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7.xml" ContentType="application/vnd.openxmlformats-officedocument.theme+xml"/>
  <Override PartName="/ppt/slideLayouts/slideLayout26.xml" ContentType="application/vnd.openxmlformats-officedocument.presentationml.slideLayout+xml"/>
  <Override PartName="/ppt/theme/theme8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80" r:id="rId3"/>
    <p:sldMasterId id="2147483697" r:id="rId4"/>
    <p:sldMasterId id="2147483704" r:id="rId5"/>
    <p:sldMasterId id="2147483709" r:id="rId6"/>
    <p:sldMasterId id="2147483714" r:id="rId7"/>
    <p:sldMasterId id="2147483721" r:id="rId8"/>
    <p:sldMasterId id="2147483723" r:id="rId9"/>
  </p:sldMasterIdLst>
  <p:notesMasterIdLst>
    <p:notesMasterId r:id="rId20"/>
  </p:notesMasterIdLst>
  <p:handoutMasterIdLst>
    <p:handoutMasterId r:id="rId21"/>
  </p:handoutMasterIdLst>
  <p:sldIdLst>
    <p:sldId id="329" r:id="rId10"/>
    <p:sldId id="327" r:id="rId11"/>
    <p:sldId id="268" r:id="rId12"/>
    <p:sldId id="328" r:id="rId13"/>
    <p:sldId id="326" r:id="rId14"/>
    <p:sldId id="301" r:id="rId15"/>
    <p:sldId id="300" r:id="rId16"/>
    <p:sldId id="330" r:id="rId17"/>
    <p:sldId id="331" r:id="rId18"/>
    <p:sldId id="299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CDUFF, CASSANDRA CIV DFAS" initials="MCCD" lastIdx="33" clrIdx="0"/>
  <p:cmAuthor id="1" name="FOSTER, JOVON CIV DFAS" initials="FJCD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CC"/>
    <a:srgbClr val="1621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26" autoAdjust="0"/>
    <p:restoredTop sz="89432" autoAdjust="0"/>
  </p:normalViewPr>
  <p:slideViewPr>
    <p:cSldViewPr>
      <p:cViewPr varScale="1">
        <p:scale>
          <a:sx n="102" d="100"/>
          <a:sy n="102" d="100"/>
        </p:scale>
        <p:origin x="211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3234" y="-102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4A4DA3-D6C1-4646-95D5-B29AC977BD77}" type="doc">
      <dgm:prSet loTypeId="urn:microsoft.com/office/officeart/2005/8/layout/process4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48B4DCB-1202-463F-AB2D-8A910A849B8D}">
      <dgm:prSet phldrT="[Text]" custT="1"/>
      <dgm:spPr/>
      <dgm:t>
        <a:bodyPr/>
        <a:lstStyle/>
        <a:p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Valid Payment Request</a:t>
          </a:r>
        </a:p>
      </dgm:t>
    </dgm:pt>
    <dgm:pt modelId="{2B0FF6EC-C93E-4F98-879B-21B3115CAD70}" type="parTrans" cxnId="{E2D3C8A8-59F1-4FC6-98EA-B4A0DE5EB307}">
      <dgm:prSet/>
      <dgm:spPr/>
      <dgm:t>
        <a:bodyPr/>
        <a:lstStyle/>
        <a:p>
          <a:endParaRPr lang="en-US"/>
        </a:p>
      </dgm:t>
    </dgm:pt>
    <dgm:pt modelId="{EE65CC20-0E54-4A8A-9143-5E06951B31CC}" type="sibTrans" cxnId="{E2D3C8A8-59F1-4FC6-98EA-B4A0DE5EB307}">
      <dgm:prSet/>
      <dgm:spPr/>
      <dgm:t>
        <a:bodyPr/>
        <a:lstStyle/>
        <a:p>
          <a:endParaRPr lang="en-US"/>
        </a:p>
      </dgm:t>
    </dgm:pt>
    <dgm:pt modelId="{4A62754E-549B-455E-BD27-DE3BD98C0872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Payment Initiated | </a:t>
          </a:r>
          <a:r>
            <a:rPr lang="en-US" i="1" dirty="0">
              <a:latin typeface="Arial" panose="020B0604020202020204" pitchFamily="34" charset="0"/>
              <a:cs typeface="Arial" panose="020B0604020202020204" pitchFamily="34" charset="0"/>
            </a:rPr>
            <a:t>G-Coded Invoices</a:t>
          </a:r>
        </a:p>
      </dgm:t>
    </dgm:pt>
    <dgm:pt modelId="{60E99070-A348-4806-8146-EE8C315A1E57}" type="parTrans" cxnId="{83981824-543A-484C-84E9-3F72F3DA4140}">
      <dgm:prSet/>
      <dgm:spPr/>
      <dgm:t>
        <a:bodyPr/>
        <a:lstStyle/>
        <a:p>
          <a:endParaRPr lang="en-US"/>
        </a:p>
      </dgm:t>
    </dgm:pt>
    <dgm:pt modelId="{3BEF2B33-5D82-4747-8F81-DE66FACBC961}" type="sibTrans" cxnId="{83981824-543A-484C-84E9-3F72F3DA4140}">
      <dgm:prSet/>
      <dgm:spPr/>
      <dgm:t>
        <a:bodyPr/>
        <a:lstStyle/>
        <a:p>
          <a:endParaRPr lang="en-US"/>
        </a:p>
      </dgm:t>
    </dgm:pt>
    <dgm:pt modelId="{67AD3831-315D-49BA-829D-D212DFE44AA8}">
      <dgm:prSet phldrT="[Text]" custT="1"/>
      <dgm:spPr/>
      <dgm:t>
        <a:bodyPr/>
        <a:lstStyle/>
        <a:p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Entitlement</a:t>
          </a:r>
        </a:p>
      </dgm:t>
    </dgm:pt>
    <dgm:pt modelId="{455FB6D6-A4AE-4C54-BE4B-271C1BB4EC00}" type="parTrans" cxnId="{A346CC75-41FC-4EB2-A05A-FA66D09C8F57}">
      <dgm:prSet/>
      <dgm:spPr/>
      <dgm:t>
        <a:bodyPr/>
        <a:lstStyle/>
        <a:p>
          <a:endParaRPr lang="en-US"/>
        </a:p>
      </dgm:t>
    </dgm:pt>
    <dgm:pt modelId="{D174A549-68B0-4508-A091-4DD673B05121}" type="sibTrans" cxnId="{A346CC75-41FC-4EB2-A05A-FA66D09C8F57}">
      <dgm:prSet/>
      <dgm:spPr/>
      <dgm:t>
        <a:bodyPr/>
        <a:lstStyle/>
        <a:p>
          <a:endParaRPr lang="en-US"/>
        </a:p>
      </dgm:t>
    </dgm:pt>
    <dgm:pt modelId="{11C8C977-27CE-4766-9BCF-012D11958840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Accounts Payable</a:t>
          </a:r>
        </a:p>
      </dgm:t>
    </dgm:pt>
    <dgm:pt modelId="{64AF617A-BD08-439E-8496-E198520D5DC6}" type="parTrans" cxnId="{43FE194B-004C-423F-8E32-48E5B3E51769}">
      <dgm:prSet/>
      <dgm:spPr/>
      <dgm:t>
        <a:bodyPr/>
        <a:lstStyle/>
        <a:p>
          <a:endParaRPr lang="en-US"/>
        </a:p>
      </dgm:t>
    </dgm:pt>
    <dgm:pt modelId="{EDF7FD0D-F3C0-4B54-854F-229FE16D6C6F}" type="sibTrans" cxnId="{43FE194B-004C-423F-8E32-48E5B3E51769}">
      <dgm:prSet/>
      <dgm:spPr/>
      <dgm:t>
        <a:bodyPr/>
        <a:lstStyle/>
        <a:p>
          <a:endParaRPr lang="en-US"/>
        </a:p>
      </dgm:t>
    </dgm:pt>
    <dgm:pt modelId="{111610B2-883C-4898-BB07-69C8D4C94DE8}">
      <dgm:prSet phldrT="[Text]" custT="1"/>
      <dgm:spPr/>
      <dgm:t>
        <a:bodyPr/>
        <a:lstStyle/>
        <a:p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Prevalidation</a:t>
          </a:r>
        </a:p>
      </dgm:t>
    </dgm:pt>
    <dgm:pt modelId="{1AC416B8-5A5B-42DA-92CD-A2B531A54CDC}" type="parTrans" cxnId="{7656ABB2-484D-4137-9EC4-C64D4450C2EB}">
      <dgm:prSet/>
      <dgm:spPr/>
      <dgm:t>
        <a:bodyPr/>
        <a:lstStyle/>
        <a:p>
          <a:endParaRPr lang="en-US"/>
        </a:p>
      </dgm:t>
    </dgm:pt>
    <dgm:pt modelId="{33425287-C9FD-4D75-A713-E5CD29257F8D}" type="sibTrans" cxnId="{7656ABB2-484D-4137-9EC4-C64D4450C2EB}">
      <dgm:prSet/>
      <dgm:spPr/>
      <dgm:t>
        <a:bodyPr/>
        <a:lstStyle/>
        <a:p>
          <a:endParaRPr lang="en-US"/>
        </a:p>
      </dgm:t>
    </dgm:pt>
    <dgm:pt modelId="{97946E8D-AE64-46FC-89F0-3C91F06053C6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Verify Obligations | </a:t>
          </a:r>
          <a:r>
            <a:rPr lang="en-US" i="1" dirty="0">
              <a:latin typeface="Arial" panose="020B0604020202020204" pitchFamily="34" charset="0"/>
              <a:cs typeface="Arial" panose="020B0604020202020204" pitchFamily="34" charset="0"/>
            </a:rPr>
            <a:t>G-AREQ Invoices</a:t>
          </a:r>
        </a:p>
      </dgm:t>
    </dgm:pt>
    <dgm:pt modelId="{B496097C-D7AB-4F84-A8E3-E39506214E99}" type="parTrans" cxnId="{DC3FBF76-16B6-4496-B198-4A681E845382}">
      <dgm:prSet/>
      <dgm:spPr/>
      <dgm:t>
        <a:bodyPr/>
        <a:lstStyle/>
        <a:p>
          <a:endParaRPr lang="en-US"/>
        </a:p>
      </dgm:t>
    </dgm:pt>
    <dgm:pt modelId="{D4310470-CED5-42A0-9A58-0BEDC41B9506}" type="sibTrans" cxnId="{DC3FBF76-16B6-4496-B198-4A681E845382}">
      <dgm:prSet/>
      <dgm:spPr/>
      <dgm:t>
        <a:bodyPr/>
        <a:lstStyle/>
        <a:p>
          <a:endParaRPr lang="en-US"/>
        </a:p>
      </dgm:t>
    </dgm:pt>
    <dgm:pt modelId="{033783F1-E5E3-4FCA-A5F0-6B5C754E04FD}">
      <dgm:prSet phldrT="[Text]" custT="1"/>
      <dgm:spPr/>
      <dgm:t>
        <a:bodyPr/>
        <a:lstStyle/>
        <a:p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Disbursement</a:t>
          </a:r>
        </a:p>
      </dgm:t>
    </dgm:pt>
    <dgm:pt modelId="{1E89CDFC-5C9F-45FD-8447-162A7FD7E0A5}" type="parTrans" cxnId="{5712C739-EAE2-4A84-95A9-5C180B6753B2}">
      <dgm:prSet/>
      <dgm:spPr/>
      <dgm:t>
        <a:bodyPr/>
        <a:lstStyle/>
        <a:p>
          <a:endParaRPr lang="en-US"/>
        </a:p>
      </dgm:t>
    </dgm:pt>
    <dgm:pt modelId="{F09E4EAE-F99A-4C38-8394-A8A0BE957FDB}" type="sibTrans" cxnId="{5712C739-EAE2-4A84-95A9-5C180B6753B2}">
      <dgm:prSet/>
      <dgm:spPr/>
      <dgm:t>
        <a:bodyPr/>
        <a:lstStyle/>
        <a:p>
          <a:endParaRPr lang="en-US"/>
        </a:p>
      </dgm:t>
    </dgm:pt>
    <dgm:pt modelId="{CF0350EC-78DC-44D4-BCD8-28EE0F65CEDF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MOCAS Payment | </a:t>
          </a:r>
          <a:r>
            <a:rPr lang="en-US" i="1" dirty="0">
              <a:latin typeface="Arial" panose="020B0604020202020204" pitchFamily="34" charset="0"/>
              <a:cs typeface="Arial" panose="020B0604020202020204" pitchFamily="34" charset="0"/>
            </a:rPr>
            <a:t>F-Coded Invoices</a:t>
          </a:r>
        </a:p>
      </dgm:t>
    </dgm:pt>
    <dgm:pt modelId="{5BE2FCF3-6FB6-4BD2-BD3D-1CC28D6942DE}" type="parTrans" cxnId="{3503B1E0-12F5-4036-B046-BDE10AF59B0E}">
      <dgm:prSet/>
      <dgm:spPr/>
      <dgm:t>
        <a:bodyPr/>
        <a:lstStyle/>
        <a:p>
          <a:endParaRPr lang="en-US"/>
        </a:p>
      </dgm:t>
    </dgm:pt>
    <dgm:pt modelId="{7D6B3E49-367A-414B-89AF-8EDFC92D4C80}" type="sibTrans" cxnId="{3503B1E0-12F5-4036-B046-BDE10AF59B0E}">
      <dgm:prSet/>
      <dgm:spPr/>
      <dgm:t>
        <a:bodyPr/>
        <a:lstStyle/>
        <a:p>
          <a:endParaRPr lang="en-US"/>
        </a:p>
      </dgm:t>
    </dgm:pt>
    <dgm:pt modelId="{229ED4DC-8E8E-47BB-B6C0-BEFBE7AFCD72}" type="pres">
      <dgm:prSet presAssocID="{FE4A4DA3-D6C1-4646-95D5-B29AC977BD77}" presName="Name0" presStyleCnt="0">
        <dgm:presLayoutVars>
          <dgm:dir/>
          <dgm:animLvl val="lvl"/>
          <dgm:resizeHandles val="exact"/>
        </dgm:presLayoutVars>
      </dgm:prSet>
      <dgm:spPr/>
    </dgm:pt>
    <dgm:pt modelId="{AEB77BEB-24B6-4897-8419-419098FDEE99}" type="pres">
      <dgm:prSet presAssocID="{033783F1-E5E3-4FCA-A5F0-6B5C754E04FD}" presName="boxAndChildren" presStyleCnt="0"/>
      <dgm:spPr/>
    </dgm:pt>
    <dgm:pt modelId="{80B7E459-1998-45A6-A738-301C45E0E1AB}" type="pres">
      <dgm:prSet presAssocID="{033783F1-E5E3-4FCA-A5F0-6B5C754E04FD}" presName="parentTextBox" presStyleLbl="node1" presStyleIdx="0" presStyleCnt="4"/>
      <dgm:spPr/>
    </dgm:pt>
    <dgm:pt modelId="{CBF3BB82-95E6-48F9-B7D9-5142F3C0B5C7}" type="pres">
      <dgm:prSet presAssocID="{033783F1-E5E3-4FCA-A5F0-6B5C754E04FD}" presName="entireBox" presStyleLbl="node1" presStyleIdx="0" presStyleCnt="4"/>
      <dgm:spPr/>
    </dgm:pt>
    <dgm:pt modelId="{C4CA93EE-B9E6-49B3-990D-B71269F7349F}" type="pres">
      <dgm:prSet presAssocID="{033783F1-E5E3-4FCA-A5F0-6B5C754E04FD}" presName="descendantBox" presStyleCnt="0"/>
      <dgm:spPr/>
    </dgm:pt>
    <dgm:pt modelId="{DA089A9F-C822-4471-874C-81E87002E41E}" type="pres">
      <dgm:prSet presAssocID="{CF0350EC-78DC-44D4-BCD8-28EE0F65CEDF}" presName="childTextBox" presStyleLbl="fgAccFollowNode1" presStyleIdx="0" presStyleCnt="4">
        <dgm:presLayoutVars>
          <dgm:bulletEnabled val="1"/>
        </dgm:presLayoutVars>
      </dgm:prSet>
      <dgm:spPr/>
    </dgm:pt>
    <dgm:pt modelId="{5982C357-CA1C-4AF1-9F0B-C9F92A1CCA86}" type="pres">
      <dgm:prSet presAssocID="{33425287-C9FD-4D75-A713-E5CD29257F8D}" presName="sp" presStyleCnt="0"/>
      <dgm:spPr/>
    </dgm:pt>
    <dgm:pt modelId="{50A74C50-6760-424C-A2F1-01B2B3E72690}" type="pres">
      <dgm:prSet presAssocID="{111610B2-883C-4898-BB07-69C8D4C94DE8}" presName="arrowAndChildren" presStyleCnt="0"/>
      <dgm:spPr/>
    </dgm:pt>
    <dgm:pt modelId="{5EDF4230-0021-45DD-B39B-B65CC1C64E85}" type="pres">
      <dgm:prSet presAssocID="{111610B2-883C-4898-BB07-69C8D4C94DE8}" presName="parentTextArrow" presStyleLbl="node1" presStyleIdx="0" presStyleCnt="4"/>
      <dgm:spPr/>
    </dgm:pt>
    <dgm:pt modelId="{72E5D739-C874-4B36-9D87-2C8CC4FCD253}" type="pres">
      <dgm:prSet presAssocID="{111610B2-883C-4898-BB07-69C8D4C94DE8}" presName="arrow" presStyleLbl="node1" presStyleIdx="1" presStyleCnt="4"/>
      <dgm:spPr/>
    </dgm:pt>
    <dgm:pt modelId="{79A8CE7F-2CA2-4E60-AF61-6FFAD8742EBB}" type="pres">
      <dgm:prSet presAssocID="{111610B2-883C-4898-BB07-69C8D4C94DE8}" presName="descendantArrow" presStyleCnt="0"/>
      <dgm:spPr/>
    </dgm:pt>
    <dgm:pt modelId="{949632E1-5572-4F6C-88A6-8056264EF8B9}" type="pres">
      <dgm:prSet presAssocID="{97946E8D-AE64-46FC-89F0-3C91F06053C6}" presName="childTextArrow" presStyleLbl="fgAccFollowNode1" presStyleIdx="1" presStyleCnt="4">
        <dgm:presLayoutVars>
          <dgm:bulletEnabled val="1"/>
        </dgm:presLayoutVars>
      </dgm:prSet>
      <dgm:spPr/>
    </dgm:pt>
    <dgm:pt modelId="{CEA4C8FC-2988-47B3-9AF6-CB2AFECC6A10}" type="pres">
      <dgm:prSet presAssocID="{D174A549-68B0-4508-A091-4DD673B05121}" presName="sp" presStyleCnt="0"/>
      <dgm:spPr/>
    </dgm:pt>
    <dgm:pt modelId="{902EBFEF-0352-4F6F-B412-94A1B28E8CB4}" type="pres">
      <dgm:prSet presAssocID="{67AD3831-315D-49BA-829D-D212DFE44AA8}" presName="arrowAndChildren" presStyleCnt="0"/>
      <dgm:spPr/>
    </dgm:pt>
    <dgm:pt modelId="{81A2A1BE-2EB8-433F-BABA-87B8C10CA00D}" type="pres">
      <dgm:prSet presAssocID="{67AD3831-315D-49BA-829D-D212DFE44AA8}" presName="parentTextArrow" presStyleLbl="node1" presStyleIdx="1" presStyleCnt="4"/>
      <dgm:spPr/>
    </dgm:pt>
    <dgm:pt modelId="{E7C497C9-3A90-4D9F-9139-76F0574B1FFF}" type="pres">
      <dgm:prSet presAssocID="{67AD3831-315D-49BA-829D-D212DFE44AA8}" presName="arrow" presStyleLbl="node1" presStyleIdx="2" presStyleCnt="4" custLinFactNeighborX="-30102" custLinFactNeighborY="4378"/>
      <dgm:spPr/>
    </dgm:pt>
    <dgm:pt modelId="{16FA304B-7032-4968-8E89-A5E2C4F06C04}" type="pres">
      <dgm:prSet presAssocID="{67AD3831-315D-49BA-829D-D212DFE44AA8}" presName="descendantArrow" presStyleCnt="0"/>
      <dgm:spPr/>
    </dgm:pt>
    <dgm:pt modelId="{8E2D0F28-8445-48DC-BA10-033DDA85A863}" type="pres">
      <dgm:prSet presAssocID="{11C8C977-27CE-4766-9BCF-012D11958840}" presName="childTextArrow" presStyleLbl="fgAccFollowNode1" presStyleIdx="2" presStyleCnt="4">
        <dgm:presLayoutVars>
          <dgm:bulletEnabled val="1"/>
        </dgm:presLayoutVars>
      </dgm:prSet>
      <dgm:spPr/>
    </dgm:pt>
    <dgm:pt modelId="{F97074A8-8AB1-465F-87F3-7FDDD094807A}" type="pres">
      <dgm:prSet presAssocID="{EE65CC20-0E54-4A8A-9143-5E06951B31CC}" presName="sp" presStyleCnt="0"/>
      <dgm:spPr/>
    </dgm:pt>
    <dgm:pt modelId="{0126C5D3-95A0-4BDA-A205-E810728B4396}" type="pres">
      <dgm:prSet presAssocID="{B48B4DCB-1202-463F-AB2D-8A910A849B8D}" presName="arrowAndChildren" presStyleCnt="0"/>
      <dgm:spPr/>
    </dgm:pt>
    <dgm:pt modelId="{B64ACD45-B8DE-4277-BF2E-186974CBBFD7}" type="pres">
      <dgm:prSet presAssocID="{B48B4DCB-1202-463F-AB2D-8A910A849B8D}" presName="parentTextArrow" presStyleLbl="node1" presStyleIdx="2" presStyleCnt="4"/>
      <dgm:spPr/>
    </dgm:pt>
    <dgm:pt modelId="{2F484ED6-3FCE-47A0-BE78-48608673AF76}" type="pres">
      <dgm:prSet presAssocID="{B48B4DCB-1202-463F-AB2D-8A910A849B8D}" presName="arrow" presStyleLbl="node1" presStyleIdx="3" presStyleCnt="4" custLinFactNeighborX="-8434" custLinFactNeighborY="-123"/>
      <dgm:spPr/>
    </dgm:pt>
    <dgm:pt modelId="{28CD67DC-BBED-4C34-B6A4-DB247671CE77}" type="pres">
      <dgm:prSet presAssocID="{B48B4DCB-1202-463F-AB2D-8A910A849B8D}" presName="descendantArrow" presStyleCnt="0"/>
      <dgm:spPr/>
    </dgm:pt>
    <dgm:pt modelId="{BCD05605-E464-4589-9386-730A7F5ECEAE}" type="pres">
      <dgm:prSet presAssocID="{4A62754E-549B-455E-BD27-DE3BD98C0872}" presName="childTextArrow" presStyleLbl="fgAccFollowNode1" presStyleIdx="3" presStyleCnt="4">
        <dgm:presLayoutVars>
          <dgm:bulletEnabled val="1"/>
        </dgm:presLayoutVars>
      </dgm:prSet>
      <dgm:spPr/>
    </dgm:pt>
  </dgm:ptLst>
  <dgm:cxnLst>
    <dgm:cxn modelId="{9186AB17-96FC-4800-8A71-4702501A7488}" type="presOf" srcId="{033783F1-E5E3-4FCA-A5F0-6B5C754E04FD}" destId="{CBF3BB82-95E6-48F9-B7D9-5142F3C0B5C7}" srcOrd="1" destOrd="0" presId="urn:microsoft.com/office/officeart/2005/8/layout/process4"/>
    <dgm:cxn modelId="{46CE3D1A-D7EB-4DC9-B8D1-C35D50E92A85}" type="presOf" srcId="{67AD3831-315D-49BA-829D-D212DFE44AA8}" destId="{81A2A1BE-2EB8-433F-BABA-87B8C10CA00D}" srcOrd="0" destOrd="0" presId="urn:microsoft.com/office/officeart/2005/8/layout/process4"/>
    <dgm:cxn modelId="{83981824-543A-484C-84E9-3F72F3DA4140}" srcId="{B48B4DCB-1202-463F-AB2D-8A910A849B8D}" destId="{4A62754E-549B-455E-BD27-DE3BD98C0872}" srcOrd="0" destOrd="0" parTransId="{60E99070-A348-4806-8146-EE8C315A1E57}" sibTransId="{3BEF2B33-5D82-4747-8F81-DE66FACBC961}"/>
    <dgm:cxn modelId="{7A724034-33DE-45AA-93AD-B27883279A38}" type="presOf" srcId="{11C8C977-27CE-4766-9BCF-012D11958840}" destId="{8E2D0F28-8445-48DC-BA10-033DDA85A863}" srcOrd="0" destOrd="0" presId="urn:microsoft.com/office/officeart/2005/8/layout/process4"/>
    <dgm:cxn modelId="{5712C739-EAE2-4A84-95A9-5C180B6753B2}" srcId="{FE4A4DA3-D6C1-4646-95D5-B29AC977BD77}" destId="{033783F1-E5E3-4FCA-A5F0-6B5C754E04FD}" srcOrd="3" destOrd="0" parTransId="{1E89CDFC-5C9F-45FD-8447-162A7FD7E0A5}" sibTransId="{F09E4EAE-F99A-4C38-8394-A8A0BE957FDB}"/>
    <dgm:cxn modelId="{2A57D860-3CB3-4833-B4E0-C9C0C73003C6}" type="presOf" srcId="{4A62754E-549B-455E-BD27-DE3BD98C0872}" destId="{BCD05605-E464-4589-9386-730A7F5ECEAE}" srcOrd="0" destOrd="0" presId="urn:microsoft.com/office/officeart/2005/8/layout/process4"/>
    <dgm:cxn modelId="{65431C42-1B1D-45EB-B0A4-2E880711CD58}" type="presOf" srcId="{033783F1-E5E3-4FCA-A5F0-6B5C754E04FD}" destId="{80B7E459-1998-45A6-A738-301C45E0E1AB}" srcOrd="0" destOrd="0" presId="urn:microsoft.com/office/officeart/2005/8/layout/process4"/>
    <dgm:cxn modelId="{43FE194B-004C-423F-8E32-48E5B3E51769}" srcId="{67AD3831-315D-49BA-829D-D212DFE44AA8}" destId="{11C8C977-27CE-4766-9BCF-012D11958840}" srcOrd="0" destOrd="0" parTransId="{64AF617A-BD08-439E-8496-E198520D5DC6}" sibTransId="{EDF7FD0D-F3C0-4B54-854F-229FE16D6C6F}"/>
    <dgm:cxn modelId="{A1D9964D-2055-46A5-AB58-315A8D39F8D4}" type="presOf" srcId="{111610B2-883C-4898-BB07-69C8D4C94DE8}" destId="{5EDF4230-0021-45DD-B39B-B65CC1C64E85}" srcOrd="0" destOrd="0" presId="urn:microsoft.com/office/officeart/2005/8/layout/process4"/>
    <dgm:cxn modelId="{6198A36E-F654-41CF-A0A9-5623428C13AB}" type="presOf" srcId="{B48B4DCB-1202-463F-AB2D-8A910A849B8D}" destId="{B64ACD45-B8DE-4277-BF2E-186974CBBFD7}" srcOrd="0" destOrd="0" presId="urn:microsoft.com/office/officeart/2005/8/layout/process4"/>
    <dgm:cxn modelId="{A346CC75-41FC-4EB2-A05A-FA66D09C8F57}" srcId="{FE4A4DA3-D6C1-4646-95D5-B29AC977BD77}" destId="{67AD3831-315D-49BA-829D-D212DFE44AA8}" srcOrd="1" destOrd="0" parTransId="{455FB6D6-A4AE-4C54-BE4B-271C1BB4EC00}" sibTransId="{D174A549-68B0-4508-A091-4DD673B05121}"/>
    <dgm:cxn modelId="{DC3FBF76-16B6-4496-B198-4A681E845382}" srcId="{111610B2-883C-4898-BB07-69C8D4C94DE8}" destId="{97946E8D-AE64-46FC-89F0-3C91F06053C6}" srcOrd="0" destOrd="0" parTransId="{B496097C-D7AB-4F84-A8E3-E39506214E99}" sibTransId="{D4310470-CED5-42A0-9A58-0BEDC41B9506}"/>
    <dgm:cxn modelId="{E2D3C8A8-59F1-4FC6-98EA-B4A0DE5EB307}" srcId="{FE4A4DA3-D6C1-4646-95D5-B29AC977BD77}" destId="{B48B4DCB-1202-463F-AB2D-8A910A849B8D}" srcOrd="0" destOrd="0" parTransId="{2B0FF6EC-C93E-4F98-879B-21B3115CAD70}" sibTransId="{EE65CC20-0E54-4A8A-9143-5E06951B31CC}"/>
    <dgm:cxn modelId="{81FE17AE-0C3A-498C-89FD-7537DC3C8BD7}" type="presOf" srcId="{CF0350EC-78DC-44D4-BCD8-28EE0F65CEDF}" destId="{DA089A9F-C822-4471-874C-81E87002E41E}" srcOrd="0" destOrd="0" presId="urn:microsoft.com/office/officeart/2005/8/layout/process4"/>
    <dgm:cxn modelId="{5B20EDAE-D688-49F8-9475-46069B78419D}" type="presOf" srcId="{111610B2-883C-4898-BB07-69C8D4C94DE8}" destId="{72E5D739-C874-4B36-9D87-2C8CC4FCD253}" srcOrd="1" destOrd="0" presId="urn:microsoft.com/office/officeart/2005/8/layout/process4"/>
    <dgm:cxn modelId="{7656ABB2-484D-4137-9EC4-C64D4450C2EB}" srcId="{FE4A4DA3-D6C1-4646-95D5-B29AC977BD77}" destId="{111610B2-883C-4898-BB07-69C8D4C94DE8}" srcOrd="2" destOrd="0" parTransId="{1AC416B8-5A5B-42DA-92CD-A2B531A54CDC}" sibTransId="{33425287-C9FD-4D75-A713-E5CD29257F8D}"/>
    <dgm:cxn modelId="{B36F44B4-2EAF-4A8B-BD02-CE67F4971215}" type="presOf" srcId="{B48B4DCB-1202-463F-AB2D-8A910A849B8D}" destId="{2F484ED6-3FCE-47A0-BE78-48608673AF76}" srcOrd="1" destOrd="0" presId="urn:microsoft.com/office/officeart/2005/8/layout/process4"/>
    <dgm:cxn modelId="{E57D8FD2-C9DB-411E-A335-1ADDA634155E}" type="presOf" srcId="{67AD3831-315D-49BA-829D-D212DFE44AA8}" destId="{E7C497C9-3A90-4D9F-9139-76F0574B1FFF}" srcOrd="1" destOrd="0" presId="urn:microsoft.com/office/officeart/2005/8/layout/process4"/>
    <dgm:cxn modelId="{3503B1E0-12F5-4036-B046-BDE10AF59B0E}" srcId="{033783F1-E5E3-4FCA-A5F0-6B5C754E04FD}" destId="{CF0350EC-78DC-44D4-BCD8-28EE0F65CEDF}" srcOrd="0" destOrd="0" parTransId="{5BE2FCF3-6FB6-4BD2-BD3D-1CC28D6942DE}" sibTransId="{7D6B3E49-367A-414B-89AF-8EDFC92D4C80}"/>
    <dgm:cxn modelId="{783EE8F5-09C8-450B-99E2-FC6C1A59A241}" type="presOf" srcId="{97946E8D-AE64-46FC-89F0-3C91F06053C6}" destId="{949632E1-5572-4F6C-88A6-8056264EF8B9}" srcOrd="0" destOrd="0" presId="urn:microsoft.com/office/officeart/2005/8/layout/process4"/>
    <dgm:cxn modelId="{7BD54DF6-8D8D-4BB8-96AB-C311385C3AB7}" type="presOf" srcId="{FE4A4DA3-D6C1-4646-95D5-B29AC977BD77}" destId="{229ED4DC-8E8E-47BB-B6C0-BEFBE7AFCD72}" srcOrd="0" destOrd="0" presId="urn:microsoft.com/office/officeart/2005/8/layout/process4"/>
    <dgm:cxn modelId="{78A769D6-A367-4C2A-BCE6-4D7B5BCA0A59}" type="presParOf" srcId="{229ED4DC-8E8E-47BB-B6C0-BEFBE7AFCD72}" destId="{AEB77BEB-24B6-4897-8419-419098FDEE99}" srcOrd="0" destOrd="0" presId="urn:microsoft.com/office/officeart/2005/8/layout/process4"/>
    <dgm:cxn modelId="{07D9336E-6E96-46CA-80AC-77BBEDA1BE24}" type="presParOf" srcId="{AEB77BEB-24B6-4897-8419-419098FDEE99}" destId="{80B7E459-1998-45A6-A738-301C45E0E1AB}" srcOrd="0" destOrd="0" presId="urn:microsoft.com/office/officeart/2005/8/layout/process4"/>
    <dgm:cxn modelId="{5B8CCBED-D3ED-4D3C-BE10-76DFF32175E9}" type="presParOf" srcId="{AEB77BEB-24B6-4897-8419-419098FDEE99}" destId="{CBF3BB82-95E6-48F9-B7D9-5142F3C0B5C7}" srcOrd="1" destOrd="0" presId="urn:microsoft.com/office/officeart/2005/8/layout/process4"/>
    <dgm:cxn modelId="{44EE7B80-961D-4B59-A71C-3FBBB0B28522}" type="presParOf" srcId="{AEB77BEB-24B6-4897-8419-419098FDEE99}" destId="{C4CA93EE-B9E6-49B3-990D-B71269F7349F}" srcOrd="2" destOrd="0" presId="urn:microsoft.com/office/officeart/2005/8/layout/process4"/>
    <dgm:cxn modelId="{C0959C5D-2315-4460-9D2E-C13C2C1D86E0}" type="presParOf" srcId="{C4CA93EE-B9E6-49B3-990D-B71269F7349F}" destId="{DA089A9F-C822-4471-874C-81E87002E41E}" srcOrd="0" destOrd="0" presId="urn:microsoft.com/office/officeart/2005/8/layout/process4"/>
    <dgm:cxn modelId="{0607C86A-96C6-465F-82BB-91AC6495D2B7}" type="presParOf" srcId="{229ED4DC-8E8E-47BB-B6C0-BEFBE7AFCD72}" destId="{5982C357-CA1C-4AF1-9F0B-C9F92A1CCA86}" srcOrd="1" destOrd="0" presId="urn:microsoft.com/office/officeart/2005/8/layout/process4"/>
    <dgm:cxn modelId="{6CC1141A-52B0-49B5-8DE4-E317B8508C57}" type="presParOf" srcId="{229ED4DC-8E8E-47BB-B6C0-BEFBE7AFCD72}" destId="{50A74C50-6760-424C-A2F1-01B2B3E72690}" srcOrd="2" destOrd="0" presId="urn:microsoft.com/office/officeart/2005/8/layout/process4"/>
    <dgm:cxn modelId="{91DAAAF8-2AF4-4392-8E1D-DAD2D2969377}" type="presParOf" srcId="{50A74C50-6760-424C-A2F1-01B2B3E72690}" destId="{5EDF4230-0021-45DD-B39B-B65CC1C64E85}" srcOrd="0" destOrd="0" presId="urn:microsoft.com/office/officeart/2005/8/layout/process4"/>
    <dgm:cxn modelId="{1CBC68CF-540C-4943-A89B-E23178C67420}" type="presParOf" srcId="{50A74C50-6760-424C-A2F1-01B2B3E72690}" destId="{72E5D739-C874-4B36-9D87-2C8CC4FCD253}" srcOrd="1" destOrd="0" presId="urn:microsoft.com/office/officeart/2005/8/layout/process4"/>
    <dgm:cxn modelId="{874DFC50-7FA0-40CD-8757-FE43880327B3}" type="presParOf" srcId="{50A74C50-6760-424C-A2F1-01B2B3E72690}" destId="{79A8CE7F-2CA2-4E60-AF61-6FFAD8742EBB}" srcOrd="2" destOrd="0" presId="urn:microsoft.com/office/officeart/2005/8/layout/process4"/>
    <dgm:cxn modelId="{B384C3BE-0F51-4EB9-B822-8EC367474BEA}" type="presParOf" srcId="{79A8CE7F-2CA2-4E60-AF61-6FFAD8742EBB}" destId="{949632E1-5572-4F6C-88A6-8056264EF8B9}" srcOrd="0" destOrd="0" presId="urn:microsoft.com/office/officeart/2005/8/layout/process4"/>
    <dgm:cxn modelId="{3FE43F2D-FC5A-4A5D-B14F-50D14A93C78A}" type="presParOf" srcId="{229ED4DC-8E8E-47BB-B6C0-BEFBE7AFCD72}" destId="{CEA4C8FC-2988-47B3-9AF6-CB2AFECC6A10}" srcOrd="3" destOrd="0" presId="urn:microsoft.com/office/officeart/2005/8/layout/process4"/>
    <dgm:cxn modelId="{B2606722-06EE-41B9-B513-F3B9745867EE}" type="presParOf" srcId="{229ED4DC-8E8E-47BB-B6C0-BEFBE7AFCD72}" destId="{902EBFEF-0352-4F6F-B412-94A1B28E8CB4}" srcOrd="4" destOrd="0" presId="urn:microsoft.com/office/officeart/2005/8/layout/process4"/>
    <dgm:cxn modelId="{A7A3E7CF-519E-45B5-B6A4-5BF35ADC17ED}" type="presParOf" srcId="{902EBFEF-0352-4F6F-B412-94A1B28E8CB4}" destId="{81A2A1BE-2EB8-433F-BABA-87B8C10CA00D}" srcOrd="0" destOrd="0" presId="urn:microsoft.com/office/officeart/2005/8/layout/process4"/>
    <dgm:cxn modelId="{F981AEF4-134A-40B3-ACD0-13F3B3523EDF}" type="presParOf" srcId="{902EBFEF-0352-4F6F-B412-94A1B28E8CB4}" destId="{E7C497C9-3A90-4D9F-9139-76F0574B1FFF}" srcOrd="1" destOrd="0" presId="urn:microsoft.com/office/officeart/2005/8/layout/process4"/>
    <dgm:cxn modelId="{43D4BAD0-1B3F-4BC1-B695-7B68B712CA4E}" type="presParOf" srcId="{902EBFEF-0352-4F6F-B412-94A1B28E8CB4}" destId="{16FA304B-7032-4968-8E89-A5E2C4F06C04}" srcOrd="2" destOrd="0" presId="urn:microsoft.com/office/officeart/2005/8/layout/process4"/>
    <dgm:cxn modelId="{E3B1C6A3-1FE1-4642-A551-8F5BA5EE52C2}" type="presParOf" srcId="{16FA304B-7032-4968-8E89-A5E2C4F06C04}" destId="{8E2D0F28-8445-48DC-BA10-033DDA85A863}" srcOrd="0" destOrd="0" presId="urn:microsoft.com/office/officeart/2005/8/layout/process4"/>
    <dgm:cxn modelId="{5F7BDA3E-A319-4C25-B3F4-5AE9A5B4C9A3}" type="presParOf" srcId="{229ED4DC-8E8E-47BB-B6C0-BEFBE7AFCD72}" destId="{F97074A8-8AB1-465F-87F3-7FDDD094807A}" srcOrd="5" destOrd="0" presId="urn:microsoft.com/office/officeart/2005/8/layout/process4"/>
    <dgm:cxn modelId="{746A2695-7BBE-4766-8E89-02CAF2288A6A}" type="presParOf" srcId="{229ED4DC-8E8E-47BB-B6C0-BEFBE7AFCD72}" destId="{0126C5D3-95A0-4BDA-A205-E810728B4396}" srcOrd="6" destOrd="0" presId="urn:microsoft.com/office/officeart/2005/8/layout/process4"/>
    <dgm:cxn modelId="{C0EC5B24-B219-4212-BD51-FA0972CB6B88}" type="presParOf" srcId="{0126C5D3-95A0-4BDA-A205-E810728B4396}" destId="{B64ACD45-B8DE-4277-BF2E-186974CBBFD7}" srcOrd="0" destOrd="0" presId="urn:microsoft.com/office/officeart/2005/8/layout/process4"/>
    <dgm:cxn modelId="{D5474A14-01C1-4450-B6FA-FC69D23B585E}" type="presParOf" srcId="{0126C5D3-95A0-4BDA-A205-E810728B4396}" destId="{2F484ED6-3FCE-47A0-BE78-48608673AF76}" srcOrd="1" destOrd="0" presId="urn:microsoft.com/office/officeart/2005/8/layout/process4"/>
    <dgm:cxn modelId="{14093B1A-0F59-436C-8782-56DF3339CCA7}" type="presParOf" srcId="{0126C5D3-95A0-4BDA-A205-E810728B4396}" destId="{28CD67DC-BBED-4C34-B6A4-DB247671CE77}" srcOrd="2" destOrd="0" presId="urn:microsoft.com/office/officeart/2005/8/layout/process4"/>
    <dgm:cxn modelId="{F14C10F7-C2B4-4D68-AB1B-141BAB78CA81}" type="presParOf" srcId="{28CD67DC-BBED-4C34-B6A4-DB247671CE77}" destId="{BCD05605-E464-4589-9386-730A7F5ECEA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D1554F-767D-4196-BBB1-00E93B60535F}" type="doc">
      <dgm:prSet loTypeId="urn:microsoft.com/office/officeart/2005/8/layout/venn1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78BCE0-C265-42EB-9053-F53396D42AF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  <a:p>
          <a:endParaRPr lang="en-US" dirty="0"/>
        </a:p>
      </dgm:t>
    </dgm:pt>
    <dgm:pt modelId="{3B1A29E1-8449-414A-968E-5555483D6926}" type="parTrans" cxnId="{263D8453-FABA-468A-B65C-003AE078A852}">
      <dgm:prSet/>
      <dgm:spPr/>
      <dgm:t>
        <a:bodyPr/>
        <a:lstStyle/>
        <a:p>
          <a:endParaRPr lang="en-US"/>
        </a:p>
      </dgm:t>
    </dgm:pt>
    <dgm:pt modelId="{B79CB31D-2B33-40CC-B60E-281A8D7C32BC}" type="sibTrans" cxnId="{263D8453-FABA-468A-B65C-003AE078A852}">
      <dgm:prSet/>
      <dgm:spPr/>
      <dgm:t>
        <a:bodyPr/>
        <a:lstStyle/>
        <a:p>
          <a:endParaRPr lang="en-US"/>
        </a:p>
      </dgm:t>
    </dgm:pt>
    <dgm:pt modelId="{981259BD-2F35-4370-ADE9-DA209BD2D964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endParaRPr lang="en-US" dirty="0"/>
        </a:p>
      </dgm:t>
    </dgm:pt>
    <dgm:pt modelId="{551A16B4-4C3E-4A1E-9024-FED1CE9721C6}" type="parTrans" cxnId="{416D5E44-FC35-4521-BFA1-BB43D86AF0FA}">
      <dgm:prSet/>
      <dgm:spPr/>
      <dgm:t>
        <a:bodyPr/>
        <a:lstStyle/>
        <a:p>
          <a:endParaRPr lang="en-US"/>
        </a:p>
      </dgm:t>
    </dgm:pt>
    <dgm:pt modelId="{14CB9CD5-8BF9-4109-A371-0FE6CF3F51A2}" type="sibTrans" cxnId="{416D5E44-FC35-4521-BFA1-BB43D86AF0FA}">
      <dgm:prSet/>
      <dgm:spPr/>
      <dgm:t>
        <a:bodyPr/>
        <a:lstStyle/>
        <a:p>
          <a:endParaRPr lang="en-US"/>
        </a:p>
      </dgm:t>
    </dgm:pt>
    <dgm:pt modelId="{90A40052-B2F7-4B80-9D7C-68649537DACA}">
      <dgm:prSet phldrT="[Text]"/>
      <dgm:spPr>
        <a:solidFill>
          <a:schemeClr val="tx2"/>
        </a:solidFill>
      </dgm:spPr>
      <dgm:t>
        <a:bodyPr/>
        <a:lstStyle/>
        <a:p>
          <a:endParaRPr lang="en-US" dirty="0"/>
        </a:p>
      </dgm:t>
    </dgm:pt>
    <dgm:pt modelId="{9E1613B9-5945-4C8A-8F5F-8A0808F71B74}" type="parTrans" cxnId="{DE632909-5CA3-4C99-AAAC-637F3929964B}">
      <dgm:prSet/>
      <dgm:spPr/>
      <dgm:t>
        <a:bodyPr/>
        <a:lstStyle/>
        <a:p>
          <a:endParaRPr lang="en-US"/>
        </a:p>
      </dgm:t>
    </dgm:pt>
    <dgm:pt modelId="{08981995-E9D8-4F06-83E3-8E875D2CA1EA}" type="sibTrans" cxnId="{DE632909-5CA3-4C99-AAAC-637F3929964B}">
      <dgm:prSet/>
      <dgm:spPr/>
      <dgm:t>
        <a:bodyPr/>
        <a:lstStyle/>
        <a:p>
          <a:endParaRPr lang="en-US"/>
        </a:p>
      </dgm:t>
    </dgm:pt>
    <dgm:pt modelId="{4C7C96DC-EBF9-40B6-AFB1-2CE63DA314AB}" type="pres">
      <dgm:prSet presAssocID="{CDD1554F-767D-4196-BBB1-00E93B60535F}" presName="compositeShape" presStyleCnt="0">
        <dgm:presLayoutVars>
          <dgm:chMax val="7"/>
          <dgm:dir/>
          <dgm:resizeHandles val="exact"/>
        </dgm:presLayoutVars>
      </dgm:prSet>
      <dgm:spPr/>
    </dgm:pt>
    <dgm:pt modelId="{4AB68D9C-8A22-434B-92AB-60B0611594FE}" type="pres">
      <dgm:prSet presAssocID="{EB78BCE0-C265-42EB-9053-F53396D42AF0}" presName="circ1" presStyleLbl="vennNode1" presStyleIdx="0" presStyleCnt="3" custScaleX="224095" custScaleY="166667" custLinFactX="-23201" custLinFactNeighborX="-100000" custLinFactNeighborY="35168"/>
      <dgm:spPr/>
    </dgm:pt>
    <dgm:pt modelId="{3CA8469E-B413-4145-A30E-814FFC1C6EFC}" type="pres">
      <dgm:prSet presAssocID="{EB78BCE0-C265-42EB-9053-F53396D42AF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09CAB48-BFF6-4CB2-9E0C-D5F2CB58D889}" type="pres">
      <dgm:prSet presAssocID="{981259BD-2F35-4370-ADE9-DA209BD2D964}" presName="circ2" presStyleLbl="vennNode1" presStyleIdx="1" presStyleCnt="3" custScaleX="237809" custScaleY="166667" custLinFactNeighborX="51680" custLinFactNeighborY="-32267"/>
      <dgm:spPr/>
    </dgm:pt>
    <dgm:pt modelId="{8CA6E4C4-7AD7-4825-A377-2DF0F1C34F95}" type="pres">
      <dgm:prSet presAssocID="{981259BD-2F35-4370-ADE9-DA209BD2D96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89362D9-044D-4D8A-81A2-0E5ABB74D192}" type="pres">
      <dgm:prSet presAssocID="{90A40052-B2F7-4B80-9D7C-68649537DACA}" presName="circ3" presStyleLbl="vennNode1" presStyleIdx="2" presStyleCnt="3" custScaleX="190627" custScaleY="166667" custLinFactNeighborX="15220" custLinFactNeighborY="-35735"/>
      <dgm:spPr/>
    </dgm:pt>
    <dgm:pt modelId="{919DE8FC-0E87-41A3-B893-74482B18F6DE}" type="pres">
      <dgm:prSet presAssocID="{90A40052-B2F7-4B80-9D7C-68649537DAC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DE632909-5CA3-4C99-AAAC-637F3929964B}" srcId="{CDD1554F-767D-4196-BBB1-00E93B60535F}" destId="{90A40052-B2F7-4B80-9D7C-68649537DACA}" srcOrd="2" destOrd="0" parTransId="{9E1613B9-5945-4C8A-8F5F-8A0808F71B74}" sibTransId="{08981995-E9D8-4F06-83E3-8E875D2CA1EA}"/>
    <dgm:cxn modelId="{A14BC11E-8BBB-4D67-BD75-C9C26CDD33AE}" type="presOf" srcId="{EB78BCE0-C265-42EB-9053-F53396D42AF0}" destId="{3CA8469E-B413-4145-A30E-814FFC1C6EFC}" srcOrd="1" destOrd="0" presId="urn:microsoft.com/office/officeart/2005/8/layout/venn1"/>
    <dgm:cxn modelId="{6DC18A20-2C99-42D7-8029-7539014F0F2C}" type="presOf" srcId="{90A40052-B2F7-4B80-9D7C-68649537DACA}" destId="{789362D9-044D-4D8A-81A2-0E5ABB74D192}" srcOrd="0" destOrd="0" presId="urn:microsoft.com/office/officeart/2005/8/layout/venn1"/>
    <dgm:cxn modelId="{A49BF462-A4EB-4F6C-98BA-712A89BCF1E7}" type="presOf" srcId="{981259BD-2F35-4370-ADE9-DA209BD2D964}" destId="{009CAB48-BFF6-4CB2-9E0C-D5F2CB58D889}" srcOrd="0" destOrd="0" presId="urn:microsoft.com/office/officeart/2005/8/layout/venn1"/>
    <dgm:cxn modelId="{416D5E44-FC35-4521-BFA1-BB43D86AF0FA}" srcId="{CDD1554F-767D-4196-BBB1-00E93B60535F}" destId="{981259BD-2F35-4370-ADE9-DA209BD2D964}" srcOrd="1" destOrd="0" parTransId="{551A16B4-4C3E-4A1E-9024-FED1CE9721C6}" sibTransId="{14CB9CD5-8BF9-4109-A371-0FE6CF3F51A2}"/>
    <dgm:cxn modelId="{BAE72565-A122-4E4D-8EEF-E38445855179}" type="presOf" srcId="{981259BD-2F35-4370-ADE9-DA209BD2D964}" destId="{8CA6E4C4-7AD7-4825-A377-2DF0F1C34F95}" srcOrd="1" destOrd="0" presId="urn:microsoft.com/office/officeart/2005/8/layout/venn1"/>
    <dgm:cxn modelId="{13955A72-D71A-4AC4-97D1-559F1C4F05DF}" type="presOf" srcId="{CDD1554F-767D-4196-BBB1-00E93B60535F}" destId="{4C7C96DC-EBF9-40B6-AFB1-2CE63DA314AB}" srcOrd="0" destOrd="0" presId="urn:microsoft.com/office/officeart/2005/8/layout/venn1"/>
    <dgm:cxn modelId="{263D8453-FABA-468A-B65C-003AE078A852}" srcId="{CDD1554F-767D-4196-BBB1-00E93B60535F}" destId="{EB78BCE0-C265-42EB-9053-F53396D42AF0}" srcOrd="0" destOrd="0" parTransId="{3B1A29E1-8449-414A-968E-5555483D6926}" sibTransId="{B79CB31D-2B33-40CC-B60E-281A8D7C32BC}"/>
    <dgm:cxn modelId="{BB95155A-95C2-4B2B-AD48-E3B431D447C4}" type="presOf" srcId="{EB78BCE0-C265-42EB-9053-F53396D42AF0}" destId="{4AB68D9C-8A22-434B-92AB-60B0611594FE}" srcOrd="0" destOrd="0" presId="urn:microsoft.com/office/officeart/2005/8/layout/venn1"/>
    <dgm:cxn modelId="{37FA0F80-EBB1-436C-B6A4-CCF91CE4E395}" type="presOf" srcId="{90A40052-B2F7-4B80-9D7C-68649537DACA}" destId="{919DE8FC-0E87-41A3-B893-74482B18F6DE}" srcOrd="1" destOrd="0" presId="urn:microsoft.com/office/officeart/2005/8/layout/venn1"/>
    <dgm:cxn modelId="{4573EC41-707A-4D52-97E0-A32A34AF0FA8}" type="presParOf" srcId="{4C7C96DC-EBF9-40B6-AFB1-2CE63DA314AB}" destId="{4AB68D9C-8A22-434B-92AB-60B0611594FE}" srcOrd="0" destOrd="0" presId="urn:microsoft.com/office/officeart/2005/8/layout/venn1"/>
    <dgm:cxn modelId="{4E7F54C1-90AA-427E-AD45-0BF9DEF04508}" type="presParOf" srcId="{4C7C96DC-EBF9-40B6-AFB1-2CE63DA314AB}" destId="{3CA8469E-B413-4145-A30E-814FFC1C6EFC}" srcOrd="1" destOrd="0" presId="urn:microsoft.com/office/officeart/2005/8/layout/venn1"/>
    <dgm:cxn modelId="{6EF34BDF-3814-42E8-9903-0F7FC082B16F}" type="presParOf" srcId="{4C7C96DC-EBF9-40B6-AFB1-2CE63DA314AB}" destId="{009CAB48-BFF6-4CB2-9E0C-D5F2CB58D889}" srcOrd="2" destOrd="0" presId="urn:microsoft.com/office/officeart/2005/8/layout/venn1"/>
    <dgm:cxn modelId="{2446DE4C-193E-4D80-AC4F-A3D8498AA448}" type="presParOf" srcId="{4C7C96DC-EBF9-40B6-AFB1-2CE63DA314AB}" destId="{8CA6E4C4-7AD7-4825-A377-2DF0F1C34F95}" srcOrd="3" destOrd="0" presId="urn:microsoft.com/office/officeart/2005/8/layout/venn1"/>
    <dgm:cxn modelId="{423080CA-6FC6-4D3D-AA22-572D10D2782C}" type="presParOf" srcId="{4C7C96DC-EBF9-40B6-AFB1-2CE63DA314AB}" destId="{789362D9-044D-4D8A-81A2-0E5ABB74D192}" srcOrd="4" destOrd="0" presId="urn:microsoft.com/office/officeart/2005/8/layout/venn1"/>
    <dgm:cxn modelId="{11993325-A07A-470F-8FD7-924CA6492727}" type="presParOf" srcId="{4C7C96DC-EBF9-40B6-AFB1-2CE63DA314AB}" destId="{919DE8FC-0E87-41A3-B893-74482B18F6D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747435-2FFD-448C-B15D-AB5C4ACEA6DF}" type="doc">
      <dgm:prSet loTypeId="urn:microsoft.com/office/officeart/2005/8/layout/lProcess1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7133F6-8BAB-4EED-92FB-3504DD4F9A3B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Problems?</a:t>
          </a:r>
        </a:p>
      </dgm:t>
    </dgm:pt>
    <dgm:pt modelId="{F306CA86-486C-48C8-97FD-DF7329087A33}" type="parTrans" cxnId="{11D2B5F3-3E1F-4674-A696-97C56B9CBAE1}">
      <dgm:prSet/>
      <dgm:spPr/>
      <dgm:t>
        <a:bodyPr/>
        <a:lstStyle/>
        <a:p>
          <a:endParaRPr lang="en-US"/>
        </a:p>
      </dgm:t>
    </dgm:pt>
    <dgm:pt modelId="{BC359802-FFA0-4013-9A47-D17180051947}" type="sibTrans" cxnId="{11D2B5F3-3E1F-4674-A696-97C56B9CBAE1}">
      <dgm:prSet/>
      <dgm:spPr/>
      <dgm:t>
        <a:bodyPr/>
        <a:lstStyle/>
        <a:p>
          <a:endParaRPr lang="en-US"/>
        </a:p>
      </dgm:t>
    </dgm:pt>
    <dgm:pt modelId="{A89B6E41-723F-4F78-9091-270AFA39E231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Research</a:t>
          </a:r>
        </a:p>
      </dgm:t>
    </dgm:pt>
    <dgm:pt modelId="{E39C20CF-BB13-4E79-8F4A-F21878221D08}" type="parTrans" cxnId="{66D1FA46-05BE-44C7-A8B2-5C3C7DE3A09D}">
      <dgm:prSet/>
      <dgm:spPr/>
      <dgm:t>
        <a:bodyPr/>
        <a:lstStyle/>
        <a:p>
          <a:endParaRPr lang="en-US"/>
        </a:p>
      </dgm:t>
    </dgm:pt>
    <dgm:pt modelId="{0D15F664-EEE8-4C5D-A1F7-59FE42C696B5}" type="sibTrans" cxnId="{66D1FA46-05BE-44C7-A8B2-5C3C7DE3A09D}">
      <dgm:prSet/>
      <dgm:spPr/>
      <dgm:t>
        <a:bodyPr/>
        <a:lstStyle/>
        <a:p>
          <a:endParaRPr lang="en-US"/>
        </a:p>
      </dgm:t>
    </dgm:pt>
    <dgm:pt modelId="{656E486C-FA06-42EF-AD42-A6DC2A0793AA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J-Coded Invoices</a:t>
          </a:r>
        </a:p>
      </dgm:t>
    </dgm:pt>
    <dgm:pt modelId="{F2B625C5-AF2D-4F8F-B317-E12B5A631C3F}" type="parTrans" cxnId="{523397A6-4BD2-4AA3-A4D0-9EE8FBFDC5CA}">
      <dgm:prSet/>
      <dgm:spPr/>
      <dgm:t>
        <a:bodyPr/>
        <a:lstStyle/>
        <a:p>
          <a:endParaRPr lang="en-US"/>
        </a:p>
      </dgm:t>
    </dgm:pt>
    <dgm:pt modelId="{2E3313BD-EC2D-41CB-B59C-D8B06DC45F21}" type="sibTrans" cxnId="{523397A6-4BD2-4AA3-A4D0-9EE8FBFDC5CA}">
      <dgm:prSet/>
      <dgm:spPr/>
      <dgm:t>
        <a:bodyPr/>
        <a:lstStyle/>
        <a:p>
          <a:endParaRPr lang="en-US"/>
        </a:p>
      </dgm:t>
    </dgm:pt>
    <dgm:pt modelId="{CFFDC629-C9B4-4D52-A306-D711AE691DB4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Reconciliation</a:t>
          </a:r>
        </a:p>
      </dgm:t>
    </dgm:pt>
    <dgm:pt modelId="{EB261F75-8FBE-438A-B221-32CDD508F834}" type="parTrans" cxnId="{C267CC8E-248C-45D6-9635-A921F6755EAE}">
      <dgm:prSet/>
      <dgm:spPr/>
      <dgm:t>
        <a:bodyPr/>
        <a:lstStyle/>
        <a:p>
          <a:endParaRPr lang="en-US"/>
        </a:p>
      </dgm:t>
    </dgm:pt>
    <dgm:pt modelId="{B4DF5E6A-992E-4A44-871D-9AC566F0F052}" type="sibTrans" cxnId="{C267CC8E-248C-45D6-9635-A921F6755EAE}">
      <dgm:prSet/>
      <dgm:spPr/>
      <dgm:t>
        <a:bodyPr/>
        <a:lstStyle/>
        <a:p>
          <a:endParaRPr lang="en-US"/>
        </a:p>
      </dgm:t>
    </dgm:pt>
    <dgm:pt modelId="{E2892ABD-9D66-4CBD-BD73-7594C8D7700F}" type="pres">
      <dgm:prSet presAssocID="{B5747435-2FFD-448C-B15D-AB5C4ACEA6DF}" presName="Name0" presStyleCnt="0">
        <dgm:presLayoutVars>
          <dgm:dir/>
          <dgm:animLvl val="lvl"/>
          <dgm:resizeHandles val="exact"/>
        </dgm:presLayoutVars>
      </dgm:prSet>
      <dgm:spPr/>
    </dgm:pt>
    <dgm:pt modelId="{D1C8043A-4BF5-4EF1-9642-34F701ACFFA2}" type="pres">
      <dgm:prSet presAssocID="{2E7133F6-8BAB-4EED-92FB-3504DD4F9A3B}" presName="vertFlow" presStyleCnt="0"/>
      <dgm:spPr/>
    </dgm:pt>
    <dgm:pt modelId="{A9092CF8-6278-4018-945C-FEF07838C341}" type="pres">
      <dgm:prSet presAssocID="{2E7133F6-8BAB-4EED-92FB-3504DD4F9A3B}" presName="header" presStyleLbl="node1" presStyleIdx="0" presStyleCnt="1"/>
      <dgm:spPr/>
    </dgm:pt>
    <dgm:pt modelId="{60856CBF-1BDB-4014-A73B-7B4121F546A2}" type="pres">
      <dgm:prSet presAssocID="{E39C20CF-BB13-4E79-8F4A-F21878221D08}" presName="parTrans" presStyleLbl="sibTrans2D1" presStyleIdx="0" presStyleCnt="3"/>
      <dgm:spPr/>
    </dgm:pt>
    <dgm:pt modelId="{4B9ACC0B-6F09-4C34-95E7-E61DBDF5AB4D}" type="pres">
      <dgm:prSet presAssocID="{A89B6E41-723F-4F78-9091-270AFA39E231}" presName="child" presStyleLbl="alignAccFollowNode1" presStyleIdx="0" presStyleCnt="3">
        <dgm:presLayoutVars>
          <dgm:chMax val="0"/>
          <dgm:bulletEnabled val="1"/>
        </dgm:presLayoutVars>
      </dgm:prSet>
      <dgm:spPr/>
    </dgm:pt>
    <dgm:pt modelId="{311F2712-6239-40E8-8825-D41B6B981626}" type="pres">
      <dgm:prSet presAssocID="{0D15F664-EEE8-4C5D-A1F7-59FE42C696B5}" presName="sibTrans" presStyleLbl="sibTrans2D1" presStyleIdx="1" presStyleCnt="3"/>
      <dgm:spPr/>
    </dgm:pt>
    <dgm:pt modelId="{76CAA646-AF05-4FCB-91DF-75A63ACF1E45}" type="pres">
      <dgm:prSet presAssocID="{656E486C-FA06-42EF-AD42-A6DC2A0793AA}" presName="child" presStyleLbl="alignAccFollowNode1" presStyleIdx="1" presStyleCnt="3">
        <dgm:presLayoutVars>
          <dgm:chMax val="0"/>
          <dgm:bulletEnabled val="1"/>
        </dgm:presLayoutVars>
      </dgm:prSet>
      <dgm:spPr/>
    </dgm:pt>
    <dgm:pt modelId="{C05B5E21-59B9-4205-96A2-C938649900CB}" type="pres">
      <dgm:prSet presAssocID="{2E3313BD-EC2D-41CB-B59C-D8B06DC45F21}" presName="sibTrans" presStyleLbl="sibTrans2D1" presStyleIdx="2" presStyleCnt="3"/>
      <dgm:spPr/>
    </dgm:pt>
    <dgm:pt modelId="{047E4988-6905-43E1-8072-AA7542CCE038}" type="pres">
      <dgm:prSet presAssocID="{CFFDC629-C9B4-4D52-A306-D711AE691DB4}" presName="child" presStyleLbl="alignAccFollowNode1" presStyleIdx="2" presStyleCnt="3">
        <dgm:presLayoutVars>
          <dgm:chMax val="0"/>
          <dgm:bulletEnabled val="1"/>
        </dgm:presLayoutVars>
      </dgm:prSet>
      <dgm:spPr/>
    </dgm:pt>
  </dgm:ptLst>
  <dgm:cxnLst>
    <dgm:cxn modelId="{AB74FC0C-D513-4DBF-93BA-7E1E73CB3FE7}" type="presOf" srcId="{CFFDC629-C9B4-4D52-A306-D711AE691DB4}" destId="{047E4988-6905-43E1-8072-AA7542CCE038}" srcOrd="0" destOrd="0" presId="urn:microsoft.com/office/officeart/2005/8/layout/lProcess1"/>
    <dgm:cxn modelId="{2AB17136-66F9-4B3F-ABFE-41F8D6B6BF4D}" type="presOf" srcId="{A89B6E41-723F-4F78-9091-270AFA39E231}" destId="{4B9ACC0B-6F09-4C34-95E7-E61DBDF5AB4D}" srcOrd="0" destOrd="0" presId="urn:microsoft.com/office/officeart/2005/8/layout/lProcess1"/>
    <dgm:cxn modelId="{D8D0E23F-0B92-45DF-93E3-A4AB9EFD67F1}" type="presOf" srcId="{2E3313BD-EC2D-41CB-B59C-D8B06DC45F21}" destId="{C05B5E21-59B9-4205-96A2-C938649900CB}" srcOrd="0" destOrd="0" presId="urn:microsoft.com/office/officeart/2005/8/layout/lProcess1"/>
    <dgm:cxn modelId="{66D1FA46-05BE-44C7-A8B2-5C3C7DE3A09D}" srcId="{2E7133F6-8BAB-4EED-92FB-3504DD4F9A3B}" destId="{A89B6E41-723F-4F78-9091-270AFA39E231}" srcOrd="0" destOrd="0" parTransId="{E39C20CF-BB13-4E79-8F4A-F21878221D08}" sibTransId="{0D15F664-EEE8-4C5D-A1F7-59FE42C696B5}"/>
    <dgm:cxn modelId="{C267CC8E-248C-45D6-9635-A921F6755EAE}" srcId="{2E7133F6-8BAB-4EED-92FB-3504DD4F9A3B}" destId="{CFFDC629-C9B4-4D52-A306-D711AE691DB4}" srcOrd="2" destOrd="0" parTransId="{EB261F75-8FBE-438A-B221-32CDD508F834}" sibTransId="{B4DF5E6A-992E-4A44-871D-9AC566F0F052}"/>
    <dgm:cxn modelId="{6DF17395-AD52-4770-A8F5-63F1538D4D95}" type="presOf" srcId="{2E7133F6-8BAB-4EED-92FB-3504DD4F9A3B}" destId="{A9092CF8-6278-4018-945C-FEF07838C341}" srcOrd="0" destOrd="0" presId="urn:microsoft.com/office/officeart/2005/8/layout/lProcess1"/>
    <dgm:cxn modelId="{523397A6-4BD2-4AA3-A4D0-9EE8FBFDC5CA}" srcId="{2E7133F6-8BAB-4EED-92FB-3504DD4F9A3B}" destId="{656E486C-FA06-42EF-AD42-A6DC2A0793AA}" srcOrd="1" destOrd="0" parTransId="{F2B625C5-AF2D-4F8F-B317-E12B5A631C3F}" sibTransId="{2E3313BD-EC2D-41CB-B59C-D8B06DC45F21}"/>
    <dgm:cxn modelId="{F1861FB5-9C26-4D32-B545-6FF8478748D7}" type="presOf" srcId="{0D15F664-EEE8-4C5D-A1F7-59FE42C696B5}" destId="{311F2712-6239-40E8-8825-D41B6B981626}" srcOrd="0" destOrd="0" presId="urn:microsoft.com/office/officeart/2005/8/layout/lProcess1"/>
    <dgm:cxn modelId="{1E8ED6C7-ECE9-41C7-9417-581D5E214C96}" type="presOf" srcId="{656E486C-FA06-42EF-AD42-A6DC2A0793AA}" destId="{76CAA646-AF05-4FCB-91DF-75A63ACF1E45}" srcOrd="0" destOrd="0" presId="urn:microsoft.com/office/officeart/2005/8/layout/lProcess1"/>
    <dgm:cxn modelId="{F386E1DD-DD87-4FD7-A7F4-3A44393380C4}" type="presOf" srcId="{E39C20CF-BB13-4E79-8F4A-F21878221D08}" destId="{60856CBF-1BDB-4014-A73B-7B4121F546A2}" srcOrd="0" destOrd="0" presId="urn:microsoft.com/office/officeart/2005/8/layout/lProcess1"/>
    <dgm:cxn modelId="{11D2B5F3-3E1F-4674-A696-97C56B9CBAE1}" srcId="{B5747435-2FFD-448C-B15D-AB5C4ACEA6DF}" destId="{2E7133F6-8BAB-4EED-92FB-3504DD4F9A3B}" srcOrd="0" destOrd="0" parTransId="{F306CA86-486C-48C8-97FD-DF7329087A33}" sibTransId="{BC359802-FFA0-4013-9A47-D17180051947}"/>
    <dgm:cxn modelId="{E606CBFE-D67E-4780-9A0E-833122DB4F5C}" type="presOf" srcId="{B5747435-2FFD-448C-B15D-AB5C4ACEA6DF}" destId="{E2892ABD-9D66-4CBD-BD73-7594C8D7700F}" srcOrd="0" destOrd="0" presId="urn:microsoft.com/office/officeart/2005/8/layout/lProcess1"/>
    <dgm:cxn modelId="{8A3AF7DC-3D86-42DD-B571-C491528528CB}" type="presParOf" srcId="{E2892ABD-9D66-4CBD-BD73-7594C8D7700F}" destId="{D1C8043A-4BF5-4EF1-9642-34F701ACFFA2}" srcOrd="0" destOrd="0" presId="urn:microsoft.com/office/officeart/2005/8/layout/lProcess1"/>
    <dgm:cxn modelId="{305C9AFA-6D26-4913-8B98-82F0D8CC1B16}" type="presParOf" srcId="{D1C8043A-4BF5-4EF1-9642-34F701ACFFA2}" destId="{A9092CF8-6278-4018-945C-FEF07838C341}" srcOrd="0" destOrd="0" presId="urn:microsoft.com/office/officeart/2005/8/layout/lProcess1"/>
    <dgm:cxn modelId="{A862091A-517D-4BC8-A33C-903F812BD973}" type="presParOf" srcId="{D1C8043A-4BF5-4EF1-9642-34F701ACFFA2}" destId="{60856CBF-1BDB-4014-A73B-7B4121F546A2}" srcOrd="1" destOrd="0" presId="urn:microsoft.com/office/officeart/2005/8/layout/lProcess1"/>
    <dgm:cxn modelId="{F2A9E73B-57AB-44DA-86BB-E5886F6118F0}" type="presParOf" srcId="{D1C8043A-4BF5-4EF1-9642-34F701ACFFA2}" destId="{4B9ACC0B-6F09-4C34-95E7-E61DBDF5AB4D}" srcOrd="2" destOrd="0" presId="urn:microsoft.com/office/officeart/2005/8/layout/lProcess1"/>
    <dgm:cxn modelId="{11172F6F-A53A-43B1-BD86-54338940B3E5}" type="presParOf" srcId="{D1C8043A-4BF5-4EF1-9642-34F701ACFFA2}" destId="{311F2712-6239-40E8-8825-D41B6B981626}" srcOrd="3" destOrd="0" presId="urn:microsoft.com/office/officeart/2005/8/layout/lProcess1"/>
    <dgm:cxn modelId="{81F17A1C-22E4-41AD-AC99-5F28054F6C7F}" type="presParOf" srcId="{D1C8043A-4BF5-4EF1-9642-34F701ACFFA2}" destId="{76CAA646-AF05-4FCB-91DF-75A63ACF1E45}" srcOrd="4" destOrd="0" presId="urn:microsoft.com/office/officeart/2005/8/layout/lProcess1"/>
    <dgm:cxn modelId="{4A792913-9012-43B3-9882-C7BC8787081E}" type="presParOf" srcId="{D1C8043A-4BF5-4EF1-9642-34F701ACFFA2}" destId="{C05B5E21-59B9-4205-96A2-C938649900CB}" srcOrd="5" destOrd="0" presId="urn:microsoft.com/office/officeart/2005/8/layout/lProcess1"/>
    <dgm:cxn modelId="{F57CE4F3-3E43-4564-8C9D-B5DC4407F3A2}" type="presParOf" srcId="{D1C8043A-4BF5-4EF1-9642-34F701ACFFA2}" destId="{047E4988-6905-43E1-8072-AA7542CCE038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F3BB82-95E6-48F9-B7D9-5142F3C0B5C7}">
      <dsp:nvSpPr>
        <dsp:cNvPr id="0" name=""/>
        <dsp:cNvSpPr/>
      </dsp:nvSpPr>
      <dsp:spPr>
        <a:xfrm>
          <a:off x="0" y="3000024"/>
          <a:ext cx="5307398" cy="65633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Disbursement</a:t>
          </a:r>
        </a:p>
      </dsp:txBody>
      <dsp:txXfrm>
        <a:off x="0" y="3000024"/>
        <a:ext cx="5307398" cy="354419"/>
      </dsp:txXfrm>
    </dsp:sp>
    <dsp:sp modelId="{DA089A9F-C822-4471-874C-81E87002E41E}">
      <dsp:nvSpPr>
        <dsp:cNvPr id="0" name=""/>
        <dsp:cNvSpPr/>
      </dsp:nvSpPr>
      <dsp:spPr>
        <a:xfrm>
          <a:off x="0" y="3341317"/>
          <a:ext cx="5307398" cy="30191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MOCAS Payment | </a:t>
          </a:r>
          <a:r>
            <a:rPr lang="en-US" sz="1900" i="1" kern="1200" dirty="0">
              <a:latin typeface="Arial" panose="020B0604020202020204" pitchFamily="34" charset="0"/>
              <a:cs typeface="Arial" panose="020B0604020202020204" pitchFamily="34" charset="0"/>
            </a:rPr>
            <a:t>F-Coded Invoices</a:t>
          </a:r>
        </a:p>
      </dsp:txBody>
      <dsp:txXfrm>
        <a:off x="0" y="3341317"/>
        <a:ext cx="5307398" cy="301912"/>
      </dsp:txXfrm>
    </dsp:sp>
    <dsp:sp modelId="{72E5D739-C874-4B36-9D87-2C8CC4FCD253}">
      <dsp:nvSpPr>
        <dsp:cNvPr id="0" name=""/>
        <dsp:cNvSpPr/>
      </dsp:nvSpPr>
      <dsp:spPr>
        <a:xfrm rot="10800000">
          <a:off x="0" y="2000430"/>
          <a:ext cx="5307398" cy="1009438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Prevalidation</a:t>
          </a:r>
        </a:p>
      </dsp:txBody>
      <dsp:txXfrm rot="-10800000">
        <a:off x="0" y="2000430"/>
        <a:ext cx="5307398" cy="354312"/>
      </dsp:txXfrm>
    </dsp:sp>
    <dsp:sp modelId="{949632E1-5572-4F6C-88A6-8056264EF8B9}">
      <dsp:nvSpPr>
        <dsp:cNvPr id="0" name=""/>
        <dsp:cNvSpPr/>
      </dsp:nvSpPr>
      <dsp:spPr>
        <a:xfrm>
          <a:off x="0" y="2354743"/>
          <a:ext cx="5307398" cy="30182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Verify Obligations | </a:t>
          </a:r>
          <a:r>
            <a:rPr lang="en-US" sz="1900" i="1" kern="1200" dirty="0">
              <a:latin typeface="Arial" panose="020B0604020202020204" pitchFamily="34" charset="0"/>
              <a:cs typeface="Arial" panose="020B0604020202020204" pitchFamily="34" charset="0"/>
            </a:rPr>
            <a:t>G-AREQ Invoices</a:t>
          </a:r>
        </a:p>
      </dsp:txBody>
      <dsp:txXfrm>
        <a:off x="0" y="2354743"/>
        <a:ext cx="5307398" cy="301822"/>
      </dsp:txXfrm>
    </dsp:sp>
    <dsp:sp modelId="{E7C497C9-3A90-4D9F-9139-76F0574B1FFF}">
      <dsp:nvSpPr>
        <dsp:cNvPr id="0" name=""/>
        <dsp:cNvSpPr/>
      </dsp:nvSpPr>
      <dsp:spPr>
        <a:xfrm rot="10800000">
          <a:off x="0" y="1045030"/>
          <a:ext cx="5307398" cy="1009438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Entitlement</a:t>
          </a:r>
        </a:p>
      </dsp:txBody>
      <dsp:txXfrm rot="-10800000">
        <a:off x="0" y="1045030"/>
        <a:ext cx="5307398" cy="354312"/>
      </dsp:txXfrm>
    </dsp:sp>
    <dsp:sp modelId="{8E2D0F28-8445-48DC-BA10-033DDA85A863}">
      <dsp:nvSpPr>
        <dsp:cNvPr id="0" name=""/>
        <dsp:cNvSpPr/>
      </dsp:nvSpPr>
      <dsp:spPr>
        <a:xfrm>
          <a:off x="0" y="1355150"/>
          <a:ext cx="5307398" cy="30182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Accounts Payable</a:t>
          </a:r>
        </a:p>
      </dsp:txBody>
      <dsp:txXfrm>
        <a:off x="0" y="1355150"/>
        <a:ext cx="5307398" cy="301822"/>
      </dsp:txXfrm>
    </dsp:sp>
    <dsp:sp modelId="{2F484ED6-3FCE-47A0-BE78-48608673AF76}">
      <dsp:nvSpPr>
        <dsp:cNvPr id="0" name=""/>
        <dsp:cNvSpPr/>
      </dsp:nvSpPr>
      <dsp:spPr>
        <a:xfrm rot="10800000">
          <a:off x="0" y="1"/>
          <a:ext cx="5307398" cy="1009438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Valid Payment Request</a:t>
          </a:r>
        </a:p>
      </dsp:txBody>
      <dsp:txXfrm rot="-10800000">
        <a:off x="0" y="1"/>
        <a:ext cx="5307398" cy="354312"/>
      </dsp:txXfrm>
    </dsp:sp>
    <dsp:sp modelId="{BCD05605-E464-4589-9386-730A7F5ECEAE}">
      <dsp:nvSpPr>
        <dsp:cNvPr id="0" name=""/>
        <dsp:cNvSpPr/>
      </dsp:nvSpPr>
      <dsp:spPr>
        <a:xfrm>
          <a:off x="0" y="355556"/>
          <a:ext cx="5307398" cy="30182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Payment Initiated | </a:t>
          </a:r>
          <a:r>
            <a:rPr lang="en-US" sz="1900" i="1" kern="1200" dirty="0">
              <a:latin typeface="Arial" panose="020B0604020202020204" pitchFamily="34" charset="0"/>
              <a:cs typeface="Arial" panose="020B0604020202020204" pitchFamily="34" charset="0"/>
            </a:rPr>
            <a:t>G-Coded Invoices</a:t>
          </a:r>
        </a:p>
      </dsp:txBody>
      <dsp:txXfrm>
        <a:off x="0" y="355556"/>
        <a:ext cx="5307398" cy="3018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B68D9C-8A22-434B-92AB-60B0611594FE}">
      <dsp:nvSpPr>
        <dsp:cNvPr id="0" name=""/>
        <dsp:cNvSpPr/>
      </dsp:nvSpPr>
      <dsp:spPr>
        <a:xfrm>
          <a:off x="345472" y="-3"/>
          <a:ext cx="2313234" cy="1720430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>
        <a:off x="653904" y="301071"/>
        <a:ext cx="1696371" cy="774193"/>
      </dsp:txXfrm>
    </dsp:sp>
    <dsp:sp modelId="{009CAB48-BFF6-4CB2-9E0C-D5F2CB58D889}">
      <dsp:nvSpPr>
        <dsp:cNvPr id="0" name=""/>
        <dsp:cNvSpPr/>
      </dsp:nvSpPr>
      <dsp:spPr>
        <a:xfrm>
          <a:off x="2452383" y="0"/>
          <a:ext cx="2454798" cy="1720430"/>
        </a:xfrm>
        <a:prstGeom prst="ellipse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>
        <a:off x="3203142" y="444444"/>
        <a:ext cx="1472878" cy="946236"/>
      </dsp:txXfrm>
    </dsp:sp>
    <dsp:sp modelId="{789362D9-044D-4D8A-81A2-0E5ABB74D192}">
      <dsp:nvSpPr>
        <dsp:cNvPr id="0" name=""/>
        <dsp:cNvSpPr/>
      </dsp:nvSpPr>
      <dsp:spPr>
        <a:xfrm>
          <a:off x="1574597" y="0"/>
          <a:ext cx="1967759" cy="1720430"/>
        </a:xfrm>
        <a:prstGeom prst="ellipse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>
        <a:off x="1759894" y="444444"/>
        <a:ext cx="1180655" cy="9462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092CF8-6278-4018-945C-FEF07838C341}">
      <dsp:nvSpPr>
        <dsp:cNvPr id="0" name=""/>
        <dsp:cNvSpPr/>
      </dsp:nvSpPr>
      <dsp:spPr>
        <a:xfrm>
          <a:off x="619483" y="114"/>
          <a:ext cx="1656633" cy="414158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Problems?</a:t>
          </a:r>
        </a:p>
      </dsp:txBody>
      <dsp:txXfrm>
        <a:off x="631613" y="12244"/>
        <a:ext cx="1632373" cy="389898"/>
      </dsp:txXfrm>
    </dsp:sp>
    <dsp:sp modelId="{60856CBF-1BDB-4014-A73B-7B4121F546A2}">
      <dsp:nvSpPr>
        <dsp:cNvPr id="0" name=""/>
        <dsp:cNvSpPr/>
      </dsp:nvSpPr>
      <dsp:spPr>
        <a:xfrm rot="5400000">
          <a:off x="1411561" y="450512"/>
          <a:ext cx="72477" cy="7247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9ACC0B-6F09-4C34-95E7-E61DBDF5AB4D}">
      <dsp:nvSpPr>
        <dsp:cNvPr id="0" name=""/>
        <dsp:cNvSpPr/>
      </dsp:nvSpPr>
      <dsp:spPr>
        <a:xfrm>
          <a:off x="619483" y="559228"/>
          <a:ext cx="1656633" cy="41415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Research</a:t>
          </a:r>
        </a:p>
      </dsp:txBody>
      <dsp:txXfrm>
        <a:off x="631613" y="571358"/>
        <a:ext cx="1632373" cy="389898"/>
      </dsp:txXfrm>
    </dsp:sp>
    <dsp:sp modelId="{311F2712-6239-40E8-8825-D41B6B981626}">
      <dsp:nvSpPr>
        <dsp:cNvPr id="0" name=""/>
        <dsp:cNvSpPr/>
      </dsp:nvSpPr>
      <dsp:spPr>
        <a:xfrm rot="5400000">
          <a:off x="1411561" y="1009626"/>
          <a:ext cx="72477" cy="7247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CAA646-AF05-4FCB-91DF-75A63ACF1E45}">
      <dsp:nvSpPr>
        <dsp:cNvPr id="0" name=""/>
        <dsp:cNvSpPr/>
      </dsp:nvSpPr>
      <dsp:spPr>
        <a:xfrm>
          <a:off x="619483" y="1118342"/>
          <a:ext cx="1656633" cy="41415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J-Coded Invoices</a:t>
          </a:r>
        </a:p>
      </dsp:txBody>
      <dsp:txXfrm>
        <a:off x="631613" y="1130472"/>
        <a:ext cx="1632373" cy="389898"/>
      </dsp:txXfrm>
    </dsp:sp>
    <dsp:sp modelId="{C05B5E21-59B9-4205-96A2-C938649900CB}">
      <dsp:nvSpPr>
        <dsp:cNvPr id="0" name=""/>
        <dsp:cNvSpPr/>
      </dsp:nvSpPr>
      <dsp:spPr>
        <a:xfrm rot="5400000">
          <a:off x="1411561" y="1568740"/>
          <a:ext cx="72477" cy="7247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7E4988-6905-43E1-8072-AA7542CCE038}">
      <dsp:nvSpPr>
        <dsp:cNvPr id="0" name=""/>
        <dsp:cNvSpPr/>
      </dsp:nvSpPr>
      <dsp:spPr>
        <a:xfrm>
          <a:off x="619483" y="1677456"/>
          <a:ext cx="1656633" cy="41415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Reconciliation</a:t>
          </a:r>
        </a:p>
      </dsp:txBody>
      <dsp:txXfrm>
        <a:off x="631613" y="1689586"/>
        <a:ext cx="1632373" cy="3898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38474" cy="464980"/>
          </a:xfrm>
          <a:prstGeom prst="rect">
            <a:avLst/>
          </a:prstGeom>
        </p:spPr>
        <p:txBody>
          <a:bodyPr vert="horz" lIns="92167" tIns="46083" rIns="92167" bIns="4608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1"/>
            <a:ext cx="3038474" cy="464980"/>
          </a:xfrm>
          <a:prstGeom prst="rect">
            <a:avLst/>
          </a:prstGeom>
        </p:spPr>
        <p:txBody>
          <a:bodyPr vert="horz" lIns="92167" tIns="46083" rIns="92167" bIns="46083" rtlCol="0"/>
          <a:lstStyle>
            <a:lvl1pPr algn="r">
              <a:defRPr sz="1200"/>
            </a:lvl1pPr>
          </a:lstStyle>
          <a:p>
            <a:fld id="{EF96B293-605E-4AA2-969F-832B28DFACF6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828"/>
            <a:ext cx="3038474" cy="464980"/>
          </a:xfrm>
          <a:prstGeom prst="rect">
            <a:avLst/>
          </a:prstGeom>
        </p:spPr>
        <p:txBody>
          <a:bodyPr vert="horz" lIns="92167" tIns="46083" rIns="92167" bIns="4608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829828"/>
            <a:ext cx="3038474" cy="464980"/>
          </a:xfrm>
          <a:prstGeom prst="rect">
            <a:avLst/>
          </a:prstGeom>
        </p:spPr>
        <p:txBody>
          <a:bodyPr vert="horz" lIns="92167" tIns="46083" rIns="92167" bIns="46083" rtlCol="0" anchor="b"/>
          <a:lstStyle>
            <a:lvl1pPr algn="r">
              <a:defRPr sz="1200"/>
            </a:lvl1pPr>
          </a:lstStyle>
          <a:p>
            <a:fld id="{5229AE5B-9D80-43F8-B2AB-8F5727D017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9836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57" tIns="46580" rIns="93157" bIns="4658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57" tIns="46580" rIns="93157" bIns="46580" rtlCol="0"/>
          <a:lstStyle>
            <a:lvl1pPr algn="r">
              <a:defRPr sz="1200"/>
            </a:lvl1pPr>
          </a:lstStyle>
          <a:p>
            <a:fld id="{2CC07FA4-6770-4925-BFCA-2D523E0DC49F}" type="datetimeFigureOut">
              <a:rPr lang="en-US" smtClean="0"/>
              <a:pPr/>
              <a:t>10/9/2024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7" tIns="46580" rIns="93157" bIns="4658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157" tIns="46580" rIns="93157" bIns="4658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57" tIns="46580" rIns="93157" bIns="4658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57" tIns="46580" rIns="93157" bIns="46580" rtlCol="0" anchor="b"/>
          <a:lstStyle>
            <a:lvl1pPr algn="r">
              <a:defRPr sz="1200"/>
            </a:lvl1pPr>
          </a:lstStyle>
          <a:p>
            <a:fld id="{DB9E5614-C326-4E20-B531-31CBCDA6FB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887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E5614-C326-4E20-B531-31CBCDA6FB5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483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E5614-C326-4E20-B531-31CBCDA6F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80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36564" y="4279900"/>
            <a:ext cx="6027737" cy="4416425"/>
          </a:xfrm>
          <a:noFill/>
          <a:ln/>
        </p:spPr>
        <p:txBody>
          <a:bodyPr/>
          <a:lstStyle/>
          <a:p>
            <a:r>
              <a:rPr lang="en-US" altLang="en-US" sz="2000" dirty="0"/>
              <a:t>Once an invoice enters the automatic payment process it is screened for the necessity to </a:t>
            </a:r>
            <a:r>
              <a:rPr lang="en-US" altLang="en-US" sz="2000" dirty="0" err="1"/>
              <a:t>prevalidate</a:t>
            </a:r>
            <a:r>
              <a:rPr lang="en-US" altLang="en-US" sz="2000" dirty="0"/>
              <a:t> disbursements to obligations. </a:t>
            </a:r>
          </a:p>
          <a:p>
            <a:r>
              <a:rPr lang="en-US" altLang="en-US" sz="2000" dirty="0"/>
              <a:t>Once this process is completed and approval is received, these invoices join all other invoices and are matched with a MAAPR.  The payment package is reviewed by balancing area and forwarded to disbursing. </a:t>
            </a:r>
          </a:p>
        </p:txBody>
      </p:sp>
      <p:sp>
        <p:nvSpPr>
          <p:cNvPr id="7680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3738"/>
            <a:ext cx="4514850" cy="3387725"/>
          </a:xfrm>
          <a:ln cap="flat"/>
        </p:spPr>
      </p:sp>
    </p:spTree>
    <p:extLst>
      <p:ext uri="{BB962C8B-B14F-4D97-AF65-F5344CB8AC3E}">
        <p14:creationId xmlns:p14="http://schemas.microsoft.com/office/powerpoint/2010/main" val="1139330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E5614-C326-4E20-B531-31CBCDA6FB5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707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E5614-C326-4E20-B531-31CBCDA6F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19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7CE165-DB09-43B9-86ED-E1E47391376E}" type="slidenum">
              <a:rPr lang="en-US" smtClean="0">
                <a:solidFill>
                  <a:prstClr val="black"/>
                </a:solidFill>
                <a:cs typeface="Arial" pitchFamily="34" charset="0"/>
              </a:rPr>
              <a:pPr/>
              <a:t>8</a:t>
            </a:fld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275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E02A9-C61A-4B2D-9006-6C33AA5EB99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341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5736" y="2514600"/>
            <a:ext cx="6172200" cy="9144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2800" b="1" baseline="0" dirty="0">
                <a:solidFill>
                  <a:srgbClr val="16216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343400"/>
            <a:ext cx="5562600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282C69"/>
              </a:buClr>
              <a:buFont typeface="Wingdings 2" pitchFamily="18" charset="2"/>
              <a:buNone/>
              <a:defRPr lang="en-US" sz="1800" b="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xfrm>
            <a:off x="3124200" y="6562344"/>
            <a:ext cx="2895600" cy="168275"/>
          </a:xfr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en-US" sz="1050" b="1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Integrity - Service - Innovation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3/27/2019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Integrity - Service - Innovation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9A515-7259-428F-B9F9-15DE0F42350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441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3/27/2019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Integrity - Service - Innovation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0BB34-F410-4BFA-9C8F-48052A62AD83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11289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Wingdings 2" panose="05020102010507070707" pitchFamily="18" charset="2"/>
              <a:buChar char="»"/>
              <a:defRPr/>
            </a:lvl1pPr>
            <a:lvl2pPr>
              <a:buClr>
                <a:srgbClr val="293685"/>
              </a:buClr>
              <a:buFont typeface="Wingdings" pitchFamily="2" charset="2"/>
              <a:buChar char="ü"/>
              <a:defRPr b="0"/>
            </a:lvl2pPr>
            <a:lvl3pPr marL="1033463" indent="-228600">
              <a:buClr>
                <a:srgbClr val="293685"/>
              </a:buClr>
              <a:defRPr/>
            </a:lvl3pPr>
            <a:lvl4pPr marL="1371600" indent="-228600">
              <a:buClr>
                <a:srgbClr val="293685"/>
              </a:buClr>
              <a:defRPr/>
            </a:lvl4pPr>
            <a:lvl5pPr marL="1719263" indent="-228600">
              <a:buClr>
                <a:srgbClr val="293685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3/27/2019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Integrity - Service - Innovation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71489"/>
            <a:ext cx="2057400" cy="152400"/>
          </a:xfrm>
          <a:prstGeom prst="rect">
            <a:avLst/>
          </a:prstGeom>
        </p:spPr>
        <p:txBody>
          <a:bodyPr/>
          <a:lstStyle/>
          <a:p>
            <a:fld id="{2C4898AF-1F4D-4737-8FEA-706E03585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829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191000" cy="5059363"/>
          </a:xfrm>
        </p:spPr>
        <p:txBody>
          <a:bodyPr/>
          <a:lstStyle>
            <a:lvl1pPr>
              <a:buFont typeface="Wingdings 2" pitchFamily="18" charset="2"/>
              <a:buChar char="»"/>
              <a:defRPr sz="2400"/>
            </a:lvl1pPr>
            <a:lvl2pPr>
              <a:buClr>
                <a:srgbClr val="293685"/>
              </a:buClr>
              <a:buFont typeface="Wingdings" pitchFamily="2" charset="2"/>
              <a:buChar char="ü"/>
              <a:defRPr sz="2000"/>
            </a:lvl2pPr>
            <a:lvl3pPr marL="1033463" indent="-228600">
              <a:buClr>
                <a:srgbClr val="293685"/>
              </a:buClr>
              <a:defRPr sz="1800"/>
            </a:lvl3pPr>
            <a:lvl4pPr marL="1371600" indent="-228600">
              <a:buClr>
                <a:srgbClr val="293685"/>
              </a:buClr>
              <a:defRPr sz="1600"/>
            </a:lvl4pPr>
            <a:lvl5pPr marL="1719263" indent="-228600">
              <a:buClr>
                <a:srgbClr val="293685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191000" cy="5059363"/>
          </a:xfrm>
        </p:spPr>
        <p:txBody>
          <a:bodyPr/>
          <a:lstStyle>
            <a:lvl1pPr>
              <a:buClr>
                <a:srgbClr val="293685"/>
              </a:buClr>
              <a:buFont typeface="Wingdings 2" pitchFamily="18" charset="2"/>
              <a:buChar char="»"/>
              <a:defRPr sz="2400"/>
            </a:lvl1pPr>
            <a:lvl2pPr>
              <a:buClr>
                <a:srgbClr val="293685"/>
              </a:buClr>
              <a:buFont typeface="Wingdings" pitchFamily="2" charset="2"/>
              <a:buChar char="ü"/>
              <a:defRPr sz="2000"/>
            </a:lvl2pPr>
            <a:lvl3pPr marL="1033463" indent="-228600">
              <a:buClr>
                <a:srgbClr val="293685"/>
              </a:buClr>
              <a:defRPr sz="1800"/>
            </a:lvl3pPr>
            <a:lvl4pPr marL="1371600" indent="-228600">
              <a:buClr>
                <a:srgbClr val="293685"/>
              </a:buClr>
              <a:buFont typeface="Arial" pitchFamily="34" charset="0"/>
              <a:buChar char="•"/>
              <a:defRPr sz="1600"/>
            </a:lvl4pPr>
            <a:lvl5pPr marL="1719263" indent="-228600">
              <a:buClr>
                <a:srgbClr val="293685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3/27/2019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Integrity - Service - Innovation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71489"/>
            <a:ext cx="2057400" cy="152400"/>
          </a:xfrm>
          <a:prstGeom prst="rect">
            <a:avLst/>
          </a:prstGeom>
        </p:spPr>
        <p:txBody>
          <a:bodyPr/>
          <a:lstStyle/>
          <a:p>
            <a:fld id="{ADB0A4B7-05AF-4F5F-8812-770AA6AFFD2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434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3/27/2019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Integrity - Service - Innovation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71489"/>
            <a:ext cx="2057400" cy="152400"/>
          </a:xfrm>
          <a:prstGeom prst="rect">
            <a:avLst/>
          </a:prstGeom>
        </p:spPr>
        <p:txBody>
          <a:bodyPr/>
          <a:lstStyle/>
          <a:p>
            <a:fld id="{AEDED5F5-54A3-4749-8E90-F5AFC8F8F0D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381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12003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3/27/2019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Integrity - Service - Innovation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0BB34-F410-4BFA-9C8F-48052A62AD83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87337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Wingdings 2" panose="05020102010507070707" pitchFamily="18" charset="2"/>
              <a:buChar char="»"/>
              <a:defRPr/>
            </a:lvl1pPr>
            <a:lvl2pPr>
              <a:buClr>
                <a:srgbClr val="293685"/>
              </a:buClr>
              <a:buFont typeface="Wingdings" pitchFamily="2" charset="2"/>
              <a:buChar char="ü"/>
              <a:defRPr b="0"/>
            </a:lvl2pPr>
            <a:lvl3pPr marL="1033463" indent="-228600">
              <a:buClr>
                <a:srgbClr val="293685"/>
              </a:buClr>
              <a:defRPr/>
            </a:lvl3pPr>
            <a:lvl4pPr marL="1371600" indent="-228600">
              <a:buClr>
                <a:srgbClr val="293685"/>
              </a:buClr>
              <a:defRPr/>
            </a:lvl4pPr>
            <a:lvl5pPr marL="1719263" indent="-228600">
              <a:buClr>
                <a:srgbClr val="293685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3/27/2019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Integrity - Service - Innovation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71489"/>
            <a:ext cx="2057400" cy="152400"/>
          </a:xfrm>
          <a:prstGeom prst="rect">
            <a:avLst/>
          </a:prstGeom>
        </p:spPr>
        <p:txBody>
          <a:bodyPr/>
          <a:lstStyle/>
          <a:p>
            <a:fld id="{2C4898AF-1F4D-4737-8FEA-706E03585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908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191000" cy="5059363"/>
          </a:xfrm>
        </p:spPr>
        <p:txBody>
          <a:bodyPr/>
          <a:lstStyle>
            <a:lvl1pPr>
              <a:buFont typeface="Wingdings 2" pitchFamily="18" charset="2"/>
              <a:buChar char="»"/>
              <a:defRPr sz="2400"/>
            </a:lvl1pPr>
            <a:lvl2pPr>
              <a:buClr>
                <a:srgbClr val="293685"/>
              </a:buClr>
              <a:buFont typeface="Wingdings" pitchFamily="2" charset="2"/>
              <a:buChar char="ü"/>
              <a:defRPr sz="2000"/>
            </a:lvl2pPr>
            <a:lvl3pPr marL="1033463" indent="-228600">
              <a:buClr>
                <a:srgbClr val="293685"/>
              </a:buClr>
              <a:defRPr sz="1800"/>
            </a:lvl3pPr>
            <a:lvl4pPr marL="1371600" indent="-228600">
              <a:buClr>
                <a:srgbClr val="293685"/>
              </a:buClr>
              <a:defRPr sz="1600"/>
            </a:lvl4pPr>
            <a:lvl5pPr marL="1719263" indent="-228600">
              <a:buClr>
                <a:srgbClr val="293685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191000" cy="5059363"/>
          </a:xfrm>
        </p:spPr>
        <p:txBody>
          <a:bodyPr/>
          <a:lstStyle>
            <a:lvl1pPr>
              <a:buClr>
                <a:srgbClr val="293685"/>
              </a:buClr>
              <a:buFont typeface="Wingdings 2" pitchFamily="18" charset="2"/>
              <a:buChar char="»"/>
              <a:defRPr sz="2400"/>
            </a:lvl1pPr>
            <a:lvl2pPr>
              <a:buClr>
                <a:srgbClr val="293685"/>
              </a:buClr>
              <a:buFont typeface="Wingdings" pitchFamily="2" charset="2"/>
              <a:buChar char="ü"/>
              <a:defRPr sz="2000"/>
            </a:lvl2pPr>
            <a:lvl3pPr marL="1033463" indent="-228600">
              <a:buClr>
                <a:srgbClr val="293685"/>
              </a:buClr>
              <a:defRPr sz="1800"/>
            </a:lvl3pPr>
            <a:lvl4pPr marL="1371600" indent="-228600">
              <a:buClr>
                <a:srgbClr val="293685"/>
              </a:buClr>
              <a:buFont typeface="Arial" pitchFamily="34" charset="0"/>
              <a:buChar char="•"/>
              <a:defRPr sz="1600"/>
            </a:lvl4pPr>
            <a:lvl5pPr marL="1719263" indent="-228600">
              <a:buClr>
                <a:srgbClr val="293685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3/27/2019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Integrity - Service - Innovation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71489"/>
            <a:ext cx="2057400" cy="152400"/>
          </a:xfrm>
          <a:prstGeom prst="rect">
            <a:avLst/>
          </a:prstGeom>
        </p:spPr>
        <p:txBody>
          <a:bodyPr/>
          <a:lstStyle/>
          <a:p>
            <a:fld id="{ADB0A4B7-05AF-4F5F-8812-770AA6AFFD2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332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3/27/2019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Integrity - Service - Innovation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71489"/>
            <a:ext cx="2057400" cy="152400"/>
          </a:xfrm>
          <a:prstGeom prst="rect">
            <a:avLst/>
          </a:prstGeom>
        </p:spPr>
        <p:txBody>
          <a:bodyPr/>
          <a:lstStyle/>
          <a:p>
            <a:fld id="{AEDED5F5-54A3-4749-8E90-F5AFC8F8F0D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381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574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3/27/2019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Integrity - Service - Innovation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0BB34-F410-4BFA-9C8F-48052A62AD83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08954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Wingdings 2" panose="05020102010507070707" pitchFamily="18" charset="2"/>
              <a:buChar char="»"/>
              <a:defRPr/>
            </a:lvl1pPr>
            <a:lvl2pPr>
              <a:buClr>
                <a:srgbClr val="293685"/>
              </a:buClr>
              <a:buFont typeface="Wingdings" pitchFamily="2" charset="2"/>
              <a:buChar char="ü"/>
              <a:defRPr b="0"/>
            </a:lvl2pPr>
            <a:lvl3pPr marL="1033463" indent="-228600">
              <a:buClr>
                <a:srgbClr val="293685"/>
              </a:buClr>
              <a:defRPr/>
            </a:lvl3pPr>
            <a:lvl4pPr marL="1371600" indent="-228600">
              <a:buClr>
                <a:srgbClr val="293685"/>
              </a:buClr>
              <a:defRPr/>
            </a:lvl4pPr>
            <a:lvl5pPr marL="1719263" indent="-228600">
              <a:buClr>
                <a:srgbClr val="293685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3/27/2019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Integrity - Service - Innovation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71489"/>
            <a:ext cx="2057400" cy="152400"/>
          </a:xfrm>
          <a:prstGeom prst="rect">
            <a:avLst/>
          </a:prstGeom>
        </p:spPr>
        <p:txBody>
          <a:bodyPr/>
          <a:lstStyle/>
          <a:p>
            <a:fld id="{2C4898AF-1F4D-4737-8FEA-706E03585D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Wingdings 2" panose="05020102010507070707" pitchFamily="18" charset="2"/>
              <a:buChar char="»"/>
              <a:defRPr/>
            </a:lvl1pPr>
            <a:lvl2pPr>
              <a:buClr>
                <a:srgbClr val="293685"/>
              </a:buClr>
              <a:buFont typeface="Wingdings" pitchFamily="2" charset="2"/>
              <a:buChar char="ü"/>
              <a:defRPr b="0"/>
            </a:lvl2pPr>
            <a:lvl3pPr marL="1033463" indent="-228600">
              <a:buClr>
                <a:srgbClr val="293685"/>
              </a:buClr>
              <a:defRPr/>
            </a:lvl3pPr>
            <a:lvl4pPr marL="1371600" indent="-228600">
              <a:buClr>
                <a:srgbClr val="293685"/>
              </a:buClr>
              <a:defRPr/>
            </a:lvl4pPr>
            <a:lvl5pPr marL="1719263" indent="-228600">
              <a:buClr>
                <a:srgbClr val="293685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3/27/2019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Integrity - Service - Innovation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71489"/>
            <a:ext cx="2057400" cy="152400"/>
          </a:xfrm>
          <a:prstGeom prst="rect">
            <a:avLst/>
          </a:prstGeom>
        </p:spPr>
        <p:txBody>
          <a:bodyPr/>
          <a:lstStyle/>
          <a:p>
            <a:fld id="{2C4898AF-1F4D-4737-8FEA-706E03585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0524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191000" cy="5059363"/>
          </a:xfrm>
        </p:spPr>
        <p:txBody>
          <a:bodyPr/>
          <a:lstStyle>
            <a:lvl1pPr>
              <a:buFont typeface="Wingdings 2" pitchFamily="18" charset="2"/>
              <a:buChar char="»"/>
              <a:defRPr sz="2400"/>
            </a:lvl1pPr>
            <a:lvl2pPr>
              <a:buClr>
                <a:srgbClr val="293685"/>
              </a:buClr>
              <a:buFont typeface="Wingdings" pitchFamily="2" charset="2"/>
              <a:buChar char="ü"/>
              <a:defRPr sz="2000"/>
            </a:lvl2pPr>
            <a:lvl3pPr marL="1033463" indent="-228600">
              <a:buClr>
                <a:srgbClr val="293685"/>
              </a:buClr>
              <a:defRPr sz="1800"/>
            </a:lvl3pPr>
            <a:lvl4pPr marL="1371600" indent="-228600">
              <a:buClr>
                <a:srgbClr val="293685"/>
              </a:buClr>
              <a:defRPr sz="1600"/>
            </a:lvl4pPr>
            <a:lvl5pPr marL="1719263" indent="-228600">
              <a:buClr>
                <a:srgbClr val="293685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191000" cy="5059363"/>
          </a:xfrm>
        </p:spPr>
        <p:txBody>
          <a:bodyPr/>
          <a:lstStyle>
            <a:lvl1pPr>
              <a:buClr>
                <a:srgbClr val="293685"/>
              </a:buClr>
              <a:buFont typeface="Wingdings 2" pitchFamily="18" charset="2"/>
              <a:buChar char="»"/>
              <a:defRPr sz="2400"/>
            </a:lvl1pPr>
            <a:lvl2pPr>
              <a:buClr>
                <a:srgbClr val="293685"/>
              </a:buClr>
              <a:buFont typeface="Wingdings" pitchFamily="2" charset="2"/>
              <a:buChar char="ü"/>
              <a:defRPr sz="2000"/>
            </a:lvl2pPr>
            <a:lvl3pPr marL="1033463" indent="-228600">
              <a:buClr>
                <a:srgbClr val="293685"/>
              </a:buClr>
              <a:defRPr sz="1800"/>
            </a:lvl3pPr>
            <a:lvl4pPr marL="1371600" indent="-228600">
              <a:buClr>
                <a:srgbClr val="293685"/>
              </a:buClr>
              <a:buFont typeface="Arial" pitchFamily="34" charset="0"/>
              <a:buChar char="•"/>
              <a:defRPr sz="1600"/>
            </a:lvl4pPr>
            <a:lvl5pPr marL="1719263" indent="-228600">
              <a:buClr>
                <a:srgbClr val="293685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3/27/2019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Integrity - Service - Innovation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71489"/>
            <a:ext cx="2057400" cy="152400"/>
          </a:xfrm>
          <a:prstGeom prst="rect">
            <a:avLst/>
          </a:prstGeom>
        </p:spPr>
        <p:txBody>
          <a:bodyPr/>
          <a:lstStyle/>
          <a:p>
            <a:fld id="{ADB0A4B7-05AF-4F5F-8812-770AA6AFFD2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930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3/27/2019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Integrity - Service - Innovation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71489"/>
            <a:ext cx="2057400" cy="152400"/>
          </a:xfrm>
          <a:prstGeom prst="rect">
            <a:avLst/>
          </a:prstGeom>
        </p:spPr>
        <p:txBody>
          <a:bodyPr/>
          <a:lstStyle/>
          <a:p>
            <a:fld id="{AEDED5F5-54A3-4749-8E90-F5AFC8F8F0D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381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89139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8261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3/27/2019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Integrity - Service - Innovation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9A515-7259-428F-B9F9-15DE0F42350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229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3/27/2019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Integrity - Service - Innovation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0BB34-F410-4BFA-9C8F-48052A62AD83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09382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 userDrawn="1"/>
        </p:nvSpPr>
        <p:spPr bwMode="auto">
          <a:xfrm>
            <a:off x="0" y="6572250"/>
            <a:ext cx="8715375" cy="161925"/>
          </a:xfrm>
          <a:prstGeom prst="homePlate">
            <a:avLst/>
          </a:prstGeom>
          <a:solidFill>
            <a:srgbClr val="282C69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5736" y="2514600"/>
            <a:ext cx="6172200" cy="9144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2800" b="1" baseline="0" dirty="0">
                <a:solidFill>
                  <a:srgbClr val="293685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343400"/>
            <a:ext cx="5562600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282C69"/>
              </a:buClr>
              <a:buFont typeface="Wingdings 2" pitchFamily="18" charset="2"/>
              <a:buNone/>
              <a:defRPr lang="en-US" sz="1800" b="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62344"/>
            <a:ext cx="2895600" cy="168275"/>
          </a:xfr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en-US" sz="1050" b="1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>
                <a:solidFill>
                  <a:prstClr val="white"/>
                </a:solidFill>
              </a:rPr>
              <a:t>Integrity - Service - Innovation</a:t>
            </a:r>
          </a:p>
        </p:txBody>
      </p:sp>
      <p:pic>
        <p:nvPicPr>
          <p:cNvPr id="10" name="Picture 14" descr="star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10613" y="6492875"/>
            <a:ext cx="2762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8"/>
          <p:cNvSpPr txBox="1">
            <a:spLocks noChangeArrowheads="1"/>
          </p:cNvSpPr>
          <p:nvPr userDrawn="1"/>
        </p:nvSpPr>
        <p:spPr>
          <a:xfrm>
            <a:off x="2971800" y="5791200"/>
            <a:ext cx="28956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en-US" sz="105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dirty="0">
                <a:solidFill>
                  <a:prstClr val="white"/>
                </a:solidFill>
              </a:rPr>
              <a:t>Integrity - Service - Innovation</a:t>
            </a:r>
          </a:p>
        </p:txBody>
      </p:sp>
    </p:spTree>
    <p:extLst>
      <p:ext uri="{BB962C8B-B14F-4D97-AF65-F5344CB8AC3E}">
        <p14:creationId xmlns:p14="http://schemas.microsoft.com/office/powerpoint/2010/main" val="28492949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Questio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Integrity - Service - Innovation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304800" y="134112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93685"/>
                </a:solidFill>
                <a:latin typeface="Arial" pitchFamily="34" charset="0"/>
                <a:cs typeface="Arial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7067773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Integrity - Service - Innovation</a:t>
            </a:r>
          </a:p>
        </p:txBody>
      </p:sp>
    </p:spTree>
    <p:extLst>
      <p:ext uri="{BB962C8B-B14F-4D97-AF65-F5344CB8AC3E}">
        <p14:creationId xmlns:p14="http://schemas.microsoft.com/office/powerpoint/2010/main" val="2823319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191000" cy="5059363"/>
          </a:xfrm>
        </p:spPr>
        <p:txBody>
          <a:bodyPr/>
          <a:lstStyle>
            <a:lvl1pPr>
              <a:buFont typeface="Wingdings 2" pitchFamily="18" charset="2"/>
              <a:buChar char="»"/>
              <a:defRPr sz="2400"/>
            </a:lvl1pPr>
            <a:lvl2pPr>
              <a:buClr>
                <a:srgbClr val="293685"/>
              </a:buClr>
              <a:buFont typeface="Wingdings" pitchFamily="2" charset="2"/>
              <a:buChar char="ü"/>
              <a:defRPr sz="2000"/>
            </a:lvl2pPr>
            <a:lvl3pPr marL="1033463" indent="-228600">
              <a:buClr>
                <a:srgbClr val="293685"/>
              </a:buClr>
              <a:defRPr sz="1800"/>
            </a:lvl3pPr>
            <a:lvl4pPr marL="1371600" indent="-228600">
              <a:buClr>
                <a:srgbClr val="293685"/>
              </a:buClr>
              <a:defRPr sz="1600"/>
            </a:lvl4pPr>
            <a:lvl5pPr marL="1719263" indent="-228600">
              <a:buClr>
                <a:srgbClr val="293685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191000" cy="5059363"/>
          </a:xfrm>
        </p:spPr>
        <p:txBody>
          <a:bodyPr/>
          <a:lstStyle>
            <a:lvl1pPr>
              <a:buClr>
                <a:srgbClr val="293685"/>
              </a:buClr>
              <a:buFont typeface="Wingdings 2" pitchFamily="18" charset="2"/>
              <a:buChar char="»"/>
              <a:defRPr sz="2400"/>
            </a:lvl1pPr>
            <a:lvl2pPr>
              <a:buClr>
                <a:srgbClr val="293685"/>
              </a:buClr>
              <a:buFont typeface="Wingdings" pitchFamily="2" charset="2"/>
              <a:buChar char="ü"/>
              <a:defRPr sz="2000"/>
            </a:lvl2pPr>
            <a:lvl3pPr marL="1033463" indent="-228600">
              <a:buClr>
                <a:srgbClr val="293685"/>
              </a:buClr>
              <a:defRPr sz="1800"/>
            </a:lvl3pPr>
            <a:lvl4pPr marL="1371600" indent="-228600">
              <a:buClr>
                <a:srgbClr val="293685"/>
              </a:buClr>
              <a:buFont typeface="Arial" pitchFamily="34" charset="0"/>
              <a:buChar char="•"/>
              <a:defRPr sz="1600"/>
            </a:lvl4pPr>
            <a:lvl5pPr marL="1719263" indent="-228600">
              <a:buClr>
                <a:srgbClr val="293685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3/27/2019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Integrity - Service - Innovation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71489"/>
            <a:ext cx="2057400" cy="152400"/>
          </a:xfrm>
          <a:prstGeom prst="rect">
            <a:avLst/>
          </a:prstGeom>
        </p:spPr>
        <p:txBody>
          <a:bodyPr/>
          <a:lstStyle/>
          <a:p>
            <a:fld id="{ADB0A4B7-05AF-4F5F-8812-770AA6AFFD2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3/27/2019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Integrity - Service - Innovation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71489"/>
            <a:ext cx="2057400" cy="152400"/>
          </a:xfrm>
          <a:prstGeom prst="rect">
            <a:avLst/>
          </a:prstGeom>
        </p:spPr>
        <p:txBody>
          <a:bodyPr/>
          <a:lstStyle/>
          <a:p>
            <a:fld id="{AEDED5F5-54A3-4749-8E90-F5AFC8F8F0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381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Questio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Integrity - Service - Innovation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304800" y="134112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3685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Questions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Integrity - Service - Innovation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Wingdings 2" panose="05020102010507070707" pitchFamily="18" charset="2"/>
              <a:buChar char="»"/>
              <a:defRPr/>
            </a:lvl1pPr>
            <a:lvl2pPr>
              <a:buClr>
                <a:srgbClr val="293685"/>
              </a:buClr>
              <a:buFont typeface="Wingdings" pitchFamily="2" charset="2"/>
              <a:buChar char="ü"/>
              <a:defRPr b="0"/>
            </a:lvl2pPr>
            <a:lvl3pPr marL="1033463" indent="-228600">
              <a:buClr>
                <a:srgbClr val="293685"/>
              </a:buClr>
              <a:defRPr/>
            </a:lvl3pPr>
            <a:lvl4pPr marL="1371600" indent="-228600">
              <a:buClr>
                <a:srgbClr val="293685"/>
              </a:buClr>
              <a:defRPr/>
            </a:lvl4pPr>
            <a:lvl5pPr marL="1719263" indent="-228600">
              <a:buClr>
                <a:srgbClr val="293685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3/27/2019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Integrity - Service - Innovation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71489"/>
            <a:ext cx="2057400" cy="152400"/>
          </a:xfrm>
          <a:prstGeom prst="rect">
            <a:avLst/>
          </a:prstGeom>
        </p:spPr>
        <p:txBody>
          <a:bodyPr/>
          <a:lstStyle/>
          <a:p>
            <a:fld id="{2C4898AF-1F4D-4737-8FEA-706E03585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67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191000" cy="5059363"/>
          </a:xfrm>
        </p:spPr>
        <p:txBody>
          <a:bodyPr/>
          <a:lstStyle>
            <a:lvl1pPr>
              <a:buFont typeface="Wingdings 2" pitchFamily="18" charset="2"/>
              <a:buChar char="»"/>
              <a:defRPr sz="2400"/>
            </a:lvl1pPr>
            <a:lvl2pPr>
              <a:buClr>
                <a:srgbClr val="293685"/>
              </a:buClr>
              <a:buFont typeface="Wingdings" pitchFamily="2" charset="2"/>
              <a:buChar char="ü"/>
              <a:defRPr sz="2000"/>
            </a:lvl2pPr>
            <a:lvl3pPr marL="1033463" indent="-228600">
              <a:buClr>
                <a:srgbClr val="293685"/>
              </a:buClr>
              <a:defRPr sz="1800"/>
            </a:lvl3pPr>
            <a:lvl4pPr marL="1371600" indent="-228600">
              <a:buClr>
                <a:srgbClr val="293685"/>
              </a:buClr>
              <a:defRPr sz="1600"/>
            </a:lvl4pPr>
            <a:lvl5pPr marL="1719263" indent="-228600">
              <a:buClr>
                <a:srgbClr val="293685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191000" cy="5059363"/>
          </a:xfrm>
        </p:spPr>
        <p:txBody>
          <a:bodyPr/>
          <a:lstStyle>
            <a:lvl1pPr>
              <a:buClr>
                <a:srgbClr val="293685"/>
              </a:buClr>
              <a:buFont typeface="Wingdings 2" pitchFamily="18" charset="2"/>
              <a:buChar char="»"/>
              <a:defRPr sz="2400"/>
            </a:lvl1pPr>
            <a:lvl2pPr>
              <a:buClr>
                <a:srgbClr val="293685"/>
              </a:buClr>
              <a:buFont typeface="Wingdings" pitchFamily="2" charset="2"/>
              <a:buChar char="ü"/>
              <a:defRPr sz="2000"/>
            </a:lvl2pPr>
            <a:lvl3pPr marL="1033463" indent="-228600">
              <a:buClr>
                <a:srgbClr val="293685"/>
              </a:buClr>
              <a:defRPr sz="1800"/>
            </a:lvl3pPr>
            <a:lvl4pPr marL="1371600" indent="-228600">
              <a:buClr>
                <a:srgbClr val="293685"/>
              </a:buClr>
              <a:buFont typeface="Arial" pitchFamily="34" charset="0"/>
              <a:buChar char="•"/>
              <a:defRPr sz="1600"/>
            </a:lvl4pPr>
            <a:lvl5pPr marL="1719263" indent="-228600">
              <a:buClr>
                <a:srgbClr val="293685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3/27/2019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Integrity - Service - Innovation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71489"/>
            <a:ext cx="2057400" cy="152400"/>
          </a:xfrm>
          <a:prstGeom prst="rect">
            <a:avLst/>
          </a:prstGeom>
        </p:spPr>
        <p:txBody>
          <a:bodyPr/>
          <a:lstStyle/>
          <a:p>
            <a:fld id="{ADB0A4B7-05AF-4F5F-8812-770AA6AFFD2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477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3/27/2019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Integrity - Service - Innovation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71489"/>
            <a:ext cx="2057400" cy="152400"/>
          </a:xfrm>
          <a:prstGeom prst="rect">
            <a:avLst/>
          </a:prstGeom>
        </p:spPr>
        <p:txBody>
          <a:bodyPr/>
          <a:lstStyle/>
          <a:p>
            <a:fld id="{AEDED5F5-54A3-4749-8E90-F5AFC8F8F0D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381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5339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udly Serving America's Heroes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725" y="5353050"/>
            <a:ext cx="2024495" cy="1143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0" y="6496456"/>
            <a:ext cx="8892020" cy="310191"/>
            <a:chOff x="0" y="6496456"/>
            <a:chExt cx="8892020" cy="310191"/>
          </a:xfrm>
        </p:grpSpPr>
        <p:sp>
          <p:nvSpPr>
            <p:cNvPr id="8" name="Pentagon 7"/>
            <p:cNvSpPr/>
            <p:nvPr userDrawn="1"/>
          </p:nvSpPr>
          <p:spPr bwMode="auto">
            <a:xfrm>
              <a:off x="0" y="6572250"/>
              <a:ext cx="8639783" cy="161925"/>
            </a:xfrm>
            <a:prstGeom prst="homePlate">
              <a:avLst/>
            </a:prstGeom>
            <a:solidFill>
              <a:srgbClr val="16216C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9175" y="6496456"/>
              <a:ext cx="252845" cy="310191"/>
            </a:xfrm>
            <a:prstGeom prst="rect">
              <a:avLst/>
            </a:prstGeom>
          </p:spPr>
        </p:pic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457200" y="6562344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3/27/2019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124200" y="6562344"/>
            <a:ext cx="2895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Integrity - Service - Innovation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534912" y="6562344"/>
            <a:ext cx="1999488" cy="171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C30C76A-07FC-4260-99EA-1CFB636049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9" descr="DFAS Checkmark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6988" y="241300"/>
            <a:ext cx="2262187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933450" y="3394392"/>
            <a:ext cx="55530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solidFill>
                  <a:srgbClr val="626364"/>
                </a:solidFill>
              </a:rPr>
              <a:t>Defense Finance and Accounting Service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lang="en-US" sz="2400" b="1" kern="1200" dirty="0">
          <a:solidFill>
            <a:srgbClr val="293685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400" kern="1200" dirty="0" smtClean="0">
          <a:solidFill>
            <a:srgbClr val="293685"/>
          </a:solidFill>
          <a:latin typeface="Arial" pitchFamily="34" charset="0"/>
          <a:ea typeface="+mj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0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16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US" sz="1600" kern="1200" dirty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 descr="Integrity - Service - Innovation banner with a star"/>
          <p:cNvGrpSpPr/>
          <p:nvPr/>
        </p:nvGrpSpPr>
        <p:grpSpPr>
          <a:xfrm>
            <a:off x="0" y="6496456"/>
            <a:ext cx="8892020" cy="310191"/>
            <a:chOff x="0" y="6496456"/>
            <a:chExt cx="8892020" cy="310191"/>
          </a:xfrm>
        </p:grpSpPr>
        <p:sp>
          <p:nvSpPr>
            <p:cNvPr id="14" name="Pentagon 13"/>
            <p:cNvSpPr/>
            <p:nvPr userDrawn="1"/>
          </p:nvSpPr>
          <p:spPr bwMode="auto">
            <a:xfrm>
              <a:off x="0" y="6572250"/>
              <a:ext cx="8639783" cy="161925"/>
            </a:xfrm>
            <a:prstGeom prst="homePlate">
              <a:avLst/>
            </a:prstGeom>
            <a:solidFill>
              <a:srgbClr val="16216C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9175" y="6496456"/>
              <a:ext cx="252845" cy="310191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" t="10833" r="17424" b="86806"/>
          <a:stretch/>
        </p:blipFill>
        <p:spPr>
          <a:xfrm>
            <a:off x="-9527" y="608842"/>
            <a:ext cx="7726025" cy="19663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85344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282C69"/>
              </a:buClr>
              <a:buFont typeface="Wingdings 2" pitchFamily="18" charset="2"/>
              <a:buChar char=""/>
            </a:pPr>
            <a:r>
              <a:rPr lang="en-US" dirty="0"/>
              <a:t>Click to edit Master text styles</a:t>
            </a:r>
          </a:p>
          <a:p>
            <a:pPr marL="742950" lvl="1" indent="-2857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282C69"/>
              </a:buClr>
              <a:buFont typeface="Wingdings 2" pitchFamily="18" charset="2"/>
              <a:buChar char="P"/>
            </a:pPr>
            <a:r>
              <a:rPr lang="en-US" dirty="0"/>
              <a:t>Second level</a:t>
            </a:r>
          </a:p>
          <a:p>
            <a:pPr marL="1085850" lvl="2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282C69"/>
              </a:buClr>
              <a:buFont typeface="Wingdings 2" pitchFamily="18" charset="2"/>
              <a:buChar char=""/>
            </a:pPr>
            <a:r>
              <a:rPr lang="en-US" dirty="0"/>
              <a:t>Third level</a:t>
            </a:r>
          </a:p>
          <a:p>
            <a:pPr marL="1428750" lvl="3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282C69"/>
              </a:buClr>
              <a:buFont typeface="Wingdings 2" pitchFamily="18" charset="2"/>
              <a:buChar char=""/>
            </a:pPr>
            <a:r>
              <a:rPr lang="en-US" dirty="0"/>
              <a:t>Fourth level</a:t>
            </a:r>
          </a:p>
          <a:p>
            <a:pPr marL="1771650" lvl="4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282C69"/>
              </a:buClr>
              <a:buFont typeface="Wingdings 2" pitchFamily="18" charset="2"/>
              <a:buChar char=""/>
            </a:pPr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457200" y="6562344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3/27/2019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124200" y="6562344"/>
            <a:ext cx="2895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Integrity - Service - Innovation</a:t>
            </a:r>
          </a:p>
        </p:txBody>
      </p:sp>
      <p:pic>
        <p:nvPicPr>
          <p:cNvPr id="12" name="Picture 11" descr="Proudly Serving America's Heroes Logo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95250"/>
            <a:ext cx="1381125" cy="7797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" t="12548" r="16619" b="86280"/>
          <a:stretch/>
        </p:blipFill>
        <p:spPr>
          <a:xfrm>
            <a:off x="-9527" y="730843"/>
            <a:ext cx="7781925" cy="165026"/>
          </a:xfrm>
          <a:prstGeom prst="rect">
            <a:avLst/>
          </a:prstGeom>
        </p:spPr>
      </p:pic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534912" y="6562344"/>
            <a:ext cx="1999488" cy="171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C30C76A-07FC-4260-99EA-1CFB636049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65" r:id="rId3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lang="en-US" sz="2400" b="1" kern="1200" dirty="0" smtClean="0">
          <a:solidFill>
            <a:srgbClr val="16216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16216C"/>
        </a:buClr>
        <a:buFont typeface="Wingdings" pitchFamily="2" charset="2"/>
        <a:buChar char="ü"/>
        <a:defRPr lang="en-US" sz="2400" kern="1200" dirty="0" smtClean="0">
          <a:solidFill>
            <a:srgbClr val="16216C"/>
          </a:solidFill>
          <a:latin typeface="Arial" pitchFamily="34" charset="0"/>
          <a:ea typeface="+mj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16216C"/>
        </a:buClr>
        <a:buFontTx/>
        <a:buNone/>
        <a:defRPr lang="en-US" sz="2000" kern="1200" baseline="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16216C"/>
        </a:buClr>
        <a:buFont typeface="Arial" pitchFamily="34" charset="0"/>
        <a:buChar char="•"/>
        <a:defRPr lang="en-US" sz="18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16216C"/>
        </a:buClr>
        <a:buFont typeface="Arial" pitchFamily="34" charset="0"/>
        <a:buChar char="•"/>
        <a:defRPr lang="en-US" sz="16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16216C"/>
        </a:buClr>
        <a:buFont typeface="Arial" pitchFamily="34" charset="0"/>
        <a:buChar char="•"/>
        <a:defRPr lang="en-US" sz="16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/>
        </p:nvSpPr>
        <p:spPr bwMode="auto">
          <a:xfrm>
            <a:off x="0" y="6572250"/>
            <a:ext cx="8715375" cy="161925"/>
          </a:xfrm>
          <a:prstGeom prst="homePlate">
            <a:avLst/>
          </a:prstGeom>
          <a:solidFill>
            <a:srgbClr val="282C69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62344"/>
            <a:ext cx="2895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Integrity - Service - Innovation</a:t>
            </a: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-9525" y="752475"/>
            <a:ext cx="9153525" cy="66675"/>
          </a:xfrm>
          <a:prstGeom prst="rect">
            <a:avLst/>
          </a:prstGeom>
          <a:solidFill>
            <a:srgbClr val="D2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cxnSp>
        <p:nvCxnSpPr>
          <p:cNvPr id="8" name="Straight Connector 23"/>
          <p:cNvCxnSpPr>
            <a:cxnSpLocks noChangeShapeType="1"/>
          </p:cNvCxnSpPr>
          <p:nvPr/>
        </p:nvCxnSpPr>
        <p:spPr bwMode="auto">
          <a:xfrm>
            <a:off x="0" y="704850"/>
            <a:ext cx="9144000" cy="0"/>
          </a:xfrm>
          <a:prstGeom prst="line">
            <a:avLst/>
          </a:prstGeom>
          <a:noFill/>
          <a:ln w="41275" algn="ctr">
            <a:solidFill>
              <a:srgbClr val="626364"/>
            </a:solidFill>
            <a:miter lim="800000"/>
            <a:headEnd/>
            <a:tailEnd/>
          </a:ln>
        </p:spPr>
      </p:cxnSp>
      <p:pic>
        <p:nvPicPr>
          <p:cNvPr id="10" name="Picture 14" descr="sta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10613" y="6492875"/>
            <a:ext cx="2762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watermark - Proudly Serving America's Heroes logo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" y="1066800"/>
            <a:ext cx="8534400" cy="48183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6" r:id="rId2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 descr="Integrity - Service - Innovation banner with a star"/>
          <p:cNvGrpSpPr/>
          <p:nvPr/>
        </p:nvGrpSpPr>
        <p:grpSpPr>
          <a:xfrm>
            <a:off x="0" y="6496456"/>
            <a:ext cx="8892020" cy="310191"/>
            <a:chOff x="0" y="6496456"/>
            <a:chExt cx="8892020" cy="310191"/>
          </a:xfrm>
        </p:grpSpPr>
        <p:sp>
          <p:nvSpPr>
            <p:cNvPr id="14" name="Pentagon 13"/>
            <p:cNvSpPr/>
            <p:nvPr userDrawn="1"/>
          </p:nvSpPr>
          <p:spPr bwMode="auto">
            <a:xfrm>
              <a:off x="0" y="6572250"/>
              <a:ext cx="8639783" cy="161925"/>
            </a:xfrm>
            <a:prstGeom prst="homePlate">
              <a:avLst/>
            </a:prstGeom>
            <a:solidFill>
              <a:srgbClr val="16216C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9175" y="6496456"/>
              <a:ext cx="252845" cy="310191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" t="10833" r="17424" b="86806"/>
          <a:stretch/>
        </p:blipFill>
        <p:spPr>
          <a:xfrm>
            <a:off x="-9527" y="608842"/>
            <a:ext cx="7726025" cy="19663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85344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282C69"/>
              </a:buClr>
              <a:buFont typeface="Wingdings 2" pitchFamily="18" charset="2"/>
              <a:buChar char=""/>
            </a:pPr>
            <a:r>
              <a:rPr lang="en-US" dirty="0"/>
              <a:t>Click to edit Master text styles</a:t>
            </a:r>
          </a:p>
          <a:p>
            <a:pPr marL="742950" lvl="1" indent="-2857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282C69"/>
              </a:buClr>
              <a:buFont typeface="Wingdings 2" pitchFamily="18" charset="2"/>
              <a:buChar char="P"/>
            </a:pPr>
            <a:r>
              <a:rPr lang="en-US" dirty="0"/>
              <a:t>Second level</a:t>
            </a:r>
          </a:p>
          <a:p>
            <a:pPr marL="1085850" lvl="2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282C69"/>
              </a:buClr>
              <a:buFont typeface="Wingdings 2" pitchFamily="18" charset="2"/>
              <a:buChar char=""/>
            </a:pPr>
            <a:r>
              <a:rPr lang="en-US" dirty="0"/>
              <a:t>Third level</a:t>
            </a:r>
          </a:p>
          <a:p>
            <a:pPr marL="1428750" lvl="3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282C69"/>
              </a:buClr>
              <a:buFont typeface="Wingdings 2" pitchFamily="18" charset="2"/>
              <a:buChar char=""/>
            </a:pPr>
            <a:r>
              <a:rPr lang="en-US" dirty="0"/>
              <a:t>Fourth level</a:t>
            </a:r>
          </a:p>
          <a:p>
            <a:pPr marL="1771650" lvl="4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282C69"/>
              </a:buClr>
              <a:buFont typeface="Wingdings 2" pitchFamily="18" charset="2"/>
              <a:buChar char=""/>
            </a:pPr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457200" y="6562344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3/27/2019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124200" y="6562344"/>
            <a:ext cx="2895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Integrity - Service - Innovation</a:t>
            </a:r>
          </a:p>
        </p:txBody>
      </p:sp>
      <p:pic>
        <p:nvPicPr>
          <p:cNvPr id="12" name="Picture 11" descr="Proudly Serving America's Heroes Logo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95250"/>
            <a:ext cx="1381125" cy="7797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" t="12548" r="16619" b="86280"/>
          <a:stretch/>
        </p:blipFill>
        <p:spPr>
          <a:xfrm>
            <a:off x="-9527" y="730843"/>
            <a:ext cx="7781925" cy="165026"/>
          </a:xfrm>
          <a:prstGeom prst="rect">
            <a:avLst/>
          </a:prstGeom>
        </p:spPr>
      </p:pic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534912" y="6562344"/>
            <a:ext cx="1999488" cy="171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C30C76A-07FC-4260-99EA-1CFB6360493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310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2" r:id="rId4"/>
    <p:sldLayoutId id="2147483703" r:id="rId5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lang="en-US" sz="2400" b="1" kern="1200" dirty="0" smtClean="0">
          <a:solidFill>
            <a:srgbClr val="16216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16216C"/>
        </a:buClr>
        <a:buFont typeface="Wingdings" pitchFamily="2" charset="2"/>
        <a:buChar char="ü"/>
        <a:defRPr lang="en-US" sz="2400" kern="1200" dirty="0" smtClean="0">
          <a:solidFill>
            <a:srgbClr val="16216C"/>
          </a:solidFill>
          <a:latin typeface="Arial" pitchFamily="34" charset="0"/>
          <a:ea typeface="+mj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16216C"/>
        </a:buClr>
        <a:buFontTx/>
        <a:buNone/>
        <a:defRPr lang="en-US" sz="2000" kern="1200" baseline="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16216C"/>
        </a:buClr>
        <a:buFont typeface="Arial" pitchFamily="34" charset="0"/>
        <a:buChar char="•"/>
        <a:defRPr lang="en-US" sz="18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16216C"/>
        </a:buClr>
        <a:buFont typeface="Arial" pitchFamily="34" charset="0"/>
        <a:buChar char="•"/>
        <a:defRPr lang="en-US" sz="16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16216C"/>
        </a:buClr>
        <a:buFont typeface="Arial" pitchFamily="34" charset="0"/>
        <a:buChar char="•"/>
        <a:defRPr lang="en-US" sz="16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 descr="Integrity - Service - Innovation banner with a star"/>
          <p:cNvGrpSpPr/>
          <p:nvPr/>
        </p:nvGrpSpPr>
        <p:grpSpPr>
          <a:xfrm>
            <a:off x="0" y="6496456"/>
            <a:ext cx="8892020" cy="310191"/>
            <a:chOff x="0" y="6496456"/>
            <a:chExt cx="8892020" cy="310191"/>
          </a:xfrm>
        </p:grpSpPr>
        <p:sp>
          <p:nvSpPr>
            <p:cNvPr id="14" name="Pentagon 13"/>
            <p:cNvSpPr/>
            <p:nvPr userDrawn="1"/>
          </p:nvSpPr>
          <p:spPr bwMode="auto">
            <a:xfrm>
              <a:off x="0" y="6572250"/>
              <a:ext cx="8639783" cy="161925"/>
            </a:xfrm>
            <a:prstGeom prst="homePlate">
              <a:avLst/>
            </a:prstGeom>
            <a:solidFill>
              <a:srgbClr val="16216C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9175" y="6496456"/>
              <a:ext cx="252845" cy="310191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" t="10833" r="17424" b="86806"/>
          <a:stretch/>
        </p:blipFill>
        <p:spPr>
          <a:xfrm>
            <a:off x="-9527" y="608842"/>
            <a:ext cx="7726025" cy="19663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85344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282C69"/>
              </a:buClr>
              <a:buFont typeface="Wingdings 2" pitchFamily="18" charset="2"/>
              <a:buChar char=""/>
            </a:pPr>
            <a:r>
              <a:rPr lang="en-US" dirty="0"/>
              <a:t>Click to edit Master text styles</a:t>
            </a:r>
          </a:p>
          <a:p>
            <a:pPr marL="742950" lvl="1" indent="-2857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282C69"/>
              </a:buClr>
              <a:buFont typeface="Wingdings 2" pitchFamily="18" charset="2"/>
              <a:buChar char="P"/>
            </a:pPr>
            <a:r>
              <a:rPr lang="en-US" dirty="0"/>
              <a:t>Second level</a:t>
            </a:r>
          </a:p>
          <a:p>
            <a:pPr marL="1085850" lvl="2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282C69"/>
              </a:buClr>
              <a:buFont typeface="Wingdings 2" pitchFamily="18" charset="2"/>
              <a:buChar char=""/>
            </a:pPr>
            <a:r>
              <a:rPr lang="en-US" dirty="0"/>
              <a:t>Third level</a:t>
            </a:r>
          </a:p>
          <a:p>
            <a:pPr marL="1428750" lvl="3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282C69"/>
              </a:buClr>
              <a:buFont typeface="Wingdings 2" pitchFamily="18" charset="2"/>
              <a:buChar char=""/>
            </a:pPr>
            <a:r>
              <a:rPr lang="en-US" dirty="0"/>
              <a:t>Fourth level</a:t>
            </a:r>
          </a:p>
          <a:p>
            <a:pPr marL="1771650" lvl="4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282C69"/>
              </a:buClr>
              <a:buFont typeface="Wingdings 2" pitchFamily="18" charset="2"/>
              <a:buChar char=""/>
            </a:pPr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457200" y="6562344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3/27/2019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124200" y="6562344"/>
            <a:ext cx="2895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Integrity - Service - Innovation</a:t>
            </a:r>
          </a:p>
        </p:txBody>
      </p:sp>
      <p:pic>
        <p:nvPicPr>
          <p:cNvPr id="12" name="Picture 11" descr="Proudly Serving America's Heroes Logo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95250"/>
            <a:ext cx="1381125" cy="7797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" t="12548" r="16619" b="86280"/>
          <a:stretch/>
        </p:blipFill>
        <p:spPr>
          <a:xfrm>
            <a:off x="-9527" y="730843"/>
            <a:ext cx="7781925" cy="165026"/>
          </a:xfrm>
          <a:prstGeom prst="rect">
            <a:avLst/>
          </a:prstGeom>
        </p:spPr>
      </p:pic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534912" y="6562344"/>
            <a:ext cx="1999488" cy="171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C30C76A-07FC-4260-99EA-1CFB6360493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241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lang="en-US" sz="2400" b="1" kern="1200" dirty="0" smtClean="0">
          <a:solidFill>
            <a:srgbClr val="16216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16216C"/>
        </a:buClr>
        <a:buFont typeface="Wingdings" pitchFamily="2" charset="2"/>
        <a:buChar char="ü"/>
        <a:defRPr lang="en-US" sz="2400" kern="1200" dirty="0" smtClean="0">
          <a:solidFill>
            <a:srgbClr val="16216C"/>
          </a:solidFill>
          <a:latin typeface="Arial" pitchFamily="34" charset="0"/>
          <a:ea typeface="+mj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16216C"/>
        </a:buClr>
        <a:buFontTx/>
        <a:buNone/>
        <a:defRPr lang="en-US" sz="2000" kern="1200" baseline="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16216C"/>
        </a:buClr>
        <a:buFont typeface="Arial" pitchFamily="34" charset="0"/>
        <a:buChar char="•"/>
        <a:defRPr lang="en-US" sz="18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16216C"/>
        </a:buClr>
        <a:buFont typeface="Arial" pitchFamily="34" charset="0"/>
        <a:buChar char="•"/>
        <a:defRPr lang="en-US" sz="16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16216C"/>
        </a:buClr>
        <a:buFont typeface="Arial" pitchFamily="34" charset="0"/>
        <a:buChar char="•"/>
        <a:defRPr lang="en-US" sz="16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 descr="Integrity - Service - Innovation banner with a star"/>
          <p:cNvGrpSpPr/>
          <p:nvPr/>
        </p:nvGrpSpPr>
        <p:grpSpPr>
          <a:xfrm>
            <a:off x="0" y="6496456"/>
            <a:ext cx="8892020" cy="310191"/>
            <a:chOff x="0" y="6496456"/>
            <a:chExt cx="8892020" cy="310191"/>
          </a:xfrm>
        </p:grpSpPr>
        <p:sp>
          <p:nvSpPr>
            <p:cNvPr id="14" name="Pentagon 13"/>
            <p:cNvSpPr/>
            <p:nvPr userDrawn="1"/>
          </p:nvSpPr>
          <p:spPr bwMode="auto">
            <a:xfrm>
              <a:off x="0" y="6572250"/>
              <a:ext cx="8639783" cy="161925"/>
            </a:xfrm>
            <a:prstGeom prst="homePlate">
              <a:avLst/>
            </a:prstGeom>
            <a:solidFill>
              <a:srgbClr val="16216C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9175" y="6496456"/>
              <a:ext cx="252845" cy="310191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" t="10833" r="17424" b="86806"/>
          <a:stretch/>
        </p:blipFill>
        <p:spPr>
          <a:xfrm>
            <a:off x="-9527" y="608842"/>
            <a:ext cx="7726025" cy="19663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85344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282C69"/>
              </a:buClr>
              <a:buFont typeface="Wingdings 2" pitchFamily="18" charset="2"/>
              <a:buChar char=""/>
            </a:pPr>
            <a:r>
              <a:rPr lang="en-US" dirty="0"/>
              <a:t>Click to edit Master text styles</a:t>
            </a:r>
          </a:p>
          <a:p>
            <a:pPr marL="742950" lvl="1" indent="-2857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282C69"/>
              </a:buClr>
              <a:buFont typeface="Wingdings 2" pitchFamily="18" charset="2"/>
              <a:buChar char="P"/>
            </a:pPr>
            <a:r>
              <a:rPr lang="en-US" dirty="0"/>
              <a:t>Second level</a:t>
            </a:r>
          </a:p>
          <a:p>
            <a:pPr marL="1085850" lvl="2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282C69"/>
              </a:buClr>
              <a:buFont typeface="Wingdings 2" pitchFamily="18" charset="2"/>
              <a:buChar char=""/>
            </a:pPr>
            <a:r>
              <a:rPr lang="en-US" dirty="0"/>
              <a:t>Third level</a:t>
            </a:r>
          </a:p>
          <a:p>
            <a:pPr marL="1428750" lvl="3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282C69"/>
              </a:buClr>
              <a:buFont typeface="Wingdings 2" pitchFamily="18" charset="2"/>
              <a:buChar char=""/>
            </a:pPr>
            <a:r>
              <a:rPr lang="en-US" dirty="0"/>
              <a:t>Fourth level</a:t>
            </a:r>
          </a:p>
          <a:p>
            <a:pPr marL="1771650" lvl="4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282C69"/>
              </a:buClr>
              <a:buFont typeface="Wingdings 2" pitchFamily="18" charset="2"/>
              <a:buChar char=""/>
            </a:pPr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457200" y="6562344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3/27/2019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124200" y="6562344"/>
            <a:ext cx="2895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Integrity - Service - Innovation</a:t>
            </a:r>
          </a:p>
        </p:txBody>
      </p:sp>
      <p:pic>
        <p:nvPicPr>
          <p:cNvPr id="12" name="Picture 11" descr="Proudly Serving America's Heroes Logo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95250"/>
            <a:ext cx="1381125" cy="7797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" t="12548" r="16619" b="86280"/>
          <a:stretch/>
        </p:blipFill>
        <p:spPr>
          <a:xfrm>
            <a:off x="-9527" y="730843"/>
            <a:ext cx="7781925" cy="165026"/>
          </a:xfrm>
          <a:prstGeom prst="rect">
            <a:avLst/>
          </a:prstGeom>
        </p:spPr>
      </p:pic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534912" y="6562344"/>
            <a:ext cx="1999488" cy="171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C30C76A-07FC-4260-99EA-1CFB6360493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64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lang="en-US" sz="2400" b="1" kern="1200" dirty="0" smtClean="0">
          <a:solidFill>
            <a:srgbClr val="16216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16216C"/>
        </a:buClr>
        <a:buFont typeface="Wingdings" pitchFamily="2" charset="2"/>
        <a:buChar char="ü"/>
        <a:defRPr lang="en-US" sz="2400" kern="1200" dirty="0" smtClean="0">
          <a:solidFill>
            <a:srgbClr val="16216C"/>
          </a:solidFill>
          <a:latin typeface="Arial" pitchFamily="34" charset="0"/>
          <a:ea typeface="+mj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16216C"/>
        </a:buClr>
        <a:buFontTx/>
        <a:buNone/>
        <a:defRPr lang="en-US" sz="2000" kern="1200" baseline="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16216C"/>
        </a:buClr>
        <a:buFont typeface="Arial" pitchFamily="34" charset="0"/>
        <a:buChar char="•"/>
        <a:defRPr lang="en-US" sz="18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16216C"/>
        </a:buClr>
        <a:buFont typeface="Arial" pitchFamily="34" charset="0"/>
        <a:buChar char="•"/>
        <a:defRPr lang="en-US" sz="16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16216C"/>
        </a:buClr>
        <a:buFont typeface="Arial" pitchFamily="34" charset="0"/>
        <a:buChar char="•"/>
        <a:defRPr lang="en-US" sz="16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 descr="Integrity - Service - Innovation banner with a star"/>
          <p:cNvGrpSpPr/>
          <p:nvPr/>
        </p:nvGrpSpPr>
        <p:grpSpPr>
          <a:xfrm>
            <a:off x="0" y="6496456"/>
            <a:ext cx="8892020" cy="310191"/>
            <a:chOff x="0" y="6496456"/>
            <a:chExt cx="8892020" cy="310191"/>
          </a:xfrm>
        </p:grpSpPr>
        <p:sp>
          <p:nvSpPr>
            <p:cNvPr id="14" name="Pentagon 13"/>
            <p:cNvSpPr/>
            <p:nvPr userDrawn="1"/>
          </p:nvSpPr>
          <p:spPr bwMode="auto">
            <a:xfrm>
              <a:off x="0" y="6572250"/>
              <a:ext cx="8639783" cy="161925"/>
            </a:xfrm>
            <a:prstGeom prst="homePlate">
              <a:avLst/>
            </a:prstGeom>
            <a:solidFill>
              <a:srgbClr val="16216C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9175" y="6496456"/>
              <a:ext cx="252845" cy="310191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" t="10833" r="17424" b="86806"/>
          <a:stretch/>
        </p:blipFill>
        <p:spPr>
          <a:xfrm>
            <a:off x="-9527" y="608842"/>
            <a:ext cx="7726025" cy="19663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85344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282C69"/>
              </a:buClr>
              <a:buFont typeface="Wingdings 2" pitchFamily="18" charset="2"/>
              <a:buChar char=""/>
            </a:pPr>
            <a:r>
              <a:rPr lang="en-US" dirty="0"/>
              <a:t>Click to edit Master text styles</a:t>
            </a:r>
          </a:p>
          <a:p>
            <a:pPr marL="742950" lvl="1" indent="-2857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282C69"/>
              </a:buClr>
              <a:buFont typeface="Wingdings 2" pitchFamily="18" charset="2"/>
              <a:buChar char="P"/>
            </a:pPr>
            <a:r>
              <a:rPr lang="en-US" dirty="0"/>
              <a:t>Second level</a:t>
            </a:r>
          </a:p>
          <a:p>
            <a:pPr marL="1085850" lvl="2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282C69"/>
              </a:buClr>
              <a:buFont typeface="Wingdings 2" pitchFamily="18" charset="2"/>
              <a:buChar char=""/>
            </a:pPr>
            <a:r>
              <a:rPr lang="en-US" dirty="0"/>
              <a:t>Third level</a:t>
            </a:r>
          </a:p>
          <a:p>
            <a:pPr marL="1428750" lvl="3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282C69"/>
              </a:buClr>
              <a:buFont typeface="Wingdings 2" pitchFamily="18" charset="2"/>
              <a:buChar char=""/>
            </a:pPr>
            <a:r>
              <a:rPr lang="en-US" dirty="0"/>
              <a:t>Fourth level</a:t>
            </a:r>
          </a:p>
          <a:p>
            <a:pPr marL="1771650" lvl="4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282C69"/>
              </a:buClr>
              <a:buFont typeface="Wingdings 2" pitchFamily="18" charset="2"/>
              <a:buChar char=""/>
            </a:pPr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457200" y="6562344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3/27/2019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124200" y="6562344"/>
            <a:ext cx="2895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Integrity - Service - Innovation</a:t>
            </a:r>
          </a:p>
        </p:txBody>
      </p:sp>
      <p:pic>
        <p:nvPicPr>
          <p:cNvPr id="12" name="Picture 11" descr="Proudly Serving America's Heroes Logo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95250"/>
            <a:ext cx="1381125" cy="7797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" t="12548" r="16619" b="86280"/>
          <a:stretch/>
        </p:blipFill>
        <p:spPr>
          <a:xfrm>
            <a:off x="-9527" y="730843"/>
            <a:ext cx="7781925" cy="165026"/>
          </a:xfrm>
          <a:prstGeom prst="rect">
            <a:avLst/>
          </a:prstGeom>
        </p:spPr>
      </p:pic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534912" y="6562344"/>
            <a:ext cx="1999488" cy="171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C30C76A-07FC-4260-99EA-1CFB6360493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042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lang="en-US" sz="2400" b="1" kern="1200" dirty="0" smtClean="0">
          <a:solidFill>
            <a:srgbClr val="16216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16216C"/>
        </a:buClr>
        <a:buFont typeface="Wingdings" pitchFamily="2" charset="2"/>
        <a:buChar char="ü"/>
        <a:defRPr lang="en-US" sz="2400" kern="1200" dirty="0" smtClean="0">
          <a:solidFill>
            <a:srgbClr val="16216C"/>
          </a:solidFill>
          <a:latin typeface="Arial" pitchFamily="34" charset="0"/>
          <a:ea typeface="+mj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16216C"/>
        </a:buClr>
        <a:buFontTx/>
        <a:buNone/>
        <a:defRPr lang="en-US" sz="2000" kern="1200" baseline="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16216C"/>
        </a:buClr>
        <a:buFont typeface="Arial" pitchFamily="34" charset="0"/>
        <a:buChar char="•"/>
        <a:defRPr lang="en-US" sz="18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16216C"/>
        </a:buClr>
        <a:buFont typeface="Arial" pitchFamily="34" charset="0"/>
        <a:buChar char="•"/>
        <a:defRPr lang="en-US" sz="16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16216C"/>
        </a:buClr>
        <a:buFont typeface="Arial" pitchFamily="34" charset="0"/>
        <a:buChar char="•"/>
        <a:defRPr lang="en-US" sz="16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 of logo for &quot;Proudly Serving America's Heroes&quot;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47877">
            <a:off x="7089003" y="5457826"/>
            <a:ext cx="1857483" cy="1059560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 bwMode="auto">
          <a:xfrm>
            <a:off x="0" y="6572250"/>
            <a:ext cx="8715375" cy="161925"/>
          </a:xfrm>
          <a:prstGeom prst="homePlate">
            <a:avLst/>
          </a:prstGeom>
          <a:solidFill>
            <a:srgbClr val="282C69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62344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3/27/2019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62344"/>
            <a:ext cx="2895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Integrity - Service - Innovation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34912" y="6562344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C30C76A-07FC-4260-99EA-1CFB6360493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14" descr="sta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10613" y="6492875"/>
            <a:ext cx="2762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DFAS Checkmark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6988" y="241300"/>
            <a:ext cx="2262187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933450" y="3394392"/>
            <a:ext cx="55530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solidFill>
                  <a:srgbClr val="626364"/>
                </a:solidFill>
              </a:rPr>
              <a:t>Defense Finance and Accounting Service</a:t>
            </a:r>
          </a:p>
        </p:txBody>
      </p:sp>
    </p:spTree>
    <p:extLst>
      <p:ext uri="{BB962C8B-B14F-4D97-AF65-F5344CB8AC3E}">
        <p14:creationId xmlns:p14="http://schemas.microsoft.com/office/powerpoint/2010/main" val="2165737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lang="en-US" sz="2400" b="1" kern="1200" dirty="0">
          <a:solidFill>
            <a:srgbClr val="293685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400" kern="1200" dirty="0" smtClean="0">
          <a:solidFill>
            <a:srgbClr val="293685"/>
          </a:solidFill>
          <a:latin typeface="Arial" pitchFamily="34" charset="0"/>
          <a:ea typeface="+mj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0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16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US" sz="1600" kern="1200" dirty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/>
        </p:nvSpPr>
        <p:spPr bwMode="auto">
          <a:xfrm>
            <a:off x="0" y="6572250"/>
            <a:ext cx="8715375" cy="161925"/>
          </a:xfrm>
          <a:prstGeom prst="homePlate">
            <a:avLst/>
          </a:prstGeom>
          <a:solidFill>
            <a:srgbClr val="282C69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62344"/>
            <a:ext cx="2895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Integrity - Service - Innovation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-9525" y="752475"/>
            <a:ext cx="9153525" cy="66675"/>
          </a:xfrm>
          <a:prstGeom prst="rect">
            <a:avLst/>
          </a:prstGeom>
          <a:solidFill>
            <a:srgbClr val="D2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rgbClr val="000099"/>
              </a:solidFill>
              <a:latin typeface="Times New Roman" pitchFamily="18" charset="0"/>
            </a:endParaRPr>
          </a:p>
        </p:txBody>
      </p:sp>
      <p:cxnSp>
        <p:nvCxnSpPr>
          <p:cNvPr id="8" name="Straight Connector 23"/>
          <p:cNvCxnSpPr>
            <a:cxnSpLocks noChangeShapeType="1"/>
          </p:cNvCxnSpPr>
          <p:nvPr/>
        </p:nvCxnSpPr>
        <p:spPr bwMode="auto">
          <a:xfrm>
            <a:off x="0" y="704850"/>
            <a:ext cx="9144000" cy="0"/>
          </a:xfrm>
          <a:prstGeom prst="line">
            <a:avLst/>
          </a:prstGeom>
          <a:noFill/>
          <a:ln w="41275" algn="ctr">
            <a:solidFill>
              <a:srgbClr val="626364"/>
            </a:solidFill>
            <a:miter lim="800000"/>
            <a:headEnd/>
            <a:tailEnd/>
          </a:ln>
        </p:spPr>
      </p:cxnSp>
      <p:pic>
        <p:nvPicPr>
          <p:cNvPr id="10" name="Picture 14" descr="sta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10613" y="6492875"/>
            <a:ext cx="2762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watermark version of image of logo for &quot;Proudly Serving America's Heroes&quot;"/>
          <p:cNvPicPr>
            <a:picLocks noChangeAspect="1"/>
          </p:cNvPicPr>
          <p:nvPr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553185" y="1438858"/>
            <a:ext cx="7721723" cy="440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921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MOCAS Entitlement Overview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Umeka Porter</a:t>
            </a:r>
          </a:p>
          <a:p>
            <a:r>
              <a:rPr lang="en-US" dirty="0"/>
              <a:t>Branch Chief, AP MOCAS Entitlement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Integrity - Service - Innovation</a:t>
            </a:r>
          </a:p>
        </p:txBody>
      </p:sp>
    </p:spTree>
    <p:extLst>
      <p:ext uri="{BB962C8B-B14F-4D97-AF65-F5344CB8AC3E}">
        <p14:creationId xmlns:p14="http://schemas.microsoft.com/office/powerpoint/2010/main" val="3843186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Requirements for a Proper Invoice</a:t>
            </a:r>
            <a:endParaRPr lang="en-US" dirty="0"/>
          </a:p>
        </p:txBody>
      </p:sp>
      <p:sp>
        <p:nvSpPr>
          <p:cNvPr id="9" name="Line 50"/>
          <p:cNvSpPr>
            <a:spLocks noChangeShapeType="1"/>
          </p:cNvSpPr>
          <p:nvPr/>
        </p:nvSpPr>
        <p:spPr bwMode="auto">
          <a:xfrm>
            <a:off x="5575300" y="3606800"/>
            <a:ext cx="990600" cy="5207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52"/>
          <p:cNvSpPr>
            <a:spLocks noChangeShapeType="1"/>
          </p:cNvSpPr>
          <p:nvPr/>
        </p:nvSpPr>
        <p:spPr bwMode="auto">
          <a:xfrm flipH="1" flipV="1">
            <a:off x="3549409" y="2339060"/>
            <a:ext cx="298691" cy="11204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58"/>
          <p:cNvSpPr>
            <a:spLocks noChangeShapeType="1"/>
          </p:cNvSpPr>
          <p:nvPr/>
        </p:nvSpPr>
        <p:spPr bwMode="auto">
          <a:xfrm flipH="1">
            <a:off x="3644900" y="4191000"/>
            <a:ext cx="558800" cy="914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59"/>
          <p:cNvSpPr>
            <a:spLocks noChangeShapeType="1"/>
          </p:cNvSpPr>
          <p:nvPr/>
        </p:nvSpPr>
        <p:spPr bwMode="auto">
          <a:xfrm>
            <a:off x="4978400" y="4165600"/>
            <a:ext cx="596900" cy="889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" name="Group 4"/>
          <p:cNvGrpSpPr>
            <a:grpSpLocks/>
          </p:cNvGrpSpPr>
          <p:nvPr/>
        </p:nvGrpSpPr>
        <p:grpSpPr bwMode="auto">
          <a:xfrm>
            <a:off x="274302" y="1191604"/>
            <a:ext cx="1514475" cy="1189038"/>
            <a:chOff x="109" y="606"/>
            <a:chExt cx="954" cy="749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14" name="Group 5"/>
            <p:cNvGrpSpPr>
              <a:grpSpLocks/>
            </p:cNvGrpSpPr>
            <p:nvPr/>
          </p:nvGrpSpPr>
          <p:grpSpPr bwMode="auto">
            <a:xfrm>
              <a:off x="109" y="606"/>
              <a:ext cx="954" cy="749"/>
              <a:chOff x="330" y="971"/>
              <a:chExt cx="1339" cy="997"/>
            </a:xfrm>
            <a:grpFill/>
          </p:grpSpPr>
          <p:sp>
            <p:nvSpPr>
              <p:cNvPr id="16" name="Oval 6"/>
              <p:cNvSpPr>
                <a:spLocks noChangeArrowheads="1"/>
              </p:cNvSpPr>
              <p:nvPr/>
            </p:nvSpPr>
            <p:spPr bwMode="auto">
              <a:xfrm>
                <a:off x="330" y="971"/>
                <a:ext cx="1339" cy="997"/>
              </a:xfrm>
              <a:prstGeom prst="ellipse">
                <a:avLst/>
              </a:prstGeom>
              <a:grpFill/>
              <a:ln w="12700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Text Box 7"/>
              <p:cNvSpPr txBox="1">
                <a:spLocks noChangeArrowheads="1"/>
              </p:cNvSpPr>
              <p:nvPr/>
            </p:nvSpPr>
            <p:spPr bwMode="auto">
              <a:xfrm>
                <a:off x="510" y="1354"/>
                <a:ext cx="162" cy="30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198" y="781"/>
              <a:ext cx="778" cy="40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Vendor’s Name</a:t>
              </a:r>
            </a:p>
            <a:p>
              <a:r>
                <a:rPr lang="en-US" alt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   As stated </a:t>
              </a:r>
            </a:p>
            <a:p>
              <a:r>
                <a:rPr lang="en-US" alt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   on contract</a:t>
              </a:r>
            </a:p>
          </p:txBody>
        </p:sp>
      </p:grpSp>
      <p:grpSp>
        <p:nvGrpSpPr>
          <p:cNvPr id="18" name="Group 9"/>
          <p:cNvGrpSpPr>
            <a:grpSpLocks/>
          </p:cNvGrpSpPr>
          <p:nvPr/>
        </p:nvGrpSpPr>
        <p:grpSpPr bwMode="auto">
          <a:xfrm>
            <a:off x="2034934" y="1698625"/>
            <a:ext cx="1514475" cy="1189038"/>
            <a:chOff x="1309" y="1070"/>
            <a:chExt cx="954" cy="749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19" name="Group 10"/>
            <p:cNvGrpSpPr>
              <a:grpSpLocks/>
            </p:cNvGrpSpPr>
            <p:nvPr/>
          </p:nvGrpSpPr>
          <p:grpSpPr bwMode="auto">
            <a:xfrm>
              <a:off x="1309" y="1070"/>
              <a:ext cx="954" cy="749"/>
              <a:chOff x="330" y="971"/>
              <a:chExt cx="1338" cy="997"/>
            </a:xfrm>
            <a:grpFill/>
          </p:grpSpPr>
          <p:sp>
            <p:nvSpPr>
              <p:cNvPr id="21" name="Oval 11"/>
              <p:cNvSpPr>
                <a:spLocks noChangeArrowheads="1"/>
              </p:cNvSpPr>
              <p:nvPr/>
            </p:nvSpPr>
            <p:spPr bwMode="auto">
              <a:xfrm>
                <a:off x="330" y="971"/>
                <a:ext cx="1338" cy="997"/>
              </a:xfrm>
              <a:prstGeom prst="ellipse">
                <a:avLst/>
              </a:prstGeom>
              <a:grpFill/>
              <a:ln w="12700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Text Box 12"/>
              <p:cNvSpPr txBox="1">
                <a:spLocks noChangeArrowheads="1"/>
              </p:cNvSpPr>
              <p:nvPr/>
            </p:nvSpPr>
            <p:spPr bwMode="auto">
              <a:xfrm>
                <a:off x="510" y="1354"/>
                <a:ext cx="162" cy="30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" name="Text Box 13"/>
            <p:cNvSpPr txBox="1">
              <a:spLocks noChangeArrowheads="1"/>
            </p:cNvSpPr>
            <p:nvPr/>
          </p:nvSpPr>
          <p:spPr bwMode="auto">
            <a:xfrm>
              <a:off x="1437" y="1268"/>
              <a:ext cx="654" cy="40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Invoice Date</a:t>
              </a:r>
            </a:p>
            <a:p>
              <a:r>
                <a:rPr lang="en-US" alt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  -Calculate</a:t>
              </a:r>
            </a:p>
            <a:p>
              <a:r>
                <a:rPr lang="en-US" alt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  discounts</a:t>
              </a:r>
            </a:p>
          </p:txBody>
        </p:sp>
      </p:grpSp>
      <p:grpSp>
        <p:nvGrpSpPr>
          <p:cNvPr id="23" name="Group 14"/>
          <p:cNvGrpSpPr>
            <a:grpSpLocks/>
          </p:cNvGrpSpPr>
          <p:nvPr/>
        </p:nvGrpSpPr>
        <p:grpSpPr bwMode="auto">
          <a:xfrm>
            <a:off x="1006234" y="3552825"/>
            <a:ext cx="1514475" cy="1189038"/>
            <a:chOff x="330" y="971"/>
            <a:chExt cx="1338" cy="997"/>
          </a:xfrm>
        </p:grpSpPr>
        <p:sp>
          <p:nvSpPr>
            <p:cNvPr id="24" name="Oval 15"/>
            <p:cNvSpPr>
              <a:spLocks noChangeArrowheads="1"/>
            </p:cNvSpPr>
            <p:nvPr/>
          </p:nvSpPr>
          <p:spPr bwMode="auto">
            <a:xfrm>
              <a:off x="330" y="971"/>
              <a:ext cx="1338" cy="99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" name="Text Box 16"/>
            <p:cNvSpPr txBox="1">
              <a:spLocks noChangeArrowheads="1"/>
            </p:cNvSpPr>
            <p:nvPr/>
          </p:nvSpPr>
          <p:spPr bwMode="auto">
            <a:xfrm>
              <a:off x="510" y="1354"/>
              <a:ext cx="16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6" name="Group 18"/>
          <p:cNvGrpSpPr>
            <a:grpSpLocks/>
          </p:cNvGrpSpPr>
          <p:nvPr/>
        </p:nvGrpSpPr>
        <p:grpSpPr bwMode="auto">
          <a:xfrm>
            <a:off x="2454034" y="5089525"/>
            <a:ext cx="1571625" cy="1189038"/>
            <a:chOff x="1077" y="3158"/>
            <a:chExt cx="990" cy="749"/>
          </a:xfrm>
        </p:grpSpPr>
        <p:grpSp>
          <p:nvGrpSpPr>
            <p:cNvPr id="27" name="Group 19"/>
            <p:cNvGrpSpPr>
              <a:grpSpLocks/>
            </p:cNvGrpSpPr>
            <p:nvPr/>
          </p:nvGrpSpPr>
          <p:grpSpPr bwMode="auto">
            <a:xfrm>
              <a:off x="1077" y="3158"/>
              <a:ext cx="954" cy="749"/>
              <a:chOff x="330" y="971"/>
              <a:chExt cx="1338" cy="997"/>
            </a:xfrm>
          </p:grpSpPr>
          <p:sp>
            <p:nvSpPr>
              <p:cNvPr id="29" name="Oval 20"/>
              <p:cNvSpPr>
                <a:spLocks noChangeArrowheads="1"/>
              </p:cNvSpPr>
              <p:nvPr/>
            </p:nvSpPr>
            <p:spPr bwMode="auto">
              <a:xfrm>
                <a:off x="330" y="971"/>
                <a:ext cx="1338" cy="997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Text Box 21"/>
              <p:cNvSpPr txBox="1">
                <a:spLocks noChangeArrowheads="1"/>
              </p:cNvSpPr>
              <p:nvPr/>
            </p:nvSpPr>
            <p:spPr bwMode="auto">
              <a:xfrm>
                <a:off x="510" y="1354"/>
                <a:ext cx="162" cy="3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" name="Text Box 22"/>
            <p:cNvSpPr txBox="1">
              <a:spLocks noChangeArrowheads="1"/>
            </p:cNvSpPr>
            <p:nvPr/>
          </p:nvSpPr>
          <p:spPr bwMode="auto">
            <a:xfrm>
              <a:off x="1118" y="3325"/>
              <a:ext cx="949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Contact Name and </a:t>
              </a:r>
            </a:p>
            <a:p>
              <a:r>
                <a:rPr lang="en-US" alt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Phone Number, </a:t>
              </a:r>
            </a:p>
            <a:p>
              <a:r>
                <a:rPr lang="en-US" alt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where practical</a:t>
              </a:r>
            </a:p>
          </p:txBody>
        </p:sp>
      </p:grpSp>
      <p:grpSp>
        <p:nvGrpSpPr>
          <p:cNvPr id="31" name="Group 23"/>
          <p:cNvGrpSpPr>
            <a:grpSpLocks/>
          </p:cNvGrpSpPr>
          <p:nvPr/>
        </p:nvGrpSpPr>
        <p:grpSpPr bwMode="auto">
          <a:xfrm>
            <a:off x="5679834" y="1660525"/>
            <a:ext cx="1514475" cy="1189038"/>
            <a:chOff x="3477" y="902"/>
            <a:chExt cx="954" cy="749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32" name="Group 24"/>
            <p:cNvGrpSpPr>
              <a:grpSpLocks/>
            </p:cNvGrpSpPr>
            <p:nvPr/>
          </p:nvGrpSpPr>
          <p:grpSpPr bwMode="auto">
            <a:xfrm>
              <a:off x="3477" y="902"/>
              <a:ext cx="954" cy="749"/>
              <a:chOff x="330" y="971"/>
              <a:chExt cx="1338" cy="997"/>
            </a:xfrm>
            <a:grpFill/>
          </p:grpSpPr>
          <p:sp>
            <p:nvSpPr>
              <p:cNvPr id="34" name="Oval 25"/>
              <p:cNvSpPr>
                <a:spLocks noChangeArrowheads="1"/>
              </p:cNvSpPr>
              <p:nvPr/>
            </p:nvSpPr>
            <p:spPr bwMode="auto">
              <a:xfrm>
                <a:off x="330" y="971"/>
                <a:ext cx="1338" cy="997"/>
              </a:xfrm>
              <a:prstGeom prst="ellipse">
                <a:avLst/>
              </a:prstGeom>
              <a:grpFill/>
              <a:ln w="12700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Text Box 26"/>
              <p:cNvSpPr txBox="1">
                <a:spLocks noChangeArrowheads="1"/>
              </p:cNvSpPr>
              <p:nvPr/>
            </p:nvSpPr>
            <p:spPr bwMode="auto">
              <a:xfrm>
                <a:off x="510" y="1354"/>
                <a:ext cx="162" cy="30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3" name="Text Box 27"/>
            <p:cNvSpPr txBox="1">
              <a:spLocks noChangeArrowheads="1"/>
            </p:cNvSpPr>
            <p:nvPr/>
          </p:nvSpPr>
          <p:spPr bwMode="auto">
            <a:xfrm>
              <a:off x="3510" y="1195"/>
              <a:ext cx="887" cy="17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Shipment Number</a:t>
              </a:r>
            </a:p>
          </p:txBody>
        </p:sp>
      </p:grpSp>
      <p:grpSp>
        <p:nvGrpSpPr>
          <p:cNvPr id="36" name="Group 28"/>
          <p:cNvGrpSpPr>
            <a:grpSpLocks/>
          </p:cNvGrpSpPr>
          <p:nvPr/>
        </p:nvGrpSpPr>
        <p:grpSpPr bwMode="auto">
          <a:xfrm>
            <a:off x="7346709" y="1150022"/>
            <a:ext cx="1514475" cy="1189038"/>
            <a:chOff x="4653" y="638"/>
            <a:chExt cx="954" cy="749"/>
          </a:xfrm>
        </p:grpSpPr>
        <p:grpSp>
          <p:nvGrpSpPr>
            <p:cNvPr id="37" name="Group 29"/>
            <p:cNvGrpSpPr>
              <a:grpSpLocks/>
            </p:cNvGrpSpPr>
            <p:nvPr/>
          </p:nvGrpSpPr>
          <p:grpSpPr bwMode="auto">
            <a:xfrm>
              <a:off x="4653" y="638"/>
              <a:ext cx="954" cy="749"/>
              <a:chOff x="330" y="971"/>
              <a:chExt cx="1338" cy="997"/>
            </a:xfrm>
          </p:grpSpPr>
          <p:sp>
            <p:nvSpPr>
              <p:cNvPr id="39" name="Oval 30"/>
              <p:cNvSpPr>
                <a:spLocks noChangeArrowheads="1"/>
              </p:cNvSpPr>
              <p:nvPr/>
            </p:nvSpPr>
            <p:spPr bwMode="auto">
              <a:xfrm>
                <a:off x="330" y="971"/>
                <a:ext cx="1338" cy="997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Text Box 31"/>
              <p:cNvSpPr txBox="1">
                <a:spLocks noChangeArrowheads="1"/>
              </p:cNvSpPr>
              <p:nvPr/>
            </p:nvSpPr>
            <p:spPr bwMode="auto">
              <a:xfrm>
                <a:off x="510" y="1354"/>
                <a:ext cx="162" cy="3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8" name="Text Box 32"/>
            <p:cNvSpPr txBox="1">
              <a:spLocks noChangeArrowheads="1"/>
            </p:cNvSpPr>
            <p:nvPr/>
          </p:nvSpPr>
          <p:spPr bwMode="auto">
            <a:xfrm>
              <a:off x="4722" y="749"/>
              <a:ext cx="853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Description of </a:t>
              </a:r>
            </a:p>
            <a:p>
              <a:pPr algn="ctr"/>
              <a:r>
                <a:rPr lang="en-US" alt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Goods / Services</a:t>
              </a:r>
            </a:p>
            <a:p>
              <a:pPr algn="ctr"/>
              <a:r>
                <a:rPr lang="en-US" alt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(CLIN, QTY, </a:t>
              </a:r>
            </a:p>
            <a:p>
              <a:pPr algn="ctr"/>
              <a:r>
                <a:rPr lang="en-US" alt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Unit Price</a:t>
              </a:r>
              <a:r>
                <a:rPr lang="en-US" alt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</p:grpSp>
      <p:grpSp>
        <p:nvGrpSpPr>
          <p:cNvPr id="41" name="Group 33"/>
          <p:cNvGrpSpPr>
            <a:grpSpLocks/>
          </p:cNvGrpSpPr>
          <p:nvPr/>
        </p:nvGrpSpPr>
        <p:grpSpPr bwMode="auto">
          <a:xfrm>
            <a:off x="6568834" y="3502025"/>
            <a:ext cx="1514475" cy="1189038"/>
            <a:chOff x="4661" y="1622"/>
            <a:chExt cx="954" cy="749"/>
          </a:xfrm>
        </p:grpSpPr>
        <p:grpSp>
          <p:nvGrpSpPr>
            <p:cNvPr id="42" name="Group 34"/>
            <p:cNvGrpSpPr>
              <a:grpSpLocks/>
            </p:cNvGrpSpPr>
            <p:nvPr/>
          </p:nvGrpSpPr>
          <p:grpSpPr bwMode="auto">
            <a:xfrm>
              <a:off x="4661" y="1622"/>
              <a:ext cx="954" cy="749"/>
              <a:chOff x="330" y="971"/>
              <a:chExt cx="1338" cy="997"/>
            </a:xfrm>
          </p:grpSpPr>
          <p:sp>
            <p:nvSpPr>
              <p:cNvPr id="44" name="Oval 35"/>
              <p:cNvSpPr>
                <a:spLocks noChangeArrowheads="1"/>
              </p:cNvSpPr>
              <p:nvPr/>
            </p:nvSpPr>
            <p:spPr bwMode="auto">
              <a:xfrm>
                <a:off x="330" y="971"/>
                <a:ext cx="1338" cy="997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Text Box 36"/>
              <p:cNvSpPr txBox="1">
                <a:spLocks noChangeArrowheads="1"/>
              </p:cNvSpPr>
              <p:nvPr/>
            </p:nvSpPr>
            <p:spPr bwMode="auto">
              <a:xfrm>
                <a:off x="510" y="1354"/>
                <a:ext cx="162" cy="3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3" name="Text Box 37"/>
            <p:cNvSpPr txBox="1">
              <a:spLocks noChangeArrowheads="1"/>
            </p:cNvSpPr>
            <p:nvPr/>
          </p:nvSpPr>
          <p:spPr bwMode="auto">
            <a:xfrm>
              <a:off x="4761" y="1821"/>
              <a:ext cx="78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Shipping Terms</a:t>
              </a:r>
            </a:p>
            <a:p>
              <a:pPr algn="ctr"/>
              <a:r>
                <a:rPr lang="en-US" alt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(if included in </a:t>
              </a:r>
            </a:p>
            <a:p>
              <a:pPr algn="ctr"/>
              <a:r>
                <a:rPr lang="en-US" alt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Contract)</a:t>
              </a:r>
            </a:p>
          </p:txBody>
        </p:sp>
      </p:grpSp>
      <p:grpSp>
        <p:nvGrpSpPr>
          <p:cNvPr id="46" name="Group 38"/>
          <p:cNvGrpSpPr>
            <a:grpSpLocks/>
          </p:cNvGrpSpPr>
          <p:nvPr/>
        </p:nvGrpSpPr>
        <p:grpSpPr bwMode="auto">
          <a:xfrm>
            <a:off x="5032134" y="5102225"/>
            <a:ext cx="1614487" cy="1189038"/>
            <a:chOff x="3549" y="2358"/>
            <a:chExt cx="1017" cy="749"/>
          </a:xfrm>
        </p:grpSpPr>
        <p:grpSp>
          <p:nvGrpSpPr>
            <p:cNvPr id="47" name="Group 39"/>
            <p:cNvGrpSpPr>
              <a:grpSpLocks/>
            </p:cNvGrpSpPr>
            <p:nvPr/>
          </p:nvGrpSpPr>
          <p:grpSpPr bwMode="auto">
            <a:xfrm>
              <a:off x="3549" y="2358"/>
              <a:ext cx="954" cy="749"/>
              <a:chOff x="330" y="971"/>
              <a:chExt cx="1338" cy="997"/>
            </a:xfrm>
          </p:grpSpPr>
          <p:sp>
            <p:nvSpPr>
              <p:cNvPr id="49" name="Oval 40"/>
              <p:cNvSpPr>
                <a:spLocks noChangeArrowheads="1"/>
              </p:cNvSpPr>
              <p:nvPr/>
            </p:nvSpPr>
            <p:spPr bwMode="auto">
              <a:xfrm>
                <a:off x="330" y="971"/>
                <a:ext cx="1338" cy="997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Text Box 41"/>
              <p:cNvSpPr txBox="1">
                <a:spLocks noChangeArrowheads="1"/>
              </p:cNvSpPr>
              <p:nvPr/>
            </p:nvSpPr>
            <p:spPr bwMode="auto">
              <a:xfrm>
                <a:off x="510" y="1354"/>
                <a:ext cx="162" cy="3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8" name="Text Box 42"/>
            <p:cNvSpPr txBox="1">
              <a:spLocks noChangeArrowheads="1"/>
            </p:cNvSpPr>
            <p:nvPr/>
          </p:nvSpPr>
          <p:spPr bwMode="auto">
            <a:xfrm>
              <a:off x="3574" y="2509"/>
              <a:ext cx="992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Payment Terms</a:t>
              </a:r>
            </a:p>
            <a:p>
              <a:pPr algn="ctr"/>
              <a:r>
                <a:rPr lang="en-US" alt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(Including Discount, </a:t>
              </a:r>
            </a:p>
            <a:p>
              <a:pPr algn="ctr"/>
              <a:r>
                <a:rPr lang="en-US" alt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if Offered)</a:t>
              </a:r>
            </a:p>
          </p:txBody>
        </p:sp>
      </p:grpSp>
      <p:grpSp>
        <p:nvGrpSpPr>
          <p:cNvPr id="51" name="Group 43"/>
          <p:cNvGrpSpPr>
            <a:grpSpLocks/>
          </p:cNvGrpSpPr>
          <p:nvPr/>
        </p:nvGrpSpPr>
        <p:grpSpPr bwMode="auto">
          <a:xfrm>
            <a:off x="3816903" y="947103"/>
            <a:ext cx="1514475" cy="1189038"/>
            <a:chOff x="2365" y="542"/>
            <a:chExt cx="954" cy="749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52" name="Group 44"/>
            <p:cNvGrpSpPr>
              <a:grpSpLocks/>
            </p:cNvGrpSpPr>
            <p:nvPr/>
          </p:nvGrpSpPr>
          <p:grpSpPr bwMode="auto">
            <a:xfrm>
              <a:off x="2365" y="542"/>
              <a:ext cx="954" cy="749"/>
              <a:chOff x="330" y="971"/>
              <a:chExt cx="1338" cy="997"/>
            </a:xfrm>
            <a:grpFill/>
          </p:grpSpPr>
          <p:sp>
            <p:nvSpPr>
              <p:cNvPr id="54" name="Oval 45"/>
              <p:cNvSpPr>
                <a:spLocks noChangeArrowheads="1"/>
              </p:cNvSpPr>
              <p:nvPr/>
            </p:nvSpPr>
            <p:spPr bwMode="auto">
              <a:xfrm>
                <a:off x="330" y="971"/>
                <a:ext cx="1338" cy="997"/>
              </a:xfrm>
              <a:prstGeom prst="ellipse">
                <a:avLst/>
              </a:prstGeom>
              <a:grpFill/>
              <a:ln w="12700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Text Box 46"/>
              <p:cNvSpPr txBox="1">
                <a:spLocks noChangeArrowheads="1"/>
              </p:cNvSpPr>
              <p:nvPr/>
            </p:nvSpPr>
            <p:spPr bwMode="auto">
              <a:xfrm>
                <a:off x="510" y="1354"/>
                <a:ext cx="162" cy="30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3" name="Text Box 47"/>
            <p:cNvSpPr txBox="1">
              <a:spLocks noChangeArrowheads="1"/>
            </p:cNvSpPr>
            <p:nvPr/>
          </p:nvSpPr>
          <p:spPr bwMode="auto">
            <a:xfrm>
              <a:off x="2438" y="733"/>
              <a:ext cx="84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Government </a:t>
              </a:r>
            </a:p>
            <a:p>
              <a:pPr algn="ctr"/>
              <a:r>
                <a:rPr lang="en-US" alt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Contract Number</a:t>
              </a:r>
            </a:p>
          </p:txBody>
        </p:sp>
      </p:grpSp>
      <p:sp>
        <p:nvSpPr>
          <p:cNvPr id="56" name="Line 48"/>
          <p:cNvSpPr>
            <a:spLocks noChangeShapeType="1"/>
          </p:cNvSpPr>
          <p:nvPr/>
        </p:nvSpPr>
        <p:spPr bwMode="auto">
          <a:xfrm flipV="1">
            <a:off x="4541596" y="2120900"/>
            <a:ext cx="0" cy="330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49"/>
          <p:cNvSpPr>
            <a:spLocks noChangeShapeType="1"/>
          </p:cNvSpPr>
          <p:nvPr/>
        </p:nvSpPr>
        <p:spPr bwMode="auto">
          <a:xfrm flipH="1">
            <a:off x="2560396" y="3683000"/>
            <a:ext cx="10795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51"/>
          <p:cNvSpPr>
            <a:spLocks noChangeShapeType="1"/>
          </p:cNvSpPr>
          <p:nvPr/>
        </p:nvSpPr>
        <p:spPr bwMode="auto">
          <a:xfrm flipV="1">
            <a:off x="5379796" y="2339060"/>
            <a:ext cx="300038" cy="12474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9" name="AutoShape 53"/>
          <p:cNvCxnSpPr>
            <a:cxnSpLocks noChangeShapeType="1"/>
            <a:endCxn id="16" idx="3"/>
          </p:cNvCxnSpPr>
          <p:nvPr/>
        </p:nvCxnSpPr>
        <p:spPr bwMode="auto">
          <a:xfrm rot="10800000">
            <a:off x="496551" y="2206017"/>
            <a:ext cx="3319462" cy="1231900"/>
          </a:xfrm>
          <a:prstGeom prst="curved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AutoShape 54"/>
          <p:cNvCxnSpPr>
            <a:cxnSpLocks noChangeShapeType="1"/>
            <a:endCxn id="39" idx="5"/>
          </p:cNvCxnSpPr>
          <p:nvPr/>
        </p:nvCxnSpPr>
        <p:spPr bwMode="auto">
          <a:xfrm flipV="1">
            <a:off x="5513146" y="2164435"/>
            <a:ext cx="3125788" cy="1193800"/>
          </a:xfrm>
          <a:prstGeom prst="curved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" name="Text Box 17"/>
          <p:cNvSpPr txBox="1">
            <a:spLocks noChangeArrowheads="1"/>
          </p:cNvSpPr>
          <p:nvPr/>
        </p:nvSpPr>
        <p:spPr bwMode="auto">
          <a:xfrm>
            <a:off x="1031540" y="3842434"/>
            <a:ext cx="15440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Registered in SAM</a:t>
            </a:r>
          </a:p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  - Taxpayer ID</a:t>
            </a:r>
          </a:p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  - Banking Info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1438" y="2666821"/>
            <a:ext cx="1798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iRAPT/</a:t>
            </a:r>
          </a:p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WAWF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Integrity - Service - Innovation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3/27/2019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633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solidFill>
                  <a:srgbClr val="000099"/>
                </a:solidFill>
              </a:rPr>
              <a:t>Agenda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914400"/>
            <a:ext cx="5486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 (Entitlement) Process Overview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Payment Challenges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5 Reasons for Invoice Rejection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Helpful Hints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Integrity - Service - Innovation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3/27/2019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13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41753"/>
            <a:ext cx="8534400" cy="3810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99"/>
                </a:solidFill>
              </a:rPr>
              <a:t>Payment Process Overview</a:t>
            </a: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758287556"/>
              </p:ext>
            </p:extLst>
          </p:nvPr>
        </p:nvGraphicFramePr>
        <p:xfrm>
          <a:off x="1212974" y="2743200"/>
          <a:ext cx="5307398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241349302"/>
              </p:ext>
            </p:extLst>
          </p:nvPr>
        </p:nvGraphicFramePr>
        <p:xfrm>
          <a:off x="1295400" y="886494"/>
          <a:ext cx="5791200" cy="1720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3" name="Explosion 2 12"/>
          <p:cNvSpPr/>
          <p:nvPr/>
        </p:nvSpPr>
        <p:spPr>
          <a:xfrm>
            <a:off x="745616" y="774766"/>
            <a:ext cx="1728216" cy="1181879"/>
          </a:xfrm>
          <a:prstGeom prst="irregularSeal2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582349026"/>
              </p:ext>
            </p:extLst>
          </p:nvPr>
        </p:nvGraphicFramePr>
        <p:xfrm>
          <a:off x="6477000" y="3793883"/>
          <a:ext cx="2895600" cy="2091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276600" y="1478491"/>
            <a:ext cx="1295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Invoice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09750" y="1587313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05350" y="1591962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Acceptance</a:t>
            </a:r>
          </a:p>
        </p:txBody>
      </p:sp>
      <p:sp>
        <p:nvSpPr>
          <p:cNvPr id="18" name="TextBox 17"/>
          <p:cNvSpPr txBox="1"/>
          <p:nvPr/>
        </p:nvSpPr>
        <p:spPr>
          <a:xfrm rot="20165788">
            <a:off x="1076235" y="1052068"/>
            <a:ext cx="919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3-Way 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Match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3/27/2019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Integrity - Service - Innovation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056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Autofit/>
          </a:bodyPr>
          <a:lstStyle/>
          <a:p>
            <a:pPr algn="l"/>
            <a:r>
              <a:rPr lang="en-US" altLang="en-US" sz="2800" dirty="0">
                <a:solidFill>
                  <a:srgbClr val="000099"/>
                </a:solidFill>
              </a:rPr>
              <a:t>Payment Process Overview</a:t>
            </a:r>
          </a:p>
        </p:txBody>
      </p:sp>
      <p:sp>
        <p:nvSpPr>
          <p:cNvPr id="75779" name="Line 3"/>
          <p:cNvSpPr>
            <a:spLocks noChangeShapeType="1"/>
          </p:cNvSpPr>
          <p:nvPr/>
        </p:nvSpPr>
        <p:spPr bwMode="auto">
          <a:xfrm flipV="1">
            <a:off x="6548438" y="1974850"/>
            <a:ext cx="0" cy="40243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5780" name="Line 4"/>
          <p:cNvSpPr>
            <a:spLocks noChangeShapeType="1"/>
          </p:cNvSpPr>
          <p:nvPr/>
        </p:nvSpPr>
        <p:spPr bwMode="auto">
          <a:xfrm>
            <a:off x="6551613" y="1974850"/>
            <a:ext cx="6477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7454900" y="4710113"/>
            <a:ext cx="5794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6899275" y="3282950"/>
            <a:ext cx="254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3775075" y="1925638"/>
            <a:ext cx="1825625" cy="835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altLang="en-US" sz="1600" dirty="0">
                <a:solidFill>
                  <a:prstClr val="black"/>
                </a:solidFill>
              </a:rPr>
              <a:t>Prevalidation of</a:t>
            </a:r>
          </a:p>
          <a:p>
            <a:r>
              <a:rPr lang="en-US" altLang="en-US" sz="1600" dirty="0">
                <a:solidFill>
                  <a:prstClr val="black"/>
                </a:solidFill>
              </a:rPr>
              <a:t>Disbursements </a:t>
            </a:r>
          </a:p>
          <a:p>
            <a:r>
              <a:rPr lang="en-US" altLang="en-US" sz="1600" dirty="0">
                <a:solidFill>
                  <a:prstClr val="black"/>
                </a:solidFill>
              </a:rPr>
              <a:t>to Obligations</a:t>
            </a:r>
          </a:p>
        </p:txBody>
      </p:sp>
      <p:sp>
        <p:nvSpPr>
          <p:cNvPr id="75784" name="Line 8"/>
          <p:cNvSpPr>
            <a:spLocks noChangeShapeType="1"/>
          </p:cNvSpPr>
          <p:nvPr/>
        </p:nvSpPr>
        <p:spPr bwMode="auto">
          <a:xfrm>
            <a:off x="5638800" y="2312988"/>
            <a:ext cx="8493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5785" name="Rectangle 9"/>
          <p:cNvSpPr>
            <a:spLocks noChangeArrowheads="1"/>
          </p:cNvSpPr>
          <p:nvPr/>
        </p:nvSpPr>
        <p:spPr bwMode="auto">
          <a:xfrm>
            <a:off x="5603875" y="2006600"/>
            <a:ext cx="9398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1400">
                <a:solidFill>
                  <a:prstClr val="black"/>
                </a:solidFill>
              </a:rPr>
              <a:t>Approved</a:t>
            </a:r>
          </a:p>
        </p:txBody>
      </p:sp>
      <p:sp>
        <p:nvSpPr>
          <p:cNvPr id="75786" name="Rectangle 10"/>
          <p:cNvSpPr>
            <a:spLocks noChangeArrowheads="1"/>
          </p:cNvSpPr>
          <p:nvPr/>
        </p:nvSpPr>
        <p:spPr bwMode="auto">
          <a:xfrm rot="16200000">
            <a:off x="4393407" y="3299619"/>
            <a:ext cx="1176337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1400">
                <a:solidFill>
                  <a:prstClr val="black"/>
                </a:solidFill>
              </a:rPr>
              <a:t>Disapproved</a:t>
            </a:r>
          </a:p>
        </p:txBody>
      </p:sp>
      <p:grpSp>
        <p:nvGrpSpPr>
          <p:cNvPr id="75787" name="Group 11"/>
          <p:cNvGrpSpPr>
            <a:grpSpLocks/>
          </p:cNvGrpSpPr>
          <p:nvPr/>
        </p:nvGrpSpPr>
        <p:grpSpPr bwMode="auto">
          <a:xfrm>
            <a:off x="277813" y="2082800"/>
            <a:ext cx="1289050" cy="1590675"/>
            <a:chOff x="754" y="1272"/>
            <a:chExt cx="975" cy="1283"/>
          </a:xfrm>
        </p:grpSpPr>
        <p:sp>
          <p:nvSpPr>
            <p:cNvPr id="75788" name="Rectangle 12"/>
            <p:cNvSpPr>
              <a:spLocks noChangeArrowheads="1"/>
            </p:cNvSpPr>
            <p:nvPr/>
          </p:nvSpPr>
          <p:spPr bwMode="auto">
            <a:xfrm>
              <a:off x="754" y="1695"/>
              <a:ext cx="975" cy="8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600" b="1">
                  <a:solidFill>
                    <a:prstClr val="black"/>
                  </a:solidFill>
                </a:rPr>
                <a:t>MOCAS</a:t>
              </a:r>
            </a:p>
            <a:p>
              <a:r>
                <a:rPr lang="en-US" altLang="en-US" sz="1600" b="1">
                  <a:solidFill>
                    <a:prstClr val="black"/>
                  </a:solidFill>
                </a:rPr>
                <a:t>Generated</a:t>
              </a:r>
            </a:p>
            <a:p>
              <a:r>
                <a:rPr lang="en-US" altLang="en-US" sz="1600" b="1">
                  <a:solidFill>
                    <a:prstClr val="black"/>
                  </a:solidFill>
                </a:rPr>
                <a:t>Entitlement</a:t>
              </a:r>
            </a:p>
            <a:p>
              <a:r>
                <a:rPr lang="en-US" altLang="en-US" sz="1600" b="1">
                  <a:solidFill>
                    <a:prstClr val="black"/>
                  </a:solidFill>
                </a:rPr>
                <a:t>Data (API)</a:t>
              </a:r>
            </a:p>
          </p:txBody>
        </p:sp>
        <p:graphicFrame>
          <p:nvGraphicFramePr>
            <p:cNvPr id="75789" name="Object 13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811" y="1272"/>
            <a:ext cx="450" cy="4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3" imgW="712440" imgH="720720" progId="">
                    <p:embed/>
                  </p:oleObj>
                </mc:Choice>
                <mc:Fallback>
                  <p:oleObj r:id="rId3" imgW="712440" imgH="720720" progId="">
                    <p:embed/>
                    <p:pic>
                      <p:nvPicPr>
                        <p:cNvPr id="75789" name="Object 13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1" y="1272"/>
                          <a:ext cx="450" cy="4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5790" name="Line 14"/>
          <p:cNvSpPr>
            <a:spLocks noChangeShapeType="1"/>
          </p:cNvSpPr>
          <p:nvPr/>
        </p:nvSpPr>
        <p:spPr bwMode="auto">
          <a:xfrm>
            <a:off x="4805363" y="2814638"/>
            <a:ext cx="0" cy="1143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5791" name="Line 15"/>
          <p:cNvSpPr>
            <a:spLocks noChangeShapeType="1"/>
          </p:cNvSpPr>
          <p:nvPr/>
        </p:nvSpPr>
        <p:spPr bwMode="auto">
          <a:xfrm>
            <a:off x="6557963" y="6002338"/>
            <a:ext cx="6477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5792" name="Text Box 16"/>
          <p:cNvSpPr txBox="1">
            <a:spLocks noChangeArrowheads="1"/>
          </p:cNvSpPr>
          <p:nvPr/>
        </p:nvSpPr>
        <p:spPr bwMode="auto">
          <a:xfrm rot="-5461282">
            <a:off x="7415212" y="3587751"/>
            <a:ext cx="2066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prstClr val="black"/>
                </a:solidFill>
              </a:rPr>
              <a:t>To Disbursing</a:t>
            </a:r>
          </a:p>
        </p:txBody>
      </p:sp>
      <p:sp>
        <p:nvSpPr>
          <p:cNvPr id="75793" name="Text Box 17"/>
          <p:cNvSpPr txBox="1">
            <a:spLocks noChangeArrowheads="1"/>
          </p:cNvSpPr>
          <p:nvPr/>
        </p:nvSpPr>
        <p:spPr bwMode="auto">
          <a:xfrm>
            <a:off x="6586538" y="2017713"/>
            <a:ext cx="1836737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en-US" sz="1600" dirty="0">
                <a:solidFill>
                  <a:prstClr val="black"/>
                </a:solidFill>
              </a:rPr>
              <a:t>Cash Management</a:t>
            </a:r>
          </a:p>
          <a:p>
            <a:endParaRPr lang="en-US" altLang="en-US" sz="1600" dirty="0">
              <a:solidFill>
                <a:prstClr val="black"/>
              </a:solidFill>
            </a:endParaRPr>
          </a:p>
          <a:p>
            <a:pPr>
              <a:buFontTx/>
              <a:buChar char="•"/>
            </a:pPr>
            <a:r>
              <a:rPr lang="en-US" altLang="en-US" sz="1600" dirty="0">
                <a:solidFill>
                  <a:prstClr val="black"/>
                </a:solidFill>
              </a:rPr>
              <a:t>MAAPR</a:t>
            </a:r>
          </a:p>
          <a:p>
            <a:r>
              <a:rPr lang="en-US" altLang="en-US" sz="1600" dirty="0">
                <a:solidFill>
                  <a:prstClr val="black"/>
                </a:solidFill>
              </a:rPr>
              <a:t>Material Acceptance</a:t>
            </a:r>
          </a:p>
          <a:p>
            <a:r>
              <a:rPr lang="en-US" altLang="en-US" sz="1600" dirty="0">
                <a:solidFill>
                  <a:prstClr val="black"/>
                </a:solidFill>
              </a:rPr>
              <a:t>And Accounts Payable</a:t>
            </a:r>
          </a:p>
          <a:p>
            <a:r>
              <a:rPr lang="en-US" altLang="en-US" sz="1600" dirty="0">
                <a:solidFill>
                  <a:prstClr val="black"/>
                </a:solidFill>
              </a:rPr>
              <a:t>Report (MAAPR)</a:t>
            </a:r>
          </a:p>
          <a:p>
            <a:endParaRPr lang="en-US" altLang="en-US" sz="1600" dirty="0">
              <a:solidFill>
                <a:prstClr val="black"/>
              </a:solidFill>
            </a:endParaRPr>
          </a:p>
          <a:p>
            <a:pPr>
              <a:buFontTx/>
              <a:buChar char="•"/>
            </a:pPr>
            <a:r>
              <a:rPr lang="en-US" altLang="en-US" sz="1600" dirty="0">
                <a:solidFill>
                  <a:prstClr val="black"/>
                </a:solidFill>
              </a:rPr>
              <a:t>Contractor Payment</a:t>
            </a:r>
          </a:p>
          <a:p>
            <a:r>
              <a:rPr lang="en-US" altLang="en-US" sz="1600" dirty="0">
                <a:solidFill>
                  <a:prstClr val="black"/>
                </a:solidFill>
              </a:rPr>
              <a:t>Notice (CPN)</a:t>
            </a:r>
          </a:p>
          <a:p>
            <a:endParaRPr lang="en-US" altLang="en-US" sz="1600" dirty="0">
              <a:solidFill>
                <a:prstClr val="black"/>
              </a:solidFill>
            </a:endParaRPr>
          </a:p>
          <a:p>
            <a:pPr>
              <a:buFontTx/>
              <a:buChar char="•"/>
            </a:pPr>
            <a:r>
              <a:rPr lang="en-US" altLang="en-US" sz="1600" dirty="0">
                <a:solidFill>
                  <a:prstClr val="black"/>
                </a:solidFill>
              </a:rPr>
              <a:t>EFT/Checks</a:t>
            </a:r>
          </a:p>
          <a:p>
            <a:r>
              <a:rPr lang="en-US" altLang="en-US" sz="1600" dirty="0">
                <a:solidFill>
                  <a:prstClr val="black"/>
                </a:solidFill>
              </a:rPr>
              <a:t>Prepared</a:t>
            </a:r>
          </a:p>
        </p:txBody>
      </p:sp>
      <p:sp>
        <p:nvSpPr>
          <p:cNvPr id="75794" name="Rectangle 18"/>
          <p:cNvSpPr>
            <a:spLocks noChangeArrowheads="1"/>
          </p:cNvSpPr>
          <p:nvPr/>
        </p:nvSpPr>
        <p:spPr bwMode="auto">
          <a:xfrm>
            <a:off x="4981575" y="4046538"/>
            <a:ext cx="144145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altLang="en-US" sz="1600">
                <a:solidFill>
                  <a:prstClr val="black"/>
                </a:solidFill>
              </a:rPr>
              <a:t>Reconciliation</a:t>
            </a:r>
          </a:p>
          <a:p>
            <a:pPr algn="ctr"/>
            <a:r>
              <a:rPr lang="en-US" altLang="en-US" sz="1600">
                <a:solidFill>
                  <a:prstClr val="black"/>
                </a:solidFill>
              </a:rPr>
              <a:t>Directorate</a:t>
            </a:r>
          </a:p>
        </p:txBody>
      </p:sp>
      <p:grpSp>
        <p:nvGrpSpPr>
          <p:cNvPr id="75795" name="Group 19"/>
          <p:cNvGrpSpPr>
            <a:grpSpLocks/>
          </p:cNvGrpSpPr>
          <p:nvPr/>
        </p:nvGrpSpPr>
        <p:grpSpPr bwMode="auto">
          <a:xfrm>
            <a:off x="4868863" y="3198813"/>
            <a:ext cx="1498600" cy="865187"/>
            <a:chOff x="2610" y="2186"/>
            <a:chExt cx="944" cy="545"/>
          </a:xfrm>
        </p:grpSpPr>
        <p:grpSp>
          <p:nvGrpSpPr>
            <p:cNvPr id="75796" name="Group 20"/>
            <p:cNvGrpSpPr>
              <a:grpSpLocks/>
            </p:cNvGrpSpPr>
            <p:nvPr/>
          </p:nvGrpSpPr>
          <p:grpSpPr bwMode="auto">
            <a:xfrm>
              <a:off x="2899" y="2186"/>
              <a:ext cx="398" cy="493"/>
              <a:chOff x="2899" y="2186"/>
              <a:chExt cx="398" cy="493"/>
            </a:xfrm>
          </p:grpSpPr>
          <p:grpSp>
            <p:nvGrpSpPr>
              <p:cNvPr id="75797" name="Group 21"/>
              <p:cNvGrpSpPr>
                <a:grpSpLocks/>
              </p:cNvGrpSpPr>
              <p:nvPr/>
            </p:nvGrpSpPr>
            <p:grpSpPr bwMode="auto">
              <a:xfrm>
                <a:off x="3036" y="2186"/>
                <a:ext cx="131" cy="202"/>
                <a:chOff x="3036" y="2186"/>
                <a:chExt cx="131" cy="202"/>
              </a:xfrm>
            </p:grpSpPr>
            <p:grpSp>
              <p:nvGrpSpPr>
                <p:cNvPr id="75798" name="Group 22"/>
                <p:cNvGrpSpPr>
                  <a:grpSpLocks/>
                </p:cNvGrpSpPr>
                <p:nvPr/>
              </p:nvGrpSpPr>
              <p:grpSpPr bwMode="auto">
                <a:xfrm>
                  <a:off x="3036" y="2203"/>
                  <a:ext cx="126" cy="185"/>
                  <a:chOff x="3036" y="2203"/>
                  <a:chExt cx="126" cy="185"/>
                </a:xfrm>
              </p:grpSpPr>
              <p:sp>
                <p:nvSpPr>
                  <p:cNvPr id="75799" name="Freeform 23"/>
                  <p:cNvSpPr>
                    <a:spLocks/>
                  </p:cNvSpPr>
                  <p:nvPr/>
                </p:nvSpPr>
                <p:spPr bwMode="auto">
                  <a:xfrm>
                    <a:off x="3037" y="2203"/>
                    <a:ext cx="125" cy="183"/>
                  </a:xfrm>
                  <a:custGeom>
                    <a:avLst/>
                    <a:gdLst>
                      <a:gd name="T0" fmla="*/ 11 w 125"/>
                      <a:gd name="T1" fmla="*/ 36 h 183"/>
                      <a:gd name="T2" fmla="*/ 9 w 125"/>
                      <a:gd name="T3" fmla="*/ 46 h 183"/>
                      <a:gd name="T4" fmla="*/ 6 w 125"/>
                      <a:gd name="T5" fmla="*/ 62 h 183"/>
                      <a:gd name="T6" fmla="*/ 6 w 125"/>
                      <a:gd name="T7" fmla="*/ 73 h 183"/>
                      <a:gd name="T8" fmla="*/ 3 w 125"/>
                      <a:gd name="T9" fmla="*/ 69 h 183"/>
                      <a:gd name="T10" fmla="*/ 0 w 125"/>
                      <a:gd name="T11" fmla="*/ 73 h 183"/>
                      <a:gd name="T12" fmla="*/ 3 w 125"/>
                      <a:gd name="T13" fmla="*/ 86 h 183"/>
                      <a:gd name="T14" fmla="*/ 5 w 125"/>
                      <a:gd name="T15" fmla="*/ 100 h 183"/>
                      <a:gd name="T16" fmla="*/ 6 w 125"/>
                      <a:gd name="T17" fmla="*/ 106 h 183"/>
                      <a:gd name="T18" fmla="*/ 9 w 125"/>
                      <a:gd name="T19" fmla="*/ 108 h 183"/>
                      <a:gd name="T20" fmla="*/ 12 w 125"/>
                      <a:gd name="T21" fmla="*/ 105 h 183"/>
                      <a:gd name="T22" fmla="*/ 16 w 125"/>
                      <a:gd name="T23" fmla="*/ 108 h 183"/>
                      <a:gd name="T24" fmla="*/ 22 w 125"/>
                      <a:gd name="T25" fmla="*/ 156 h 183"/>
                      <a:gd name="T26" fmla="*/ 64 w 125"/>
                      <a:gd name="T27" fmla="*/ 182 h 183"/>
                      <a:gd name="T28" fmla="*/ 102 w 125"/>
                      <a:gd name="T29" fmla="*/ 157 h 183"/>
                      <a:gd name="T30" fmla="*/ 111 w 125"/>
                      <a:gd name="T31" fmla="*/ 108 h 183"/>
                      <a:gd name="T32" fmla="*/ 115 w 125"/>
                      <a:gd name="T33" fmla="*/ 110 h 183"/>
                      <a:gd name="T34" fmla="*/ 118 w 125"/>
                      <a:gd name="T35" fmla="*/ 109 h 183"/>
                      <a:gd name="T36" fmla="*/ 121 w 125"/>
                      <a:gd name="T37" fmla="*/ 103 h 183"/>
                      <a:gd name="T38" fmla="*/ 121 w 125"/>
                      <a:gd name="T39" fmla="*/ 83 h 183"/>
                      <a:gd name="T40" fmla="*/ 124 w 125"/>
                      <a:gd name="T41" fmla="*/ 71 h 183"/>
                      <a:gd name="T42" fmla="*/ 122 w 125"/>
                      <a:gd name="T43" fmla="*/ 66 h 183"/>
                      <a:gd name="T44" fmla="*/ 119 w 125"/>
                      <a:gd name="T45" fmla="*/ 68 h 183"/>
                      <a:gd name="T46" fmla="*/ 120 w 125"/>
                      <a:gd name="T47" fmla="*/ 59 h 183"/>
                      <a:gd name="T48" fmla="*/ 118 w 125"/>
                      <a:gd name="T49" fmla="*/ 43 h 183"/>
                      <a:gd name="T50" fmla="*/ 116 w 125"/>
                      <a:gd name="T51" fmla="*/ 29 h 183"/>
                      <a:gd name="T52" fmla="*/ 111 w 125"/>
                      <a:gd name="T53" fmla="*/ 20 h 183"/>
                      <a:gd name="T54" fmla="*/ 105 w 125"/>
                      <a:gd name="T55" fmla="*/ 11 h 183"/>
                      <a:gd name="T56" fmla="*/ 95 w 125"/>
                      <a:gd name="T57" fmla="*/ 7 h 183"/>
                      <a:gd name="T58" fmla="*/ 81 w 125"/>
                      <a:gd name="T59" fmla="*/ 1 h 183"/>
                      <a:gd name="T60" fmla="*/ 68 w 125"/>
                      <a:gd name="T61" fmla="*/ 0 h 183"/>
                      <a:gd name="T62" fmla="*/ 58 w 125"/>
                      <a:gd name="T63" fmla="*/ 0 h 183"/>
                      <a:gd name="T64" fmla="*/ 49 w 125"/>
                      <a:gd name="T65" fmla="*/ 1 h 183"/>
                      <a:gd name="T66" fmla="*/ 37 w 125"/>
                      <a:gd name="T67" fmla="*/ 5 h 183"/>
                      <a:gd name="T68" fmla="*/ 28 w 125"/>
                      <a:gd name="T69" fmla="*/ 9 h 183"/>
                      <a:gd name="T70" fmla="*/ 19 w 125"/>
                      <a:gd name="T71" fmla="*/ 16 h 183"/>
                      <a:gd name="T72" fmla="*/ 15 w 125"/>
                      <a:gd name="T73" fmla="*/ 25 h 183"/>
                      <a:gd name="T74" fmla="*/ 11 w 125"/>
                      <a:gd name="T75" fmla="*/ 36 h 1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25" h="183">
                        <a:moveTo>
                          <a:pt x="11" y="36"/>
                        </a:moveTo>
                        <a:lnTo>
                          <a:pt x="9" y="46"/>
                        </a:lnTo>
                        <a:lnTo>
                          <a:pt x="6" y="62"/>
                        </a:lnTo>
                        <a:lnTo>
                          <a:pt x="6" y="73"/>
                        </a:lnTo>
                        <a:lnTo>
                          <a:pt x="3" y="69"/>
                        </a:lnTo>
                        <a:lnTo>
                          <a:pt x="0" y="73"/>
                        </a:lnTo>
                        <a:lnTo>
                          <a:pt x="3" y="86"/>
                        </a:lnTo>
                        <a:lnTo>
                          <a:pt x="5" y="100"/>
                        </a:lnTo>
                        <a:lnTo>
                          <a:pt x="6" y="106"/>
                        </a:lnTo>
                        <a:lnTo>
                          <a:pt x="9" y="108"/>
                        </a:lnTo>
                        <a:lnTo>
                          <a:pt x="12" y="105"/>
                        </a:lnTo>
                        <a:lnTo>
                          <a:pt x="16" y="108"/>
                        </a:lnTo>
                        <a:lnTo>
                          <a:pt x="22" y="156"/>
                        </a:lnTo>
                        <a:lnTo>
                          <a:pt x="64" y="182"/>
                        </a:lnTo>
                        <a:lnTo>
                          <a:pt x="102" y="157"/>
                        </a:lnTo>
                        <a:lnTo>
                          <a:pt x="111" y="108"/>
                        </a:lnTo>
                        <a:lnTo>
                          <a:pt x="115" y="110"/>
                        </a:lnTo>
                        <a:lnTo>
                          <a:pt x="118" y="109"/>
                        </a:lnTo>
                        <a:lnTo>
                          <a:pt x="121" y="103"/>
                        </a:lnTo>
                        <a:lnTo>
                          <a:pt x="121" y="83"/>
                        </a:lnTo>
                        <a:lnTo>
                          <a:pt x="124" y="71"/>
                        </a:lnTo>
                        <a:lnTo>
                          <a:pt x="122" y="66"/>
                        </a:lnTo>
                        <a:lnTo>
                          <a:pt x="119" y="68"/>
                        </a:lnTo>
                        <a:lnTo>
                          <a:pt x="120" y="59"/>
                        </a:lnTo>
                        <a:lnTo>
                          <a:pt x="118" y="43"/>
                        </a:lnTo>
                        <a:lnTo>
                          <a:pt x="116" y="29"/>
                        </a:lnTo>
                        <a:lnTo>
                          <a:pt x="111" y="20"/>
                        </a:lnTo>
                        <a:lnTo>
                          <a:pt x="105" y="11"/>
                        </a:lnTo>
                        <a:lnTo>
                          <a:pt x="95" y="7"/>
                        </a:lnTo>
                        <a:lnTo>
                          <a:pt x="81" y="1"/>
                        </a:lnTo>
                        <a:lnTo>
                          <a:pt x="68" y="0"/>
                        </a:lnTo>
                        <a:lnTo>
                          <a:pt x="58" y="0"/>
                        </a:lnTo>
                        <a:lnTo>
                          <a:pt x="49" y="1"/>
                        </a:lnTo>
                        <a:lnTo>
                          <a:pt x="37" y="5"/>
                        </a:lnTo>
                        <a:lnTo>
                          <a:pt x="28" y="9"/>
                        </a:lnTo>
                        <a:lnTo>
                          <a:pt x="19" y="16"/>
                        </a:lnTo>
                        <a:lnTo>
                          <a:pt x="15" y="25"/>
                        </a:lnTo>
                        <a:lnTo>
                          <a:pt x="11" y="36"/>
                        </a:lnTo>
                      </a:path>
                    </a:pathLst>
                  </a:custGeom>
                  <a:solidFill>
                    <a:srgbClr val="BF7F3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75800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6" y="2232"/>
                    <a:ext cx="112" cy="156"/>
                    <a:chOff x="3036" y="2232"/>
                    <a:chExt cx="112" cy="156"/>
                  </a:xfrm>
                </p:grpSpPr>
                <p:sp>
                  <p:nvSpPr>
                    <p:cNvPr id="75801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3036" y="2232"/>
                      <a:ext cx="79" cy="156"/>
                    </a:xfrm>
                    <a:custGeom>
                      <a:avLst/>
                      <a:gdLst>
                        <a:gd name="T0" fmla="*/ 46 w 79"/>
                        <a:gd name="T1" fmla="*/ 0 h 156"/>
                        <a:gd name="T2" fmla="*/ 40 w 79"/>
                        <a:gd name="T3" fmla="*/ 12 h 156"/>
                        <a:gd name="T4" fmla="*/ 38 w 79"/>
                        <a:gd name="T5" fmla="*/ 20 h 156"/>
                        <a:gd name="T6" fmla="*/ 36 w 79"/>
                        <a:gd name="T7" fmla="*/ 30 h 156"/>
                        <a:gd name="T8" fmla="*/ 36 w 79"/>
                        <a:gd name="T9" fmla="*/ 36 h 156"/>
                        <a:gd name="T10" fmla="*/ 37 w 79"/>
                        <a:gd name="T11" fmla="*/ 39 h 156"/>
                        <a:gd name="T12" fmla="*/ 39 w 79"/>
                        <a:gd name="T13" fmla="*/ 42 h 156"/>
                        <a:gd name="T14" fmla="*/ 43 w 79"/>
                        <a:gd name="T15" fmla="*/ 43 h 156"/>
                        <a:gd name="T16" fmla="*/ 51 w 79"/>
                        <a:gd name="T17" fmla="*/ 44 h 156"/>
                        <a:gd name="T18" fmla="*/ 54 w 79"/>
                        <a:gd name="T19" fmla="*/ 45 h 156"/>
                        <a:gd name="T20" fmla="*/ 57 w 79"/>
                        <a:gd name="T21" fmla="*/ 47 h 156"/>
                        <a:gd name="T22" fmla="*/ 59 w 79"/>
                        <a:gd name="T23" fmla="*/ 47 h 156"/>
                        <a:gd name="T24" fmla="*/ 61 w 79"/>
                        <a:gd name="T25" fmla="*/ 47 h 156"/>
                        <a:gd name="T26" fmla="*/ 58 w 79"/>
                        <a:gd name="T27" fmla="*/ 51 h 156"/>
                        <a:gd name="T28" fmla="*/ 56 w 79"/>
                        <a:gd name="T29" fmla="*/ 58 h 156"/>
                        <a:gd name="T30" fmla="*/ 55 w 79"/>
                        <a:gd name="T31" fmla="*/ 72 h 156"/>
                        <a:gd name="T32" fmla="*/ 54 w 79"/>
                        <a:gd name="T33" fmla="*/ 85 h 156"/>
                        <a:gd name="T34" fmla="*/ 55 w 79"/>
                        <a:gd name="T35" fmla="*/ 89 h 156"/>
                        <a:gd name="T36" fmla="*/ 59 w 79"/>
                        <a:gd name="T37" fmla="*/ 92 h 156"/>
                        <a:gd name="T38" fmla="*/ 61 w 79"/>
                        <a:gd name="T39" fmla="*/ 93 h 156"/>
                        <a:gd name="T40" fmla="*/ 57 w 79"/>
                        <a:gd name="T41" fmla="*/ 94 h 156"/>
                        <a:gd name="T42" fmla="*/ 54 w 79"/>
                        <a:gd name="T43" fmla="*/ 94 h 156"/>
                        <a:gd name="T44" fmla="*/ 51 w 79"/>
                        <a:gd name="T45" fmla="*/ 93 h 156"/>
                        <a:gd name="T46" fmla="*/ 48 w 79"/>
                        <a:gd name="T47" fmla="*/ 89 h 156"/>
                        <a:gd name="T48" fmla="*/ 51 w 79"/>
                        <a:gd name="T49" fmla="*/ 87 h 156"/>
                        <a:gd name="T50" fmla="*/ 51 w 79"/>
                        <a:gd name="T51" fmla="*/ 84 h 156"/>
                        <a:gd name="T52" fmla="*/ 50 w 79"/>
                        <a:gd name="T53" fmla="*/ 61 h 156"/>
                        <a:gd name="T54" fmla="*/ 43 w 79"/>
                        <a:gd name="T55" fmla="*/ 62 h 156"/>
                        <a:gd name="T56" fmla="*/ 37 w 79"/>
                        <a:gd name="T57" fmla="*/ 62 h 156"/>
                        <a:gd name="T58" fmla="*/ 40 w 79"/>
                        <a:gd name="T59" fmla="*/ 60 h 156"/>
                        <a:gd name="T60" fmla="*/ 35 w 79"/>
                        <a:gd name="T61" fmla="*/ 60 h 156"/>
                        <a:gd name="T62" fmla="*/ 30 w 79"/>
                        <a:gd name="T63" fmla="*/ 63 h 156"/>
                        <a:gd name="T64" fmla="*/ 27 w 79"/>
                        <a:gd name="T65" fmla="*/ 69 h 156"/>
                        <a:gd name="T66" fmla="*/ 26 w 79"/>
                        <a:gd name="T67" fmla="*/ 75 h 156"/>
                        <a:gd name="T68" fmla="*/ 27 w 79"/>
                        <a:gd name="T69" fmla="*/ 84 h 156"/>
                        <a:gd name="T70" fmla="*/ 32 w 79"/>
                        <a:gd name="T71" fmla="*/ 87 h 156"/>
                        <a:gd name="T72" fmla="*/ 36 w 79"/>
                        <a:gd name="T73" fmla="*/ 88 h 156"/>
                        <a:gd name="T74" fmla="*/ 37 w 79"/>
                        <a:gd name="T75" fmla="*/ 93 h 156"/>
                        <a:gd name="T76" fmla="*/ 40 w 79"/>
                        <a:gd name="T77" fmla="*/ 124 h 156"/>
                        <a:gd name="T78" fmla="*/ 49 w 79"/>
                        <a:gd name="T79" fmla="*/ 130 h 156"/>
                        <a:gd name="T80" fmla="*/ 54 w 79"/>
                        <a:gd name="T81" fmla="*/ 132 h 156"/>
                        <a:gd name="T82" fmla="*/ 59 w 79"/>
                        <a:gd name="T83" fmla="*/ 133 h 156"/>
                        <a:gd name="T84" fmla="*/ 68 w 79"/>
                        <a:gd name="T85" fmla="*/ 133 h 156"/>
                        <a:gd name="T86" fmla="*/ 78 w 79"/>
                        <a:gd name="T87" fmla="*/ 130 h 156"/>
                        <a:gd name="T88" fmla="*/ 66 w 79"/>
                        <a:gd name="T89" fmla="*/ 135 h 156"/>
                        <a:gd name="T90" fmla="*/ 64 w 79"/>
                        <a:gd name="T91" fmla="*/ 140 h 156"/>
                        <a:gd name="T92" fmla="*/ 60 w 79"/>
                        <a:gd name="T93" fmla="*/ 145 h 156"/>
                        <a:gd name="T94" fmla="*/ 62 w 79"/>
                        <a:gd name="T95" fmla="*/ 155 h 156"/>
                        <a:gd name="T96" fmla="*/ 22 w 79"/>
                        <a:gd name="T97" fmla="*/ 128 h 156"/>
                        <a:gd name="T98" fmla="*/ 16 w 79"/>
                        <a:gd name="T99" fmla="*/ 82 h 156"/>
                        <a:gd name="T100" fmla="*/ 12 w 79"/>
                        <a:gd name="T101" fmla="*/ 76 h 156"/>
                        <a:gd name="T102" fmla="*/ 9 w 79"/>
                        <a:gd name="T103" fmla="*/ 80 h 156"/>
                        <a:gd name="T104" fmla="*/ 6 w 79"/>
                        <a:gd name="T105" fmla="*/ 78 h 156"/>
                        <a:gd name="T106" fmla="*/ 4 w 79"/>
                        <a:gd name="T107" fmla="*/ 60 h 156"/>
                        <a:gd name="T108" fmla="*/ 0 w 79"/>
                        <a:gd name="T109" fmla="*/ 44 h 156"/>
                        <a:gd name="T110" fmla="*/ 4 w 79"/>
                        <a:gd name="T111" fmla="*/ 42 h 156"/>
                        <a:gd name="T112" fmla="*/ 7 w 79"/>
                        <a:gd name="T113" fmla="*/ 49 h 156"/>
                        <a:gd name="T114" fmla="*/ 13 w 79"/>
                        <a:gd name="T115" fmla="*/ 14 h 156"/>
                        <a:gd name="T116" fmla="*/ 46 w 79"/>
                        <a:gd name="T117" fmla="*/ 0 h 15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</a:cxnLst>
                      <a:rect l="0" t="0" r="r" b="b"/>
                      <a:pathLst>
                        <a:path w="79" h="156">
                          <a:moveTo>
                            <a:pt x="46" y="0"/>
                          </a:moveTo>
                          <a:lnTo>
                            <a:pt x="40" y="12"/>
                          </a:lnTo>
                          <a:lnTo>
                            <a:pt x="38" y="20"/>
                          </a:lnTo>
                          <a:lnTo>
                            <a:pt x="36" y="30"/>
                          </a:lnTo>
                          <a:lnTo>
                            <a:pt x="36" y="36"/>
                          </a:lnTo>
                          <a:lnTo>
                            <a:pt x="37" y="39"/>
                          </a:lnTo>
                          <a:lnTo>
                            <a:pt x="39" y="42"/>
                          </a:lnTo>
                          <a:lnTo>
                            <a:pt x="43" y="43"/>
                          </a:lnTo>
                          <a:lnTo>
                            <a:pt x="51" y="44"/>
                          </a:lnTo>
                          <a:lnTo>
                            <a:pt x="54" y="45"/>
                          </a:lnTo>
                          <a:lnTo>
                            <a:pt x="57" y="47"/>
                          </a:lnTo>
                          <a:lnTo>
                            <a:pt x="59" y="47"/>
                          </a:lnTo>
                          <a:lnTo>
                            <a:pt x="61" y="47"/>
                          </a:lnTo>
                          <a:lnTo>
                            <a:pt x="58" y="51"/>
                          </a:lnTo>
                          <a:lnTo>
                            <a:pt x="56" y="58"/>
                          </a:lnTo>
                          <a:lnTo>
                            <a:pt x="55" y="72"/>
                          </a:lnTo>
                          <a:lnTo>
                            <a:pt x="54" y="85"/>
                          </a:lnTo>
                          <a:lnTo>
                            <a:pt x="55" y="89"/>
                          </a:lnTo>
                          <a:lnTo>
                            <a:pt x="59" y="92"/>
                          </a:lnTo>
                          <a:lnTo>
                            <a:pt x="61" y="93"/>
                          </a:lnTo>
                          <a:lnTo>
                            <a:pt x="57" y="94"/>
                          </a:lnTo>
                          <a:lnTo>
                            <a:pt x="54" y="94"/>
                          </a:lnTo>
                          <a:lnTo>
                            <a:pt x="51" y="93"/>
                          </a:lnTo>
                          <a:lnTo>
                            <a:pt x="48" y="89"/>
                          </a:lnTo>
                          <a:lnTo>
                            <a:pt x="51" y="87"/>
                          </a:lnTo>
                          <a:lnTo>
                            <a:pt x="51" y="84"/>
                          </a:lnTo>
                          <a:lnTo>
                            <a:pt x="50" y="61"/>
                          </a:lnTo>
                          <a:lnTo>
                            <a:pt x="43" y="62"/>
                          </a:lnTo>
                          <a:lnTo>
                            <a:pt x="37" y="62"/>
                          </a:lnTo>
                          <a:lnTo>
                            <a:pt x="40" y="60"/>
                          </a:lnTo>
                          <a:lnTo>
                            <a:pt x="35" y="60"/>
                          </a:lnTo>
                          <a:lnTo>
                            <a:pt x="30" y="63"/>
                          </a:lnTo>
                          <a:lnTo>
                            <a:pt x="27" y="69"/>
                          </a:lnTo>
                          <a:lnTo>
                            <a:pt x="26" y="75"/>
                          </a:lnTo>
                          <a:lnTo>
                            <a:pt x="27" y="84"/>
                          </a:lnTo>
                          <a:lnTo>
                            <a:pt x="32" y="87"/>
                          </a:lnTo>
                          <a:lnTo>
                            <a:pt x="36" y="88"/>
                          </a:lnTo>
                          <a:lnTo>
                            <a:pt x="37" y="93"/>
                          </a:lnTo>
                          <a:lnTo>
                            <a:pt x="40" y="124"/>
                          </a:lnTo>
                          <a:lnTo>
                            <a:pt x="49" y="130"/>
                          </a:lnTo>
                          <a:lnTo>
                            <a:pt x="54" y="132"/>
                          </a:lnTo>
                          <a:lnTo>
                            <a:pt x="59" y="133"/>
                          </a:lnTo>
                          <a:lnTo>
                            <a:pt x="68" y="133"/>
                          </a:lnTo>
                          <a:lnTo>
                            <a:pt x="78" y="130"/>
                          </a:lnTo>
                          <a:lnTo>
                            <a:pt x="66" y="135"/>
                          </a:lnTo>
                          <a:lnTo>
                            <a:pt x="64" y="140"/>
                          </a:lnTo>
                          <a:lnTo>
                            <a:pt x="60" y="145"/>
                          </a:lnTo>
                          <a:lnTo>
                            <a:pt x="62" y="155"/>
                          </a:lnTo>
                          <a:lnTo>
                            <a:pt x="22" y="128"/>
                          </a:lnTo>
                          <a:lnTo>
                            <a:pt x="16" y="82"/>
                          </a:lnTo>
                          <a:lnTo>
                            <a:pt x="12" y="76"/>
                          </a:lnTo>
                          <a:lnTo>
                            <a:pt x="9" y="80"/>
                          </a:lnTo>
                          <a:lnTo>
                            <a:pt x="6" y="78"/>
                          </a:lnTo>
                          <a:lnTo>
                            <a:pt x="4" y="60"/>
                          </a:lnTo>
                          <a:lnTo>
                            <a:pt x="0" y="44"/>
                          </a:lnTo>
                          <a:lnTo>
                            <a:pt x="4" y="42"/>
                          </a:lnTo>
                          <a:lnTo>
                            <a:pt x="7" y="49"/>
                          </a:lnTo>
                          <a:lnTo>
                            <a:pt x="13" y="14"/>
                          </a:lnTo>
                          <a:lnTo>
                            <a:pt x="46" y="0"/>
                          </a:lnTo>
                        </a:path>
                      </a:pathLst>
                    </a:custGeom>
                    <a:solidFill>
                      <a:srgbClr val="7F3F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 cap="rnd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75802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3115" y="2280"/>
                      <a:ext cx="33" cy="10"/>
                    </a:xfrm>
                    <a:custGeom>
                      <a:avLst/>
                      <a:gdLst>
                        <a:gd name="T0" fmla="*/ 0 w 33"/>
                        <a:gd name="T1" fmla="*/ 1 h 10"/>
                        <a:gd name="T2" fmla="*/ 5 w 33"/>
                        <a:gd name="T3" fmla="*/ 0 h 10"/>
                        <a:gd name="T4" fmla="*/ 10 w 33"/>
                        <a:gd name="T5" fmla="*/ 0 h 10"/>
                        <a:gd name="T6" fmla="*/ 14 w 33"/>
                        <a:gd name="T7" fmla="*/ 0 h 10"/>
                        <a:gd name="T8" fmla="*/ 19 w 33"/>
                        <a:gd name="T9" fmla="*/ 0 h 10"/>
                        <a:gd name="T10" fmla="*/ 27 w 33"/>
                        <a:gd name="T11" fmla="*/ 1 h 10"/>
                        <a:gd name="T12" fmla="*/ 32 w 33"/>
                        <a:gd name="T13" fmla="*/ 1 h 10"/>
                        <a:gd name="T14" fmla="*/ 26 w 33"/>
                        <a:gd name="T15" fmla="*/ 2 h 10"/>
                        <a:gd name="T16" fmla="*/ 24 w 33"/>
                        <a:gd name="T17" fmla="*/ 4 h 10"/>
                        <a:gd name="T18" fmla="*/ 21 w 33"/>
                        <a:gd name="T19" fmla="*/ 5 h 10"/>
                        <a:gd name="T20" fmla="*/ 21 w 33"/>
                        <a:gd name="T21" fmla="*/ 7 h 10"/>
                        <a:gd name="T22" fmla="*/ 26 w 33"/>
                        <a:gd name="T23" fmla="*/ 9 h 10"/>
                        <a:gd name="T24" fmla="*/ 18 w 33"/>
                        <a:gd name="T25" fmla="*/ 9 h 10"/>
                        <a:gd name="T26" fmla="*/ 11 w 33"/>
                        <a:gd name="T27" fmla="*/ 7 h 10"/>
                        <a:gd name="T28" fmla="*/ 6 w 33"/>
                        <a:gd name="T29" fmla="*/ 7 h 10"/>
                        <a:gd name="T30" fmla="*/ 4 w 33"/>
                        <a:gd name="T31" fmla="*/ 6 h 10"/>
                        <a:gd name="T32" fmla="*/ 0 w 33"/>
                        <a:gd name="T33" fmla="*/ 1 h 1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33" h="10">
                          <a:moveTo>
                            <a:pt x="0" y="1"/>
                          </a:moveTo>
                          <a:lnTo>
                            <a:pt x="5" y="0"/>
                          </a:lnTo>
                          <a:lnTo>
                            <a:pt x="10" y="0"/>
                          </a:lnTo>
                          <a:lnTo>
                            <a:pt x="14" y="0"/>
                          </a:lnTo>
                          <a:lnTo>
                            <a:pt x="19" y="0"/>
                          </a:lnTo>
                          <a:lnTo>
                            <a:pt x="27" y="1"/>
                          </a:lnTo>
                          <a:lnTo>
                            <a:pt x="32" y="1"/>
                          </a:lnTo>
                          <a:lnTo>
                            <a:pt x="26" y="2"/>
                          </a:lnTo>
                          <a:lnTo>
                            <a:pt x="24" y="4"/>
                          </a:lnTo>
                          <a:lnTo>
                            <a:pt x="21" y="5"/>
                          </a:lnTo>
                          <a:lnTo>
                            <a:pt x="21" y="7"/>
                          </a:lnTo>
                          <a:lnTo>
                            <a:pt x="26" y="9"/>
                          </a:lnTo>
                          <a:lnTo>
                            <a:pt x="18" y="9"/>
                          </a:lnTo>
                          <a:lnTo>
                            <a:pt x="11" y="7"/>
                          </a:lnTo>
                          <a:lnTo>
                            <a:pt x="6" y="7"/>
                          </a:lnTo>
                          <a:lnTo>
                            <a:pt x="4" y="6"/>
                          </a:lnTo>
                          <a:lnTo>
                            <a:pt x="0" y="1"/>
                          </a:lnTo>
                        </a:path>
                      </a:pathLst>
                    </a:custGeom>
                    <a:solidFill>
                      <a:srgbClr val="7F3F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 cap="rnd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75803" name="Freeform 27"/>
                <p:cNvSpPr>
                  <a:spLocks/>
                </p:cNvSpPr>
                <p:nvPr/>
              </p:nvSpPr>
              <p:spPr bwMode="auto">
                <a:xfrm>
                  <a:off x="3036" y="2186"/>
                  <a:ext cx="131" cy="105"/>
                </a:xfrm>
                <a:custGeom>
                  <a:avLst/>
                  <a:gdLst>
                    <a:gd name="T0" fmla="*/ 2 w 131"/>
                    <a:gd name="T1" fmla="*/ 90 h 105"/>
                    <a:gd name="T2" fmla="*/ 0 w 131"/>
                    <a:gd name="T3" fmla="*/ 82 h 105"/>
                    <a:gd name="T4" fmla="*/ 0 w 131"/>
                    <a:gd name="T5" fmla="*/ 69 h 105"/>
                    <a:gd name="T6" fmla="*/ 2 w 131"/>
                    <a:gd name="T7" fmla="*/ 56 h 105"/>
                    <a:gd name="T8" fmla="*/ 6 w 131"/>
                    <a:gd name="T9" fmla="*/ 36 h 105"/>
                    <a:gd name="T10" fmla="*/ 9 w 131"/>
                    <a:gd name="T11" fmla="*/ 26 h 105"/>
                    <a:gd name="T12" fmla="*/ 16 w 131"/>
                    <a:gd name="T13" fmla="*/ 18 h 105"/>
                    <a:gd name="T14" fmla="*/ 23 w 131"/>
                    <a:gd name="T15" fmla="*/ 14 h 105"/>
                    <a:gd name="T16" fmla="*/ 29 w 131"/>
                    <a:gd name="T17" fmla="*/ 12 h 105"/>
                    <a:gd name="T18" fmla="*/ 29 w 131"/>
                    <a:gd name="T19" fmla="*/ 9 h 105"/>
                    <a:gd name="T20" fmla="*/ 32 w 131"/>
                    <a:gd name="T21" fmla="*/ 9 h 105"/>
                    <a:gd name="T22" fmla="*/ 34 w 131"/>
                    <a:gd name="T23" fmla="*/ 6 h 105"/>
                    <a:gd name="T24" fmla="*/ 42 w 131"/>
                    <a:gd name="T25" fmla="*/ 2 h 105"/>
                    <a:gd name="T26" fmla="*/ 55 w 131"/>
                    <a:gd name="T27" fmla="*/ 0 h 105"/>
                    <a:gd name="T28" fmla="*/ 65 w 131"/>
                    <a:gd name="T29" fmla="*/ 0 h 105"/>
                    <a:gd name="T30" fmla="*/ 80 w 131"/>
                    <a:gd name="T31" fmla="*/ 3 h 105"/>
                    <a:gd name="T32" fmla="*/ 89 w 131"/>
                    <a:gd name="T33" fmla="*/ 6 h 105"/>
                    <a:gd name="T34" fmla="*/ 101 w 131"/>
                    <a:gd name="T35" fmla="*/ 14 h 105"/>
                    <a:gd name="T36" fmla="*/ 109 w 131"/>
                    <a:gd name="T37" fmla="*/ 20 h 105"/>
                    <a:gd name="T38" fmla="*/ 116 w 131"/>
                    <a:gd name="T39" fmla="*/ 22 h 105"/>
                    <a:gd name="T40" fmla="*/ 112 w 131"/>
                    <a:gd name="T41" fmla="*/ 23 h 105"/>
                    <a:gd name="T42" fmla="*/ 119 w 131"/>
                    <a:gd name="T43" fmla="*/ 26 h 105"/>
                    <a:gd name="T44" fmla="*/ 116 w 131"/>
                    <a:gd name="T45" fmla="*/ 26 h 105"/>
                    <a:gd name="T46" fmla="*/ 122 w 131"/>
                    <a:gd name="T47" fmla="*/ 28 h 105"/>
                    <a:gd name="T48" fmla="*/ 125 w 131"/>
                    <a:gd name="T49" fmla="*/ 34 h 105"/>
                    <a:gd name="T50" fmla="*/ 125 w 131"/>
                    <a:gd name="T51" fmla="*/ 39 h 105"/>
                    <a:gd name="T52" fmla="*/ 130 w 131"/>
                    <a:gd name="T53" fmla="*/ 52 h 105"/>
                    <a:gd name="T54" fmla="*/ 128 w 131"/>
                    <a:gd name="T55" fmla="*/ 60 h 105"/>
                    <a:gd name="T56" fmla="*/ 127 w 131"/>
                    <a:gd name="T57" fmla="*/ 70 h 105"/>
                    <a:gd name="T58" fmla="*/ 126 w 131"/>
                    <a:gd name="T59" fmla="*/ 78 h 105"/>
                    <a:gd name="T60" fmla="*/ 124 w 131"/>
                    <a:gd name="T61" fmla="*/ 89 h 105"/>
                    <a:gd name="T62" fmla="*/ 122 w 131"/>
                    <a:gd name="T63" fmla="*/ 82 h 105"/>
                    <a:gd name="T64" fmla="*/ 120 w 131"/>
                    <a:gd name="T65" fmla="*/ 83 h 105"/>
                    <a:gd name="T66" fmla="*/ 117 w 131"/>
                    <a:gd name="T67" fmla="*/ 88 h 105"/>
                    <a:gd name="T68" fmla="*/ 117 w 131"/>
                    <a:gd name="T69" fmla="*/ 92 h 105"/>
                    <a:gd name="T70" fmla="*/ 115 w 131"/>
                    <a:gd name="T71" fmla="*/ 104 h 105"/>
                    <a:gd name="T72" fmla="*/ 112 w 131"/>
                    <a:gd name="T73" fmla="*/ 78 h 105"/>
                    <a:gd name="T74" fmla="*/ 109 w 131"/>
                    <a:gd name="T75" fmla="*/ 78 h 105"/>
                    <a:gd name="T76" fmla="*/ 108 w 131"/>
                    <a:gd name="T77" fmla="*/ 69 h 105"/>
                    <a:gd name="T78" fmla="*/ 104 w 131"/>
                    <a:gd name="T79" fmla="*/ 59 h 105"/>
                    <a:gd name="T80" fmla="*/ 105 w 131"/>
                    <a:gd name="T81" fmla="*/ 56 h 105"/>
                    <a:gd name="T82" fmla="*/ 105 w 131"/>
                    <a:gd name="T83" fmla="*/ 52 h 105"/>
                    <a:gd name="T84" fmla="*/ 102 w 131"/>
                    <a:gd name="T85" fmla="*/ 52 h 105"/>
                    <a:gd name="T86" fmla="*/ 93 w 131"/>
                    <a:gd name="T87" fmla="*/ 57 h 105"/>
                    <a:gd name="T88" fmla="*/ 78 w 131"/>
                    <a:gd name="T89" fmla="*/ 57 h 105"/>
                    <a:gd name="T90" fmla="*/ 69 w 131"/>
                    <a:gd name="T91" fmla="*/ 56 h 105"/>
                    <a:gd name="T92" fmla="*/ 78 w 131"/>
                    <a:gd name="T93" fmla="*/ 59 h 105"/>
                    <a:gd name="T94" fmla="*/ 58 w 131"/>
                    <a:gd name="T95" fmla="*/ 58 h 105"/>
                    <a:gd name="T96" fmla="*/ 40 w 131"/>
                    <a:gd name="T97" fmla="*/ 55 h 105"/>
                    <a:gd name="T98" fmla="*/ 31 w 131"/>
                    <a:gd name="T99" fmla="*/ 54 h 105"/>
                    <a:gd name="T100" fmla="*/ 25 w 131"/>
                    <a:gd name="T101" fmla="*/ 52 h 105"/>
                    <a:gd name="T102" fmla="*/ 22 w 131"/>
                    <a:gd name="T103" fmla="*/ 57 h 105"/>
                    <a:gd name="T104" fmla="*/ 20 w 131"/>
                    <a:gd name="T105" fmla="*/ 66 h 105"/>
                    <a:gd name="T106" fmla="*/ 17 w 131"/>
                    <a:gd name="T107" fmla="*/ 77 h 105"/>
                    <a:gd name="T108" fmla="*/ 15 w 131"/>
                    <a:gd name="T109" fmla="*/ 88 h 105"/>
                    <a:gd name="T110" fmla="*/ 13 w 131"/>
                    <a:gd name="T111" fmla="*/ 101 h 105"/>
                    <a:gd name="T112" fmla="*/ 9 w 131"/>
                    <a:gd name="T113" fmla="*/ 91 h 105"/>
                    <a:gd name="T114" fmla="*/ 7 w 131"/>
                    <a:gd name="T115" fmla="*/ 89 h 105"/>
                    <a:gd name="T116" fmla="*/ 5 w 131"/>
                    <a:gd name="T117" fmla="*/ 85 h 105"/>
                    <a:gd name="T118" fmla="*/ 2 w 131"/>
                    <a:gd name="T119" fmla="*/ 9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31" h="105">
                      <a:moveTo>
                        <a:pt x="2" y="90"/>
                      </a:moveTo>
                      <a:lnTo>
                        <a:pt x="0" y="82"/>
                      </a:lnTo>
                      <a:lnTo>
                        <a:pt x="0" y="69"/>
                      </a:lnTo>
                      <a:lnTo>
                        <a:pt x="2" y="56"/>
                      </a:lnTo>
                      <a:lnTo>
                        <a:pt x="6" y="36"/>
                      </a:lnTo>
                      <a:lnTo>
                        <a:pt x="9" y="26"/>
                      </a:lnTo>
                      <a:lnTo>
                        <a:pt x="16" y="18"/>
                      </a:lnTo>
                      <a:lnTo>
                        <a:pt x="23" y="14"/>
                      </a:lnTo>
                      <a:lnTo>
                        <a:pt x="29" y="12"/>
                      </a:lnTo>
                      <a:lnTo>
                        <a:pt x="29" y="9"/>
                      </a:lnTo>
                      <a:lnTo>
                        <a:pt x="32" y="9"/>
                      </a:lnTo>
                      <a:lnTo>
                        <a:pt x="34" y="6"/>
                      </a:lnTo>
                      <a:lnTo>
                        <a:pt x="42" y="2"/>
                      </a:lnTo>
                      <a:lnTo>
                        <a:pt x="55" y="0"/>
                      </a:lnTo>
                      <a:lnTo>
                        <a:pt x="65" y="0"/>
                      </a:lnTo>
                      <a:lnTo>
                        <a:pt x="80" y="3"/>
                      </a:lnTo>
                      <a:lnTo>
                        <a:pt x="89" y="6"/>
                      </a:lnTo>
                      <a:lnTo>
                        <a:pt x="101" y="14"/>
                      </a:lnTo>
                      <a:lnTo>
                        <a:pt x="109" y="20"/>
                      </a:lnTo>
                      <a:lnTo>
                        <a:pt x="116" y="22"/>
                      </a:lnTo>
                      <a:lnTo>
                        <a:pt x="112" y="23"/>
                      </a:lnTo>
                      <a:lnTo>
                        <a:pt x="119" y="26"/>
                      </a:lnTo>
                      <a:lnTo>
                        <a:pt x="116" y="26"/>
                      </a:lnTo>
                      <a:lnTo>
                        <a:pt x="122" y="28"/>
                      </a:lnTo>
                      <a:lnTo>
                        <a:pt x="125" y="34"/>
                      </a:lnTo>
                      <a:lnTo>
                        <a:pt x="125" y="39"/>
                      </a:lnTo>
                      <a:lnTo>
                        <a:pt x="130" y="52"/>
                      </a:lnTo>
                      <a:lnTo>
                        <a:pt x="128" y="60"/>
                      </a:lnTo>
                      <a:lnTo>
                        <a:pt x="127" y="70"/>
                      </a:lnTo>
                      <a:lnTo>
                        <a:pt x="126" y="78"/>
                      </a:lnTo>
                      <a:lnTo>
                        <a:pt x="124" y="89"/>
                      </a:lnTo>
                      <a:lnTo>
                        <a:pt x="122" y="82"/>
                      </a:lnTo>
                      <a:lnTo>
                        <a:pt x="120" y="83"/>
                      </a:lnTo>
                      <a:lnTo>
                        <a:pt x="117" y="88"/>
                      </a:lnTo>
                      <a:lnTo>
                        <a:pt x="117" y="92"/>
                      </a:lnTo>
                      <a:lnTo>
                        <a:pt x="115" y="104"/>
                      </a:lnTo>
                      <a:lnTo>
                        <a:pt x="112" y="78"/>
                      </a:lnTo>
                      <a:lnTo>
                        <a:pt x="109" y="78"/>
                      </a:lnTo>
                      <a:lnTo>
                        <a:pt x="108" y="69"/>
                      </a:lnTo>
                      <a:lnTo>
                        <a:pt x="104" y="59"/>
                      </a:lnTo>
                      <a:lnTo>
                        <a:pt x="105" y="56"/>
                      </a:lnTo>
                      <a:lnTo>
                        <a:pt x="105" y="52"/>
                      </a:lnTo>
                      <a:lnTo>
                        <a:pt x="102" y="52"/>
                      </a:lnTo>
                      <a:lnTo>
                        <a:pt x="93" y="57"/>
                      </a:lnTo>
                      <a:lnTo>
                        <a:pt x="78" y="57"/>
                      </a:lnTo>
                      <a:lnTo>
                        <a:pt x="69" y="56"/>
                      </a:lnTo>
                      <a:lnTo>
                        <a:pt x="78" y="59"/>
                      </a:lnTo>
                      <a:lnTo>
                        <a:pt x="58" y="58"/>
                      </a:lnTo>
                      <a:lnTo>
                        <a:pt x="40" y="55"/>
                      </a:lnTo>
                      <a:lnTo>
                        <a:pt x="31" y="54"/>
                      </a:lnTo>
                      <a:lnTo>
                        <a:pt x="25" y="52"/>
                      </a:lnTo>
                      <a:lnTo>
                        <a:pt x="22" y="57"/>
                      </a:lnTo>
                      <a:lnTo>
                        <a:pt x="20" y="66"/>
                      </a:lnTo>
                      <a:lnTo>
                        <a:pt x="17" y="77"/>
                      </a:lnTo>
                      <a:lnTo>
                        <a:pt x="15" y="88"/>
                      </a:lnTo>
                      <a:lnTo>
                        <a:pt x="13" y="101"/>
                      </a:lnTo>
                      <a:lnTo>
                        <a:pt x="9" y="91"/>
                      </a:lnTo>
                      <a:lnTo>
                        <a:pt x="7" y="89"/>
                      </a:lnTo>
                      <a:lnTo>
                        <a:pt x="5" y="85"/>
                      </a:lnTo>
                      <a:lnTo>
                        <a:pt x="2" y="9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75804" name="Group 28"/>
              <p:cNvGrpSpPr>
                <a:grpSpLocks/>
              </p:cNvGrpSpPr>
              <p:nvPr/>
            </p:nvGrpSpPr>
            <p:grpSpPr bwMode="auto">
              <a:xfrm>
                <a:off x="3044" y="2364"/>
                <a:ext cx="114" cy="260"/>
                <a:chOff x="3044" y="2364"/>
                <a:chExt cx="114" cy="260"/>
              </a:xfrm>
            </p:grpSpPr>
            <p:sp>
              <p:nvSpPr>
                <p:cNvPr id="75805" name="Freeform 29"/>
                <p:cNvSpPr>
                  <a:spLocks/>
                </p:cNvSpPr>
                <p:nvPr/>
              </p:nvSpPr>
              <p:spPr bwMode="auto">
                <a:xfrm>
                  <a:off x="3044" y="2364"/>
                  <a:ext cx="114" cy="213"/>
                </a:xfrm>
                <a:custGeom>
                  <a:avLst/>
                  <a:gdLst>
                    <a:gd name="T0" fmla="*/ 15 w 114"/>
                    <a:gd name="T1" fmla="*/ 0 h 213"/>
                    <a:gd name="T2" fmla="*/ 0 w 114"/>
                    <a:gd name="T3" fmla="*/ 12 h 213"/>
                    <a:gd name="T4" fmla="*/ 59 w 114"/>
                    <a:gd name="T5" fmla="*/ 212 h 213"/>
                    <a:gd name="T6" fmla="*/ 113 w 114"/>
                    <a:gd name="T7" fmla="*/ 16 h 213"/>
                    <a:gd name="T8" fmla="*/ 103 w 114"/>
                    <a:gd name="T9" fmla="*/ 6 h 213"/>
                    <a:gd name="T10" fmla="*/ 60 w 114"/>
                    <a:gd name="T11" fmla="*/ 32 h 213"/>
                    <a:gd name="T12" fmla="*/ 15 w 114"/>
                    <a:gd name="T13" fmla="*/ 0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4" h="213">
                      <a:moveTo>
                        <a:pt x="15" y="0"/>
                      </a:moveTo>
                      <a:lnTo>
                        <a:pt x="0" y="12"/>
                      </a:lnTo>
                      <a:lnTo>
                        <a:pt x="59" y="212"/>
                      </a:lnTo>
                      <a:lnTo>
                        <a:pt x="113" y="16"/>
                      </a:lnTo>
                      <a:lnTo>
                        <a:pt x="103" y="6"/>
                      </a:lnTo>
                      <a:lnTo>
                        <a:pt x="60" y="32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9FB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806" name="Freeform 30"/>
                <p:cNvSpPr>
                  <a:spLocks/>
                </p:cNvSpPr>
                <p:nvPr/>
              </p:nvSpPr>
              <p:spPr bwMode="auto">
                <a:xfrm>
                  <a:off x="3079" y="2395"/>
                  <a:ext cx="42" cy="16"/>
                </a:xfrm>
                <a:custGeom>
                  <a:avLst/>
                  <a:gdLst>
                    <a:gd name="T0" fmla="*/ 13 w 42"/>
                    <a:gd name="T1" fmla="*/ 1 h 16"/>
                    <a:gd name="T2" fmla="*/ 0 w 42"/>
                    <a:gd name="T3" fmla="*/ 15 h 16"/>
                    <a:gd name="T4" fmla="*/ 17 w 42"/>
                    <a:gd name="T5" fmla="*/ 11 h 16"/>
                    <a:gd name="T6" fmla="*/ 41 w 42"/>
                    <a:gd name="T7" fmla="*/ 14 h 16"/>
                    <a:gd name="T8" fmla="*/ 24 w 42"/>
                    <a:gd name="T9" fmla="*/ 0 h 16"/>
                    <a:gd name="T10" fmla="*/ 13 w 42"/>
                    <a:gd name="T11" fmla="*/ 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" h="16">
                      <a:moveTo>
                        <a:pt x="13" y="1"/>
                      </a:moveTo>
                      <a:lnTo>
                        <a:pt x="0" y="15"/>
                      </a:lnTo>
                      <a:lnTo>
                        <a:pt x="17" y="11"/>
                      </a:lnTo>
                      <a:lnTo>
                        <a:pt x="41" y="14"/>
                      </a:lnTo>
                      <a:lnTo>
                        <a:pt x="24" y="0"/>
                      </a:lnTo>
                      <a:lnTo>
                        <a:pt x="13" y="1"/>
                      </a:lnTo>
                    </a:path>
                  </a:pathLst>
                </a:custGeom>
                <a:solidFill>
                  <a:srgbClr val="3F7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75807" name="Group 31"/>
                <p:cNvGrpSpPr>
                  <a:grpSpLocks/>
                </p:cNvGrpSpPr>
                <p:nvPr/>
              </p:nvGrpSpPr>
              <p:grpSpPr bwMode="auto">
                <a:xfrm>
                  <a:off x="3056" y="2366"/>
                  <a:ext cx="90" cy="258"/>
                  <a:chOff x="3056" y="2366"/>
                  <a:chExt cx="90" cy="258"/>
                </a:xfrm>
              </p:grpSpPr>
              <p:sp>
                <p:nvSpPr>
                  <p:cNvPr id="75808" name="Freeform 32"/>
                  <p:cNvSpPr>
                    <a:spLocks/>
                  </p:cNvSpPr>
                  <p:nvPr/>
                </p:nvSpPr>
                <p:spPr bwMode="auto">
                  <a:xfrm>
                    <a:off x="3085" y="2397"/>
                    <a:ext cx="36" cy="227"/>
                  </a:xfrm>
                  <a:custGeom>
                    <a:avLst/>
                    <a:gdLst>
                      <a:gd name="T0" fmla="*/ 16 w 36"/>
                      <a:gd name="T1" fmla="*/ 0 h 227"/>
                      <a:gd name="T2" fmla="*/ 5 w 36"/>
                      <a:gd name="T3" fmla="*/ 10 h 227"/>
                      <a:gd name="T4" fmla="*/ 12 w 36"/>
                      <a:gd name="T5" fmla="*/ 21 h 227"/>
                      <a:gd name="T6" fmla="*/ 2 w 36"/>
                      <a:gd name="T7" fmla="*/ 65 h 227"/>
                      <a:gd name="T8" fmla="*/ 0 w 36"/>
                      <a:gd name="T9" fmla="*/ 96 h 227"/>
                      <a:gd name="T10" fmla="*/ 1 w 36"/>
                      <a:gd name="T11" fmla="*/ 129 h 227"/>
                      <a:gd name="T12" fmla="*/ 2 w 36"/>
                      <a:gd name="T13" fmla="*/ 203 h 227"/>
                      <a:gd name="T14" fmla="*/ 19 w 36"/>
                      <a:gd name="T15" fmla="*/ 226 h 227"/>
                      <a:gd name="T16" fmla="*/ 34 w 36"/>
                      <a:gd name="T17" fmla="*/ 199 h 227"/>
                      <a:gd name="T18" fmla="*/ 35 w 36"/>
                      <a:gd name="T19" fmla="*/ 129 h 227"/>
                      <a:gd name="T20" fmla="*/ 33 w 36"/>
                      <a:gd name="T21" fmla="*/ 92 h 227"/>
                      <a:gd name="T22" fmla="*/ 30 w 36"/>
                      <a:gd name="T23" fmla="*/ 63 h 227"/>
                      <a:gd name="T24" fmla="*/ 19 w 36"/>
                      <a:gd name="T25" fmla="*/ 20 h 227"/>
                      <a:gd name="T26" fmla="*/ 24 w 36"/>
                      <a:gd name="T27" fmla="*/ 10 h 227"/>
                      <a:gd name="T28" fmla="*/ 16 w 36"/>
                      <a:gd name="T29" fmla="*/ 0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36" h="227">
                        <a:moveTo>
                          <a:pt x="16" y="0"/>
                        </a:moveTo>
                        <a:lnTo>
                          <a:pt x="5" y="10"/>
                        </a:lnTo>
                        <a:lnTo>
                          <a:pt x="12" y="21"/>
                        </a:lnTo>
                        <a:lnTo>
                          <a:pt x="2" y="65"/>
                        </a:lnTo>
                        <a:lnTo>
                          <a:pt x="0" y="96"/>
                        </a:lnTo>
                        <a:lnTo>
                          <a:pt x="1" y="129"/>
                        </a:lnTo>
                        <a:lnTo>
                          <a:pt x="2" y="203"/>
                        </a:lnTo>
                        <a:lnTo>
                          <a:pt x="19" y="226"/>
                        </a:lnTo>
                        <a:lnTo>
                          <a:pt x="34" y="199"/>
                        </a:lnTo>
                        <a:lnTo>
                          <a:pt x="35" y="129"/>
                        </a:lnTo>
                        <a:lnTo>
                          <a:pt x="33" y="92"/>
                        </a:lnTo>
                        <a:lnTo>
                          <a:pt x="30" y="63"/>
                        </a:lnTo>
                        <a:lnTo>
                          <a:pt x="19" y="20"/>
                        </a:lnTo>
                        <a:lnTo>
                          <a:pt x="24" y="10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001F9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5809" name="Freeform 33"/>
                  <p:cNvSpPr>
                    <a:spLocks/>
                  </p:cNvSpPr>
                  <p:nvPr/>
                </p:nvSpPr>
                <p:spPr bwMode="auto">
                  <a:xfrm>
                    <a:off x="3056" y="2366"/>
                    <a:ext cx="90" cy="54"/>
                  </a:xfrm>
                  <a:custGeom>
                    <a:avLst/>
                    <a:gdLst>
                      <a:gd name="T0" fmla="*/ 4 w 90"/>
                      <a:gd name="T1" fmla="*/ 0 h 54"/>
                      <a:gd name="T2" fmla="*/ 43 w 90"/>
                      <a:gd name="T3" fmla="*/ 24 h 54"/>
                      <a:gd name="T4" fmla="*/ 83 w 90"/>
                      <a:gd name="T5" fmla="*/ 0 h 54"/>
                      <a:gd name="T6" fmla="*/ 89 w 90"/>
                      <a:gd name="T7" fmla="*/ 3 h 54"/>
                      <a:gd name="T8" fmla="*/ 68 w 90"/>
                      <a:gd name="T9" fmla="*/ 53 h 54"/>
                      <a:gd name="T10" fmla="*/ 44 w 90"/>
                      <a:gd name="T11" fmla="*/ 26 h 54"/>
                      <a:gd name="T12" fmla="*/ 19 w 90"/>
                      <a:gd name="T13" fmla="*/ 53 h 54"/>
                      <a:gd name="T14" fmla="*/ 0 w 90"/>
                      <a:gd name="T15" fmla="*/ 6 h 54"/>
                      <a:gd name="T16" fmla="*/ 4 w 90"/>
                      <a:gd name="T17" fmla="*/ 0 h 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0" h="54">
                        <a:moveTo>
                          <a:pt x="4" y="0"/>
                        </a:moveTo>
                        <a:lnTo>
                          <a:pt x="43" y="24"/>
                        </a:lnTo>
                        <a:lnTo>
                          <a:pt x="83" y="0"/>
                        </a:lnTo>
                        <a:lnTo>
                          <a:pt x="89" y="3"/>
                        </a:lnTo>
                        <a:lnTo>
                          <a:pt x="68" y="53"/>
                        </a:lnTo>
                        <a:lnTo>
                          <a:pt x="44" y="26"/>
                        </a:lnTo>
                        <a:lnTo>
                          <a:pt x="19" y="53"/>
                        </a:lnTo>
                        <a:lnTo>
                          <a:pt x="0" y="6"/>
                        </a:lnTo>
                        <a:lnTo>
                          <a:pt x="4" y="0"/>
                        </a:lnTo>
                      </a:path>
                    </a:pathLst>
                  </a:custGeom>
                  <a:solidFill>
                    <a:srgbClr val="9FB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75810" name="Freeform 34"/>
              <p:cNvSpPr>
                <a:spLocks/>
              </p:cNvSpPr>
              <p:nvPr/>
            </p:nvSpPr>
            <p:spPr bwMode="auto">
              <a:xfrm>
                <a:off x="3003" y="2580"/>
                <a:ext cx="130" cy="60"/>
              </a:xfrm>
              <a:custGeom>
                <a:avLst/>
                <a:gdLst>
                  <a:gd name="T0" fmla="*/ 19 w 130"/>
                  <a:gd name="T1" fmla="*/ 32 h 60"/>
                  <a:gd name="T2" fmla="*/ 54 w 130"/>
                  <a:gd name="T3" fmla="*/ 9 h 60"/>
                  <a:gd name="T4" fmla="*/ 70 w 130"/>
                  <a:gd name="T5" fmla="*/ 0 h 60"/>
                  <a:gd name="T6" fmla="*/ 103 w 130"/>
                  <a:gd name="T7" fmla="*/ 10 h 60"/>
                  <a:gd name="T8" fmla="*/ 129 w 130"/>
                  <a:gd name="T9" fmla="*/ 21 h 60"/>
                  <a:gd name="T10" fmla="*/ 129 w 130"/>
                  <a:gd name="T11" fmla="*/ 58 h 60"/>
                  <a:gd name="T12" fmla="*/ 107 w 130"/>
                  <a:gd name="T13" fmla="*/ 59 h 60"/>
                  <a:gd name="T14" fmla="*/ 76 w 130"/>
                  <a:gd name="T15" fmla="*/ 59 h 60"/>
                  <a:gd name="T16" fmla="*/ 61 w 130"/>
                  <a:gd name="T17" fmla="*/ 55 h 60"/>
                  <a:gd name="T18" fmla="*/ 50 w 130"/>
                  <a:gd name="T19" fmla="*/ 50 h 60"/>
                  <a:gd name="T20" fmla="*/ 41 w 130"/>
                  <a:gd name="T21" fmla="*/ 48 h 60"/>
                  <a:gd name="T22" fmla="*/ 36 w 130"/>
                  <a:gd name="T23" fmla="*/ 48 h 60"/>
                  <a:gd name="T24" fmla="*/ 24 w 130"/>
                  <a:gd name="T25" fmla="*/ 50 h 60"/>
                  <a:gd name="T26" fmla="*/ 14 w 130"/>
                  <a:gd name="T27" fmla="*/ 50 h 60"/>
                  <a:gd name="T28" fmla="*/ 2 w 130"/>
                  <a:gd name="T29" fmla="*/ 49 h 60"/>
                  <a:gd name="T30" fmla="*/ 0 w 130"/>
                  <a:gd name="T31" fmla="*/ 44 h 60"/>
                  <a:gd name="T32" fmla="*/ 10 w 130"/>
                  <a:gd name="T33" fmla="*/ 35 h 60"/>
                  <a:gd name="T34" fmla="*/ 19 w 130"/>
                  <a:gd name="T35" fmla="*/ 3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0" h="60">
                    <a:moveTo>
                      <a:pt x="19" y="32"/>
                    </a:moveTo>
                    <a:lnTo>
                      <a:pt x="54" y="9"/>
                    </a:lnTo>
                    <a:lnTo>
                      <a:pt x="70" y="0"/>
                    </a:lnTo>
                    <a:lnTo>
                      <a:pt x="103" y="10"/>
                    </a:lnTo>
                    <a:lnTo>
                      <a:pt x="129" y="21"/>
                    </a:lnTo>
                    <a:lnTo>
                      <a:pt x="129" y="58"/>
                    </a:lnTo>
                    <a:lnTo>
                      <a:pt x="107" y="59"/>
                    </a:lnTo>
                    <a:lnTo>
                      <a:pt x="76" y="59"/>
                    </a:lnTo>
                    <a:lnTo>
                      <a:pt x="61" y="55"/>
                    </a:lnTo>
                    <a:lnTo>
                      <a:pt x="50" y="50"/>
                    </a:lnTo>
                    <a:lnTo>
                      <a:pt x="41" y="48"/>
                    </a:lnTo>
                    <a:lnTo>
                      <a:pt x="36" y="48"/>
                    </a:lnTo>
                    <a:lnTo>
                      <a:pt x="24" y="50"/>
                    </a:lnTo>
                    <a:lnTo>
                      <a:pt x="14" y="50"/>
                    </a:lnTo>
                    <a:lnTo>
                      <a:pt x="2" y="49"/>
                    </a:lnTo>
                    <a:lnTo>
                      <a:pt x="0" y="44"/>
                    </a:lnTo>
                    <a:lnTo>
                      <a:pt x="10" y="35"/>
                    </a:lnTo>
                    <a:lnTo>
                      <a:pt x="19" y="32"/>
                    </a:lnTo>
                  </a:path>
                </a:pathLst>
              </a:custGeom>
              <a:solidFill>
                <a:srgbClr val="BF7F3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5811" name="Group 35"/>
              <p:cNvGrpSpPr>
                <a:grpSpLocks/>
              </p:cNvGrpSpPr>
              <p:nvPr/>
            </p:nvGrpSpPr>
            <p:grpSpPr bwMode="auto">
              <a:xfrm>
                <a:off x="3012" y="2619"/>
                <a:ext cx="111" cy="60"/>
                <a:chOff x="3012" y="2619"/>
                <a:chExt cx="111" cy="60"/>
              </a:xfrm>
            </p:grpSpPr>
            <p:sp>
              <p:nvSpPr>
                <p:cNvPr id="75812" name="Freeform 36"/>
                <p:cNvSpPr>
                  <a:spLocks/>
                </p:cNvSpPr>
                <p:nvPr/>
              </p:nvSpPr>
              <p:spPr bwMode="auto">
                <a:xfrm>
                  <a:off x="3012" y="2619"/>
                  <a:ext cx="111" cy="60"/>
                </a:xfrm>
                <a:custGeom>
                  <a:avLst/>
                  <a:gdLst>
                    <a:gd name="T0" fmla="*/ 17 w 111"/>
                    <a:gd name="T1" fmla="*/ 7 h 60"/>
                    <a:gd name="T2" fmla="*/ 44 w 111"/>
                    <a:gd name="T3" fmla="*/ 5 h 60"/>
                    <a:gd name="T4" fmla="*/ 63 w 111"/>
                    <a:gd name="T5" fmla="*/ 3 h 60"/>
                    <a:gd name="T6" fmla="*/ 88 w 111"/>
                    <a:gd name="T7" fmla="*/ 0 h 60"/>
                    <a:gd name="T8" fmla="*/ 110 w 111"/>
                    <a:gd name="T9" fmla="*/ 32 h 60"/>
                    <a:gd name="T10" fmla="*/ 103 w 111"/>
                    <a:gd name="T11" fmla="*/ 41 h 60"/>
                    <a:gd name="T12" fmla="*/ 97 w 111"/>
                    <a:gd name="T13" fmla="*/ 44 h 60"/>
                    <a:gd name="T14" fmla="*/ 90 w 111"/>
                    <a:gd name="T15" fmla="*/ 52 h 60"/>
                    <a:gd name="T16" fmla="*/ 85 w 111"/>
                    <a:gd name="T17" fmla="*/ 54 h 60"/>
                    <a:gd name="T18" fmla="*/ 76 w 111"/>
                    <a:gd name="T19" fmla="*/ 56 h 60"/>
                    <a:gd name="T20" fmla="*/ 64 w 111"/>
                    <a:gd name="T21" fmla="*/ 59 h 60"/>
                    <a:gd name="T22" fmla="*/ 54 w 111"/>
                    <a:gd name="T23" fmla="*/ 59 h 60"/>
                    <a:gd name="T24" fmla="*/ 44 w 111"/>
                    <a:gd name="T25" fmla="*/ 56 h 60"/>
                    <a:gd name="T26" fmla="*/ 40 w 111"/>
                    <a:gd name="T27" fmla="*/ 52 h 60"/>
                    <a:gd name="T28" fmla="*/ 29 w 111"/>
                    <a:gd name="T29" fmla="*/ 50 h 60"/>
                    <a:gd name="T30" fmla="*/ 15 w 111"/>
                    <a:gd name="T31" fmla="*/ 44 h 60"/>
                    <a:gd name="T32" fmla="*/ 0 w 111"/>
                    <a:gd name="T33" fmla="*/ 37 h 60"/>
                    <a:gd name="T34" fmla="*/ 17 w 111"/>
                    <a:gd name="T35" fmla="*/ 7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11" h="60">
                      <a:moveTo>
                        <a:pt x="17" y="7"/>
                      </a:moveTo>
                      <a:lnTo>
                        <a:pt x="44" y="5"/>
                      </a:lnTo>
                      <a:lnTo>
                        <a:pt x="63" y="3"/>
                      </a:lnTo>
                      <a:lnTo>
                        <a:pt x="88" y="0"/>
                      </a:lnTo>
                      <a:lnTo>
                        <a:pt x="110" y="32"/>
                      </a:lnTo>
                      <a:lnTo>
                        <a:pt x="103" y="41"/>
                      </a:lnTo>
                      <a:lnTo>
                        <a:pt x="97" y="44"/>
                      </a:lnTo>
                      <a:lnTo>
                        <a:pt x="90" y="52"/>
                      </a:lnTo>
                      <a:lnTo>
                        <a:pt x="85" y="54"/>
                      </a:lnTo>
                      <a:lnTo>
                        <a:pt x="76" y="56"/>
                      </a:lnTo>
                      <a:lnTo>
                        <a:pt x="64" y="59"/>
                      </a:lnTo>
                      <a:lnTo>
                        <a:pt x="54" y="59"/>
                      </a:lnTo>
                      <a:lnTo>
                        <a:pt x="44" y="56"/>
                      </a:lnTo>
                      <a:lnTo>
                        <a:pt x="40" y="52"/>
                      </a:lnTo>
                      <a:lnTo>
                        <a:pt x="29" y="50"/>
                      </a:lnTo>
                      <a:lnTo>
                        <a:pt x="15" y="44"/>
                      </a:lnTo>
                      <a:lnTo>
                        <a:pt x="0" y="37"/>
                      </a:lnTo>
                      <a:lnTo>
                        <a:pt x="17" y="7"/>
                      </a:lnTo>
                    </a:path>
                  </a:pathLst>
                </a:custGeom>
                <a:solidFill>
                  <a:srgbClr val="BF7F3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813" name="Freeform 37"/>
                <p:cNvSpPr>
                  <a:spLocks/>
                </p:cNvSpPr>
                <p:nvPr/>
              </p:nvSpPr>
              <p:spPr bwMode="auto">
                <a:xfrm>
                  <a:off x="3012" y="2621"/>
                  <a:ext cx="35" cy="42"/>
                </a:xfrm>
                <a:custGeom>
                  <a:avLst/>
                  <a:gdLst>
                    <a:gd name="T0" fmla="*/ 25 w 35"/>
                    <a:gd name="T1" fmla="*/ 0 h 42"/>
                    <a:gd name="T2" fmla="*/ 34 w 35"/>
                    <a:gd name="T3" fmla="*/ 2 h 42"/>
                    <a:gd name="T4" fmla="*/ 9 w 35"/>
                    <a:gd name="T5" fmla="*/ 41 h 42"/>
                    <a:gd name="T6" fmla="*/ 0 w 35"/>
                    <a:gd name="T7" fmla="*/ 39 h 42"/>
                    <a:gd name="T8" fmla="*/ 25 w 35"/>
                    <a:gd name="T9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42">
                      <a:moveTo>
                        <a:pt x="25" y="0"/>
                      </a:moveTo>
                      <a:lnTo>
                        <a:pt x="34" y="2"/>
                      </a:lnTo>
                      <a:lnTo>
                        <a:pt x="9" y="41"/>
                      </a:lnTo>
                      <a:lnTo>
                        <a:pt x="0" y="39"/>
                      </a:lnTo>
                      <a:lnTo>
                        <a:pt x="25" y="0"/>
                      </a:lnTo>
                    </a:path>
                  </a:pathLst>
                </a:custGeom>
                <a:solidFill>
                  <a:srgbClr val="BF7F3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75814" name="Freeform 38"/>
              <p:cNvSpPr>
                <a:spLocks/>
              </p:cNvSpPr>
              <p:nvPr/>
            </p:nvSpPr>
            <p:spPr bwMode="auto">
              <a:xfrm>
                <a:off x="2899" y="2364"/>
                <a:ext cx="398" cy="301"/>
              </a:xfrm>
              <a:custGeom>
                <a:avLst/>
                <a:gdLst>
                  <a:gd name="T0" fmla="*/ 159 w 398"/>
                  <a:gd name="T1" fmla="*/ 0 h 301"/>
                  <a:gd name="T2" fmla="*/ 73 w 398"/>
                  <a:gd name="T3" fmla="*/ 36 h 301"/>
                  <a:gd name="T4" fmla="*/ 52 w 398"/>
                  <a:gd name="T5" fmla="*/ 46 h 301"/>
                  <a:gd name="T6" fmla="*/ 32 w 398"/>
                  <a:gd name="T7" fmla="*/ 102 h 301"/>
                  <a:gd name="T8" fmla="*/ 34 w 398"/>
                  <a:gd name="T9" fmla="*/ 115 h 301"/>
                  <a:gd name="T10" fmla="*/ 26 w 398"/>
                  <a:gd name="T11" fmla="*/ 121 h 301"/>
                  <a:gd name="T12" fmla="*/ 18 w 398"/>
                  <a:gd name="T13" fmla="*/ 153 h 301"/>
                  <a:gd name="T14" fmla="*/ 8 w 398"/>
                  <a:gd name="T15" fmla="*/ 181 h 301"/>
                  <a:gd name="T16" fmla="*/ 2 w 398"/>
                  <a:gd name="T17" fmla="*/ 211 h 301"/>
                  <a:gd name="T18" fmla="*/ 2 w 398"/>
                  <a:gd name="T19" fmla="*/ 230 h 301"/>
                  <a:gd name="T20" fmla="*/ 0 w 398"/>
                  <a:gd name="T21" fmla="*/ 251 h 301"/>
                  <a:gd name="T22" fmla="*/ 0 w 398"/>
                  <a:gd name="T23" fmla="*/ 264 h 301"/>
                  <a:gd name="T24" fmla="*/ 12 w 398"/>
                  <a:gd name="T25" fmla="*/ 272 h 301"/>
                  <a:gd name="T26" fmla="*/ 115 w 398"/>
                  <a:gd name="T27" fmla="*/ 300 h 301"/>
                  <a:gd name="T28" fmla="*/ 150 w 398"/>
                  <a:gd name="T29" fmla="*/ 246 h 301"/>
                  <a:gd name="T30" fmla="*/ 77 w 398"/>
                  <a:gd name="T31" fmla="*/ 217 h 301"/>
                  <a:gd name="T32" fmla="*/ 89 w 398"/>
                  <a:gd name="T33" fmla="*/ 179 h 301"/>
                  <a:gd name="T34" fmla="*/ 98 w 398"/>
                  <a:gd name="T35" fmla="*/ 225 h 301"/>
                  <a:gd name="T36" fmla="*/ 111 w 398"/>
                  <a:gd name="T37" fmla="*/ 231 h 301"/>
                  <a:gd name="T38" fmla="*/ 131 w 398"/>
                  <a:gd name="T39" fmla="*/ 238 h 301"/>
                  <a:gd name="T40" fmla="*/ 145 w 398"/>
                  <a:gd name="T41" fmla="*/ 226 h 301"/>
                  <a:gd name="T42" fmla="*/ 161 w 398"/>
                  <a:gd name="T43" fmla="*/ 217 h 301"/>
                  <a:gd name="T44" fmla="*/ 174 w 398"/>
                  <a:gd name="T45" fmla="*/ 208 h 301"/>
                  <a:gd name="T46" fmla="*/ 206 w 398"/>
                  <a:gd name="T47" fmla="*/ 219 h 301"/>
                  <a:gd name="T48" fmla="*/ 223 w 398"/>
                  <a:gd name="T49" fmla="*/ 226 h 301"/>
                  <a:gd name="T50" fmla="*/ 223 w 398"/>
                  <a:gd name="T51" fmla="*/ 224 h 301"/>
                  <a:gd name="T52" fmla="*/ 266 w 398"/>
                  <a:gd name="T53" fmla="*/ 226 h 301"/>
                  <a:gd name="T54" fmla="*/ 301 w 398"/>
                  <a:gd name="T55" fmla="*/ 225 h 301"/>
                  <a:gd name="T56" fmla="*/ 308 w 398"/>
                  <a:gd name="T57" fmla="*/ 175 h 301"/>
                  <a:gd name="T58" fmla="*/ 314 w 398"/>
                  <a:gd name="T59" fmla="*/ 223 h 301"/>
                  <a:gd name="T60" fmla="*/ 321 w 398"/>
                  <a:gd name="T61" fmla="*/ 235 h 301"/>
                  <a:gd name="T62" fmla="*/ 310 w 398"/>
                  <a:gd name="T63" fmla="*/ 226 h 301"/>
                  <a:gd name="T64" fmla="*/ 266 w 398"/>
                  <a:gd name="T65" fmla="*/ 226 h 301"/>
                  <a:gd name="T66" fmla="*/ 223 w 398"/>
                  <a:gd name="T67" fmla="*/ 224 h 301"/>
                  <a:gd name="T68" fmla="*/ 223 w 398"/>
                  <a:gd name="T69" fmla="*/ 285 h 301"/>
                  <a:gd name="T70" fmla="*/ 385 w 398"/>
                  <a:gd name="T71" fmla="*/ 289 h 301"/>
                  <a:gd name="T72" fmla="*/ 397 w 398"/>
                  <a:gd name="T73" fmla="*/ 280 h 301"/>
                  <a:gd name="T74" fmla="*/ 379 w 398"/>
                  <a:gd name="T75" fmla="*/ 169 h 301"/>
                  <a:gd name="T76" fmla="*/ 375 w 398"/>
                  <a:gd name="T77" fmla="*/ 147 h 301"/>
                  <a:gd name="T78" fmla="*/ 365 w 398"/>
                  <a:gd name="T79" fmla="*/ 129 h 301"/>
                  <a:gd name="T80" fmla="*/ 360 w 398"/>
                  <a:gd name="T81" fmla="*/ 123 h 301"/>
                  <a:gd name="T82" fmla="*/ 363 w 398"/>
                  <a:gd name="T83" fmla="*/ 111 h 301"/>
                  <a:gd name="T84" fmla="*/ 339 w 398"/>
                  <a:gd name="T85" fmla="*/ 43 h 301"/>
                  <a:gd name="T86" fmla="*/ 325 w 398"/>
                  <a:gd name="T87" fmla="*/ 36 h 301"/>
                  <a:gd name="T88" fmla="*/ 242 w 398"/>
                  <a:gd name="T89" fmla="*/ 2 h 301"/>
                  <a:gd name="T90" fmla="*/ 248 w 398"/>
                  <a:gd name="T91" fmla="*/ 11 h 301"/>
                  <a:gd name="T92" fmla="*/ 250 w 398"/>
                  <a:gd name="T93" fmla="*/ 24 h 301"/>
                  <a:gd name="T94" fmla="*/ 247 w 398"/>
                  <a:gd name="T95" fmla="*/ 42 h 301"/>
                  <a:gd name="T96" fmla="*/ 240 w 398"/>
                  <a:gd name="T97" fmla="*/ 66 h 301"/>
                  <a:gd name="T98" fmla="*/ 227 w 398"/>
                  <a:gd name="T99" fmla="*/ 111 h 301"/>
                  <a:gd name="T100" fmla="*/ 206 w 398"/>
                  <a:gd name="T101" fmla="*/ 183 h 301"/>
                  <a:gd name="T102" fmla="*/ 176 w 398"/>
                  <a:gd name="T103" fmla="*/ 104 h 301"/>
                  <a:gd name="T104" fmla="*/ 162 w 398"/>
                  <a:gd name="T105" fmla="*/ 60 h 301"/>
                  <a:gd name="T106" fmla="*/ 153 w 398"/>
                  <a:gd name="T107" fmla="*/ 24 h 301"/>
                  <a:gd name="T108" fmla="*/ 155 w 398"/>
                  <a:gd name="T109" fmla="*/ 11 h 301"/>
                  <a:gd name="T110" fmla="*/ 159 w 398"/>
                  <a:gd name="T111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8" h="301">
                    <a:moveTo>
                      <a:pt x="159" y="0"/>
                    </a:moveTo>
                    <a:lnTo>
                      <a:pt x="73" y="36"/>
                    </a:lnTo>
                    <a:lnTo>
                      <a:pt x="52" y="46"/>
                    </a:lnTo>
                    <a:lnTo>
                      <a:pt x="32" y="102"/>
                    </a:lnTo>
                    <a:lnTo>
                      <a:pt x="34" y="115"/>
                    </a:lnTo>
                    <a:lnTo>
                      <a:pt x="26" y="121"/>
                    </a:lnTo>
                    <a:lnTo>
                      <a:pt x="18" y="153"/>
                    </a:lnTo>
                    <a:lnTo>
                      <a:pt x="8" y="181"/>
                    </a:lnTo>
                    <a:lnTo>
                      <a:pt x="2" y="211"/>
                    </a:lnTo>
                    <a:lnTo>
                      <a:pt x="2" y="230"/>
                    </a:lnTo>
                    <a:lnTo>
                      <a:pt x="0" y="251"/>
                    </a:lnTo>
                    <a:lnTo>
                      <a:pt x="0" y="264"/>
                    </a:lnTo>
                    <a:lnTo>
                      <a:pt x="12" y="272"/>
                    </a:lnTo>
                    <a:lnTo>
                      <a:pt x="115" y="300"/>
                    </a:lnTo>
                    <a:lnTo>
                      <a:pt x="150" y="246"/>
                    </a:lnTo>
                    <a:lnTo>
                      <a:pt x="77" y="217"/>
                    </a:lnTo>
                    <a:lnTo>
                      <a:pt x="89" y="179"/>
                    </a:lnTo>
                    <a:lnTo>
                      <a:pt x="98" y="225"/>
                    </a:lnTo>
                    <a:lnTo>
                      <a:pt x="111" y="231"/>
                    </a:lnTo>
                    <a:lnTo>
                      <a:pt x="131" y="238"/>
                    </a:lnTo>
                    <a:lnTo>
                      <a:pt x="145" y="226"/>
                    </a:lnTo>
                    <a:lnTo>
                      <a:pt x="161" y="217"/>
                    </a:lnTo>
                    <a:lnTo>
                      <a:pt x="174" y="208"/>
                    </a:lnTo>
                    <a:lnTo>
                      <a:pt x="206" y="219"/>
                    </a:lnTo>
                    <a:lnTo>
                      <a:pt x="223" y="226"/>
                    </a:lnTo>
                    <a:lnTo>
                      <a:pt x="223" y="224"/>
                    </a:lnTo>
                    <a:lnTo>
                      <a:pt x="266" y="226"/>
                    </a:lnTo>
                    <a:lnTo>
                      <a:pt x="301" y="225"/>
                    </a:lnTo>
                    <a:lnTo>
                      <a:pt x="308" y="175"/>
                    </a:lnTo>
                    <a:lnTo>
                      <a:pt x="314" y="223"/>
                    </a:lnTo>
                    <a:lnTo>
                      <a:pt x="321" y="235"/>
                    </a:lnTo>
                    <a:lnTo>
                      <a:pt x="310" y="226"/>
                    </a:lnTo>
                    <a:lnTo>
                      <a:pt x="266" y="226"/>
                    </a:lnTo>
                    <a:lnTo>
                      <a:pt x="223" y="224"/>
                    </a:lnTo>
                    <a:lnTo>
                      <a:pt x="223" y="285"/>
                    </a:lnTo>
                    <a:lnTo>
                      <a:pt x="385" y="289"/>
                    </a:lnTo>
                    <a:lnTo>
                      <a:pt x="397" y="280"/>
                    </a:lnTo>
                    <a:lnTo>
                      <a:pt x="379" y="169"/>
                    </a:lnTo>
                    <a:lnTo>
                      <a:pt x="375" y="147"/>
                    </a:lnTo>
                    <a:lnTo>
                      <a:pt x="365" y="129"/>
                    </a:lnTo>
                    <a:lnTo>
                      <a:pt x="360" y="123"/>
                    </a:lnTo>
                    <a:lnTo>
                      <a:pt x="363" y="111"/>
                    </a:lnTo>
                    <a:lnTo>
                      <a:pt x="339" y="43"/>
                    </a:lnTo>
                    <a:lnTo>
                      <a:pt x="325" y="36"/>
                    </a:lnTo>
                    <a:lnTo>
                      <a:pt x="242" y="2"/>
                    </a:lnTo>
                    <a:lnTo>
                      <a:pt x="248" y="11"/>
                    </a:lnTo>
                    <a:lnTo>
                      <a:pt x="250" y="24"/>
                    </a:lnTo>
                    <a:lnTo>
                      <a:pt x="247" y="42"/>
                    </a:lnTo>
                    <a:lnTo>
                      <a:pt x="240" y="66"/>
                    </a:lnTo>
                    <a:lnTo>
                      <a:pt x="227" y="111"/>
                    </a:lnTo>
                    <a:lnTo>
                      <a:pt x="206" y="183"/>
                    </a:lnTo>
                    <a:lnTo>
                      <a:pt x="176" y="104"/>
                    </a:lnTo>
                    <a:lnTo>
                      <a:pt x="162" y="60"/>
                    </a:lnTo>
                    <a:lnTo>
                      <a:pt x="153" y="24"/>
                    </a:lnTo>
                    <a:lnTo>
                      <a:pt x="155" y="11"/>
                    </a:lnTo>
                    <a:lnTo>
                      <a:pt x="159" y="0"/>
                    </a:lnTo>
                  </a:path>
                </a:pathLst>
              </a:custGeom>
              <a:solidFill>
                <a:srgbClr val="5F5F5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5815" name="Group 39"/>
              <p:cNvGrpSpPr>
                <a:grpSpLocks/>
              </p:cNvGrpSpPr>
              <p:nvPr/>
            </p:nvGrpSpPr>
            <p:grpSpPr bwMode="auto">
              <a:xfrm>
                <a:off x="2925" y="2376"/>
                <a:ext cx="263" cy="209"/>
                <a:chOff x="2925" y="2376"/>
                <a:chExt cx="263" cy="209"/>
              </a:xfrm>
            </p:grpSpPr>
            <p:grpSp>
              <p:nvGrpSpPr>
                <p:cNvPr id="75816" name="Group 40"/>
                <p:cNvGrpSpPr>
                  <a:grpSpLocks/>
                </p:cNvGrpSpPr>
                <p:nvPr/>
              </p:nvGrpSpPr>
              <p:grpSpPr bwMode="auto">
                <a:xfrm>
                  <a:off x="3017" y="2376"/>
                  <a:ext cx="171" cy="203"/>
                  <a:chOff x="3017" y="2376"/>
                  <a:chExt cx="171" cy="203"/>
                </a:xfrm>
              </p:grpSpPr>
              <p:sp>
                <p:nvSpPr>
                  <p:cNvPr id="75817" name="Freeform 41"/>
                  <p:cNvSpPr>
                    <a:spLocks/>
                  </p:cNvSpPr>
                  <p:nvPr/>
                </p:nvSpPr>
                <p:spPr bwMode="auto">
                  <a:xfrm>
                    <a:off x="3017" y="2376"/>
                    <a:ext cx="69" cy="191"/>
                  </a:xfrm>
                  <a:custGeom>
                    <a:avLst/>
                    <a:gdLst>
                      <a:gd name="T0" fmla="*/ 24 w 69"/>
                      <a:gd name="T1" fmla="*/ 0 h 191"/>
                      <a:gd name="T2" fmla="*/ 9 w 69"/>
                      <a:gd name="T3" fmla="*/ 40 h 191"/>
                      <a:gd name="T4" fmla="*/ 25 w 69"/>
                      <a:gd name="T5" fmla="*/ 42 h 191"/>
                      <a:gd name="T6" fmla="*/ 8 w 69"/>
                      <a:gd name="T7" fmla="*/ 57 h 191"/>
                      <a:gd name="T8" fmla="*/ 68 w 69"/>
                      <a:gd name="T9" fmla="*/ 190 h 191"/>
                      <a:gd name="T10" fmla="*/ 1 w 69"/>
                      <a:gd name="T11" fmla="*/ 58 h 191"/>
                      <a:gd name="T12" fmla="*/ 19 w 69"/>
                      <a:gd name="T13" fmla="*/ 44 h 191"/>
                      <a:gd name="T14" fmla="*/ 0 w 69"/>
                      <a:gd name="T15" fmla="*/ 44 h 191"/>
                      <a:gd name="T16" fmla="*/ 24 w 69"/>
                      <a:gd name="T17" fmla="*/ 0 h 1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9" h="191">
                        <a:moveTo>
                          <a:pt x="24" y="0"/>
                        </a:moveTo>
                        <a:lnTo>
                          <a:pt x="9" y="40"/>
                        </a:lnTo>
                        <a:lnTo>
                          <a:pt x="25" y="42"/>
                        </a:lnTo>
                        <a:lnTo>
                          <a:pt x="8" y="57"/>
                        </a:lnTo>
                        <a:lnTo>
                          <a:pt x="68" y="190"/>
                        </a:lnTo>
                        <a:lnTo>
                          <a:pt x="1" y="58"/>
                        </a:lnTo>
                        <a:lnTo>
                          <a:pt x="19" y="44"/>
                        </a:lnTo>
                        <a:lnTo>
                          <a:pt x="0" y="44"/>
                        </a:lnTo>
                        <a:lnTo>
                          <a:pt x="24" y="0"/>
                        </a:lnTo>
                      </a:path>
                    </a:pathLst>
                  </a:custGeom>
                  <a:solidFill>
                    <a:srgbClr val="3F3F3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5818" name="Freeform 42"/>
                  <p:cNvSpPr>
                    <a:spLocks/>
                  </p:cNvSpPr>
                  <p:nvPr/>
                </p:nvSpPr>
                <p:spPr bwMode="auto">
                  <a:xfrm>
                    <a:off x="3107" y="2385"/>
                    <a:ext cx="81" cy="194"/>
                  </a:xfrm>
                  <a:custGeom>
                    <a:avLst/>
                    <a:gdLst>
                      <a:gd name="T0" fmla="*/ 54 w 81"/>
                      <a:gd name="T1" fmla="*/ 0 h 194"/>
                      <a:gd name="T2" fmla="*/ 68 w 81"/>
                      <a:gd name="T3" fmla="*/ 26 h 194"/>
                      <a:gd name="T4" fmla="*/ 49 w 81"/>
                      <a:gd name="T5" fmla="*/ 30 h 194"/>
                      <a:gd name="T6" fmla="*/ 76 w 81"/>
                      <a:gd name="T7" fmla="*/ 45 h 194"/>
                      <a:gd name="T8" fmla="*/ 0 w 81"/>
                      <a:gd name="T9" fmla="*/ 193 h 194"/>
                      <a:gd name="T10" fmla="*/ 80 w 81"/>
                      <a:gd name="T11" fmla="*/ 44 h 194"/>
                      <a:gd name="T12" fmla="*/ 55 w 81"/>
                      <a:gd name="T13" fmla="*/ 31 h 194"/>
                      <a:gd name="T14" fmla="*/ 75 w 81"/>
                      <a:gd name="T15" fmla="*/ 27 h 194"/>
                      <a:gd name="T16" fmla="*/ 54 w 81"/>
                      <a:gd name="T17" fmla="*/ 0 h 1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1" h="194">
                        <a:moveTo>
                          <a:pt x="54" y="0"/>
                        </a:moveTo>
                        <a:lnTo>
                          <a:pt x="68" y="26"/>
                        </a:lnTo>
                        <a:lnTo>
                          <a:pt x="49" y="30"/>
                        </a:lnTo>
                        <a:lnTo>
                          <a:pt x="76" y="45"/>
                        </a:lnTo>
                        <a:lnTo>
                          <a:pt x="0" y="193"/>
                        </a:lnTo>
                        <a:lnTo>
                          <a:pt x="80" y="44"/>
                        </a:lnTo>
                        <a:lnTo>
                          <a:pt x="55" y="31"/>
                        </a:lnTo>
                        <a:lnTo>
                          <a:pt x="75" y="27"/>
                        </a:lnTo>
                        <a:lnTo>
                          <a:pt x="54" y="0"/>
                        </a:lnTo>
                      </a:path>
                    </a:pathLst>
                  </a:custGeom>
                  <a:solidFill>
                    <a:srgbClr val="3F3F3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75819" name="Freeform 43"/>
                <p:cNvSpPr>
                  <a:spLocks/>
                </p:cNvSpPr>
                <p:nvPr/>
              </p:nvSpPr>
              <p:spPr bwMode="auto">
                <a:xfrm>
                  <a:off x="2925" y="2520"/>
                  <a:ext cx="58" cy="65"/>
                </a:xfrm>
                <a:custGeom>
                  <a:avLst/>
                  <a:gdLst>
                    <a:gd name="T0" fmla="*/ 49 w 58"/>
                    <a:gd name="T1" fmla="*/ 0 h 65"/>
                    <a:gd name="T2" fmla="*/ 45 w 58"/>
                    <a:gd name="T3" fmla="*/ 10 h 65"/>
                    <a:gd name="T4" fmla="*/ 31 w 58"/>
                    <a:gd name="T5" fmla="*/ 16 h 65"/>
                    <a:gd name="T6" fmla="*/ 37 w 58"/>
                    <a:gd name="T7" fmla="*/ 21 h 65"/>
                    <a:gd name="T8" fmla="*/ 36 w 58"/>
                    <a:gd name="T9" fmla="*/ 29 h 65"/>
                    <a:gd name="T10" fmla="*/ 31 w 58"/>
                    <a:gd name="T11" fmla="*/ 36 h 65"/>
                    <a:gd name="T12" fmla="*/ 31 w 58"/>
                    <a:gd name="T13" fmla="*/ 43 h 65"/>
                    <a:gd name="T14" fmla="*/ 20 w 58"/>
                    <a:gd name="T15" fmla="*/ 54 h 65"/>
                    <a:gd name="T16" fmla="*/ 8 w 58"/>
                    <a:gd name="T17" fmla="*/ 59 h 65"/>
                    <a:gd name="T18" fmla="*/ 0 w 58"/>
                    <a:gd name="T19" fmla="*/ 64 h 65"/>
                    <a:gd name="T20" fmla="*/ 12 w 58"/>
                    <a:gd name="T21" fmla="*/ 64 h 65"/>
                    <a:gd name="T22" fmla="*/ 27 w 58"/>
                    <a:gd name="T23" fmla="*/ 59 h 65"/>
                    <a:gd name="T24" fmla="*/ 36 w 58"/>
                    <a:gd name="T25" fmla="*/ 59 h 65"/>
                    <a:gd name="T26" fmla="*/ 37 w 58"/>
                    <a:gd name="T27" fmla="*/ 62 h 65"/>
                    <a:gd name="T28" fmla="*/ 45 w 58"/>
                    <a:gd name="T29" fmla="*/ 61 h 65"/>
                    <a:gd name="T30" fmla="*/ 57 w 58"/>
                    <a:gd name="T31" fmla="*/ 16 h 65"/>
                    <a:gd name="T32" fmla="*/ 49 w 58"/>
                    <a:gd name="T33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8" h="65">
                      <a:moveTo>
                        <a:pt x="49" y="0"/>
                      </a:moveTo>
                      <a:lnTo>
                        <a:pt x="45" y="10"/>
                      </a:lnTo>
                      <a:lnTo>
                        <a:pt x="31" y="16"/>
                      </a:lnTo>
                      <a:lnTo>
                        <a:pt x="37" y="21"/>
                      </a:lnTo>
                      <a:lnTo>
                        <a:pt x="36" y="29"/>
                      </a:lnTo>
                      <a:lnTo>
                        <a:pt x="31" y="36"/>
                      </a:lnTo>
                      <a:lnTo>
                        <a:pt x="31" y="43"/>
                      </a:lnTo>
                      <a:lnTo>
                        <a:pt x="20" y="54"/>
                      </a:lnTo>
                      <a:lnTo>
                        <a:pt x="8" y="59"/>
                      </a:lnTo>
                      <a:lnTo>
                        <a:pt x="0" y="64"/>
                      </a:lnTo>
                      <a:lnTo>
                        <a:pt x="12" y="64"/>
                      </a:lnTo>
                      <a:lnTo>
                        <a:pt x="27" y="59"/>
                      </a:lnTo>
                      <a:lnTo>
                        <a:pt x="36" y="59"/>
                      </a:lnTo>
                      <a:lnTo>
                        <a:pt x="37" y="62"/>
                      </a:lnTo>
                      <a:lnTo>
                        <a:pt x="45" y="61"/>
                      </a:lnTo>
                      <a:lnTo>
                        <a:pt x="57" y="16"/>
                      </a:lnTo>
                      <a:lnTo>
                        <a:pt x="49" y="0"/>
                      </a:lnTo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75820" name="AutoShape 44"/>
            <p:cNvSpPr>
              <a:spLocks noChangeArrowheads="1"/>
            </p:cNvSpPr>
            <p:nvPr/>
          </p:nvSpPr>
          <p:spPr bwMode="auto">
            <a:xfrm>
              <a:off x="2610" y="2654"/>
              <a:ext cx="944" cy="77"/>
            </a:xfrm>
            <a:prstGeom prst="parallelogram">
              <a:avLst>
                <a:gd name="adj" fmla="val 306323"/>
              </a:avLst>
            </a:prstGeom>
            <a:solidFill>
              <a:srgbClr val="7144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5821" name="Group 45"/>
          <p:cNvGrpSpPr>
            <a:grpSpLocks/>
          </p:cNvGrpSpPr>
          <p:nvPr/>
        </p:nvGrpSpPr>
        <p:grpSpPr bwMode="auto">
          <a:xfrm>
            <a:off x="3725863" y="4579938"/>
            <a:ext cx="1122362" cy="2020887"/>
            <a:chOff x="1203" y="2689"/>
            <a:chExt cx="707" cy="1273"/>
          </a:xfrm>
        </p:grpSpPr>
        <p:grpSp>
          <p:nvGrpSpPr>
            <p:cNvPr id="75822" name="Group 46"/>
            <p:cNvGrpSpPr>
              <a:grpSpLocks/>
            </p:cNvGrpSpPr>
            <p:nvPr/>
          </p:nvGrpSpPr>
          <p:grpSpPr bwMode="auto">
            <a:xfrm>
              <a:off x="1203" y="2689"/>
              <a:ext cx="684" cy="740"/>
              <a:chOff x="1179" y="993"/>
              <a:chExt cx="684" cy="740"/>
            </a:xfrm>
          </p:grpSpPr>
          <p:grpSp>
            <p:nvGrpSpPr>
              <p:cNvPr id="75823" name="Group 47"/>
              <p:cNvGrpSpPr>
                <a:grpSpLocks/>
              </p:cNvGrpSpPr>
              <p:nvPr/>
            </p:nvGrpSpPr>
            <p:grpSpPr bwMode="auto">
              <a:xfrm>
                <a:off x="1179" y="993"/>
                <a:ext cx="684" cy="686"/>
                <a:chOff x="1179" y="993"/>
                <a:chExt cx="684" cy="686"/>
              </a:xfrm>
            </p:grpSpPr>
            <p:grpSp>
              <p:nvGrpSpPr>
                <p:cNvPr id="75824" name="Group 48"/>
                <p:cNvGrpSpPr>
                  <a:grpSpLocks/>
                </p:cNvGrpSpPr>
                <p:nvPr/>
              </p:nvGrpSpPr>
              <p:grpSpPr bwMode="auto">
                <a:xfrm>
                  <a:off x="1179" y="1524"/>
                  <a:ext cx="89" cy="155"/>
                  <a:chOff x="1179" y="1524"/>
                  <a:chExt cx="89" cy="155"/>
                </a:xfrm>
              </p:grpSpPr>
              <p:sp>
                <p:nvSpPr>
                  <p:cNvPr id="75825" name="Freeform 49"/>
                  <p:cNvSpPr>
                    <a:spLocks/>
                  </p:cNvSpPr>
                  <p:nvPr/>
                </p:nvSpPr>
                <p:spPr bwMode="auto">
                  <a:xfrm>
                    <a:off x="1179" y="1524"/>
                    <a:ext cx="89" cy="155"/>
                  </a:xfrm>
                  <a:custGeom>
                    <a:avLst/>
                    <a:gdLst>
                      <a:gd name="T0" fmla="*/ 41 w 89"/>
                      <a:gd name="T1" fmla="*/ 0 h 155"/>
                      <a:gd name="T2" fmla="*/ 30 w 89"/>
                      <a:gd name="T3" fmla="*/ 24 h 155"/>
                      <a:gd name="T4" fmla="*/ 22 w 89"/>
                      <a:gd name="T5" fmla="*/ 39 h 155"/>
                      <a:gd name="T6" fmla="*/ 8 w 89"/>
                      <a:gd name="T7" fmla="*/ 58 h 155"/>
                      <a:gd name="T8" fmla="*/ 2 w 89"/>
                      <a:gd name="T9" fmla="*/ 64 h 155"/>
                      <a:gd name="T10" fmla="*/ 0 w 89"/>
                      <a:gd name="T11" fmla="*/ 69 h 155"/>
                      <a:gd name="T12" fmla="*/ 0 w 89"/>
                      <a:gd name="T13" fmla="*/ 75 h 155"/>
                      <a:gd name="T14" fmla="*/ 3 w 89"/>
                      <a:gd name="T15" fmla="*/ 81 h 155"/>
                      <a:gd name="T16" fmla="*/ 3 w 89"/>
                      <a:gd name="T17" fmla="*/ 98 h 155"/>
                      <a:gd name="T18" fmla="*/ 1 w 89"/>
                      <a:gd name="T19" fmla="*/ 107 h 155"/>
                      <a:gd name="T20" fmla="*/ 1 w 89"/>
                      <a:gd name="T21" fmla="*/ 113 h 155"/>
                      <a:gd name="T22" fmla="*/ 6 w 89"/>
                      <a:gd name="T23" fmla="*/ 120 h 155"/>
                      <a:gd name="T24" fmla="*/ 14 w 89"/>
                      <a:gd name="T25" fmla="*/ 133 h 155"/>
                      <a:gd name="T26" fmla="*/ 14 w 89"/>
                      <a:gd name="T27" fmla="*/ 140 h 155"/>
                      <a:gd name="T28" fmla="*/ 18 w 89"/>
                      <a:gd name="T29" fmla="*/ 151 h 155"/>
                      <a:gd name="T30" fmla="*/ 22 w 89"/>
                      <a:gd name="T31" fmla="*/ 154 h 155"/>
                      <a:gd name="T32" fmla="*/ 27 w 89"/>
                      <a:gd name="T33" fmla="*/ 152 h 155"/>
                      <a:gd name="T34" fmla="*/ 31 w 89"/>
                      <a:gd name="T35" fmla="*/ 154 h 155"/>
                      <a:gd name="T36" fmla="*/ 36 w 89"/>
                      <a:gd name="T37" fmla="*/ 152 h 155"/>
                      <a:gd name="T38" fmla="*/ 39 w 89"/>
                      <a:gd name="T39" fmla="*/ 147 h 155"/>
                      <a:gd name="T40" fmla="*/ 43 w 89"/>
                      <a:gd name="T41" fmla="*/ 145 h 155"/>
                      <a:gd name="T42" fmla="*/ 45 w 89"/>
                      <a:gd name="T43" fmla="*/ 139 h 155"/>
                      <a:gd name="T44" fmla="*/ 44 w 89"/>
                      <a:gd name="T45" fmla="*/ 134 h 155"/>
                      <a:gd name="T46" fmla="*/ 48 w 89"/>
                      <a:gd name="T47" fmla="*/ 136 h 155"/>
                      <a:gd name="T48" fmla="*/ 51 w 89"/>
                      <a:gd name="T49" fmla="*/ 133 h 155"/>
                      <a:gd name="T50" fmla="*/ 54 w 89"/>
                      <a:gd name="T51" fmla="*/ 127 h 155"/>
                      <a:gd name="T52" fmla="*/ 57 w 89"/>
                      <a:gd name="T53" fmla="*/ 124 h 155"/>
                      <a:gd name="T54" fmla="*/ 57 w 89"/>
                      <a:gd name="T55" fmla="*/ 120 h 155"/>
                      <a:gd name="T56" fmla="*/ 51 w 89"/>
                      <a:gd name="T57" fmla="*/ 114 h 155"/>
                      <a:gd name="T58" fmla="*/ 55 w 89"/>
                      <a:gd name="T59" fmla="*/ 104 h 155"/>
                      <a:gd name="T60" fmla="*/ 68 w 89"/>
                      <a:gd name="T61" fmla="*/ 91 h 155"/>
                      <a:gd name="T62" fmla="*/ 84 w 89"/>
                      <a:gd name="T63" fmla="*/ 56 h 155"/>
                      <a:gd name="T64" fmla="*/ 86 w 89"/>
                      <a:gd name="T65" fmla="*/ 24 h 155"/>
                      <a:gd name="T66" fmla="*/ 88 w 89"/>
                      <a:gd name="T67" fmla="*/ 4 h 155"/>
                      <a:gd name="T68" fmla="*/ 41 w 89"/>
                      <a:gd name="T69" fmla="*/ 0 h 1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89" h="155">
                        <a:moveTo>
                          <a:pt x="41" y="0"/>
                        </a:moveTo>
                        <a:lnTo>
                          <a:pt x="30" y="24"/>
                        </a:lnTo>
                        <a:lnTo>
                          <a:pt x="22" y="39"/>
                        </a:lnTo>
                        <a:lnTo>
                          <a:pt x="8" y="58"/>
                        </a:lnTo>
                        <a:lnTo>
                          <a:pt x="2" y="64"/>
                        </a:lnTo>
                        <a:lnTo>
                          <a:pt x="0" y="69"/>
                        </a:lnTo>
                        <a:lnTo>
                          <a:pt x="0" y="75"/>
                        </a:lnTo>
                        <a:lnTo>
                          <a:pt x="3" y="81"/>
                        </a:lnTo>
                        <a:lnTo>
                          <a:pt x="3" y="98"/>
                        </a:lnTo>
                        <a:lnTo>
                          <a:pt x="1" y="107"/>
                        </a:lnTo>
                        <a:lnTo>
                          <a:pt x="1" y="113"/>
                        </a:lnTo>
                        <a:lnTo>
                          <a:pt x="6" y="120"/>
                        </a:lnTo>
                        <a:lnTo>
                          <a:pt x="14" y="133"/>
                        </a:lnTo>
                        <a:lnTo>
                          <a:pt x="14" y="140"/>
                        </a:lnTo>
                        <a:lnTo>
                          <a:pt x="18" y="151"/>
                        </a:lnTo>
                        <a:lnTo>
                          <a:pt x="22" y="154"/>
                        </a:lnTo>
                        <a:lnTo>
                          <a:pt x="27" y="152"/>
                        </a:lnTo>
                        <a:lnTo>
                          <a:pt x="31" y="154"/>
                        </a:lnTo>
                        <a:lnTo>
                          <a:pt x="36" y="152"/>
                        </a:lnTo>
                        <a:lnTo>
                          <a:pt x="39" y="147"/>
                        </a:lnTo>
                        <a:lnTo>
                          <a:pt x="43" y="145"/>
                        </a:lnTo>
                        <a:lnTo>
                          <a:pt x="45" y="139"/>
                        </a:lnTo>
                        <a:lnTo>
                          <a:pt x="44" y="134"/>
                        </a:lnTo>
                        <a:lnTo>
                          <a:pt x="48" y="136"/>
                        </a:lnTo>
                        <a:lnTo>
                          <a:pt x="51" y="133"/>
                        </a:lnTo>
                        <a:lnTo>
                          <a:pt x="54" y="127"/>
                        </a:lnTo>
                        <a:lnTo>
                          <a:pt x="57" y="124"/>
                        </a:lnTo>
                        <a:lnTo>
                          <a:pt x="57" y="120"/>
                        </a:lnTo>
                        <a:lnTo>
                          <a:pt x="51" y="114"/>
                        </a:lnTo>
                        <a:lnTo>
                          <a:pt x="55" y="104"/>
                        </a:lnTo>
                        <a:lnTo>
                          <a:pt x="68" y="91"/>
                        </a:lnTo>
                        <a:lnTo>
                          <a:pt x="84" y="56"/>
                        </a:lnTo>
                        <a:lnTo>
                          <a:pt x="86" y="24"/>
                        </a:lnTo>
                        <a:lnTo>
                          <a:pt x="88" y="4"/>
                        </a:lnTo>
                        <a:lnTo>
                          <a:pt x="41" y="0"/>
                        </a:lnTo>
                      </a:path>
                    </a:pathLst>
                  </a:custGeom>
                  <a:solidFill>
                    <a:srgbClr val="FFC080"/>
                  </a:solidFill>
                  <a:ln w="12700" cap="rnd" cmpd="sng">
                    <a:solidFill>
                      <a:srgbClr val="402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5826" name="Freeform 50"/>
                  <p:cNvSpPr>
                    <a:spLocks/>
                  </p:cNvSpPr>
                  <p:nvPr/>
                </p:nvSpPr>
                <p:spPr bwMode="auto">
                  <a:xfrm>
                    <a:off x="1192" y="1598"/>
                    <a:ext cx="27" cy="74"/>
                  </a:xfrm>
                  <a:custGeom>
                    <a:avLst/>
                    <a:gdLst>
                      <a:gd name="T0" fmla="*/ 11 w 27"/>
                      <a:gd name="T1" fmla="*/ 0 h 74"/>
                      <a:gd name="T2" fmla="*/ 12 w 27"/>
                      <a:gd name="T3" fmla="*/ 6 h 74"/>
                      <a:gd name="T4" fmla="*/ 15 w 27"/>
                      <a:gd name="T5" fmla="*/ 10 h 74"/>
                      <a:gd name="T6" fmla="*/ 12 w 27"/>
                      <a:gd name="T7" fmla="*/ 22 h 74"/>
                      <a:gd name="T8" fmla="*/ 10 w 27"/>
                      <a:gd name="T9" fmla="*/ 29 h 74"/>
                      <a:gd name="T10" fmla="*/ 11 w 27"/>
                      <a:gd name="T11" fmla="*/ 36 h 74"/>
                      <a:gd name="T12" fmla="*/ 13 w 27"/>
                      <a:gd name="T13" fmla="*/ 40 h 74"/>
                      <a:gd name="T14" fmla="*/ 15 w 27"/>
                      <a:gd name="T15" fmla="*/ 45 h 74"/>
                      <a:gd name="T16" fmla="*/ 15 w 27"/>
                      <a:gd name="T17" fmla="*/ 50 h 74"/>
                      <a:gd name="T18" fmla="*/ 19 w 27"/>
                      <a:gd name="T19" fmla="*/ 55 h 74"/>
                      <a:gd name="T20" fmla="*/ 25 w 27"/>
                      <a:gd name="T21" fmla="*/ 55 h 74"/>
                      <a:gd name="T22" fmla="*/ 26 w 27"/>
                      <a:gd name="T23" fmla="*/ 63 h 74"/>
                      <a:gd name="T24" fmla="*/ 22 w 27"/>
                      <a:gd name="T25" fmla="*/ 67 h 74"/>
                      <a:gd name="T26" fmla="*/ 16 w 27"/>
                      <a:gd name="T27" fmla="*/ 73 h 74"/>
                      <a:gd name="T28" fmla="*/ 12 w 27"/>
                      <a:gd name="T29" fmla="*/ 72 h 74"/>
                      <a:gd name="T30" fmla="*/ 8 w 27"/>
                      <a:gd name="T31" fmla="*/ 72 h 74"/>
                      <a:gd name="T32" fmla="*/ 11 w 27"/>
                      <a:gd name="T33" fmla="*/ 61 h 74"/>
                      <a:gd name="T34" fmla="*/ 11 w 27"/>
                      <a:gd name="T35" fmla="*/ 55 h 74"/>
                      <a:gd name="T36" fmla="*/ 7 w 27"/>
                      <a:gd name="T37" fmla="*/ 53 h 74"/>
                      <a:gd name="T38" fmla="*/ 10 w 27"/>
                      <a:gd name="T39" fmla="*/ 53 h 74"/>
                      <a:gd name="T40" fmla="*/ 7 w 27"/>
                      <a:gd name="T41" fmla="*/ 43 h 74"/>
                      <a:gd name="T42" fmla="*/ 2 w 27"/>
                      <a:gd name="T43" fmla="*/ 40 h 74"/>
                      <a:gd name="T44" fmla="*/ 5 w 27"/>
                      <a:gd name="T45" fmla="*/ 38 h 74"/>
                      <a:gd name="T46" fmla="*/ 0 w 27"/>
                      <a:gd name="T47" fmla="*/ 34 h 74"/>
                      <a:gd name="T48" fmla="*/ 3 w 27"/>
                      <a:gd name="T49" fmla="*/ 34 h 74"/>
                      <a:gd name="T50" fmla="*/ 6 w 27"/>
                      <a:gd name="T51" fmla="*/ 26 h 74"/>
                      <a:gd name="T52" fmla="*/ 9 w 27"/>
                      <a:gd name="T53" fmla="*/ 17 h 74"/>
                      <a:gd name="T54" fmla="*/ 5 w 27"/>
                      <a:gd name="T55" fmla="*/ 14 h 74"/>
                      <a:gd name="T56" fmla="*/ 9 w 27"/>
                      <a:gd name="T57" fmla="*/ 15 h 74"/>
                      <a:gd name="T58" fmla="*/ 11 w 27"/>
                      <a:gd name="T59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27" h="74">
                        <a:moveTo>
                          <a:pt x="11" y="0"/>
                        </a:moveTo>
                        <a:lnTo>
                          <a:pt x="12" y="6"/>
                        </a:lnTo>
                        <a:lnTo>
                          <a:pt x="15" y="10"/>
                        </a:lnTo>
                        <a:lnTo>
                          <a:pt x="12" y="22"/>
                        </a:lnTo>
                        <a:lnTo>
                          <a:pt x="10" y="29"/>
                        </a:lnTo>
                        <a:lnTo>
                          <a:pt x="11" y="36"/>
                        </a:lnTo>
                        <a:lnTo>
                          <a:pt x="13" y="40"/>
                        </a:lnTo>
                        <a:lnTo>
                          <a:pt x="15" y="45"/>
                        </a:lnTo>
                        <a:lnTo>
                          <a:pt x="15" y="50"/>
                        </a:lnTo>
                        <a:lnTo>
                          <a:pt x="19" y="55"/>
                        </a:lnTo>
                        <a:lnTo>
                          <a:pt x="25" y="55"/>
                        </a:lnTo>
                        <a:lnTo>
                          <a:pt x="26" y="63"/>
                        </a:lnTo>
                        <a:lnTo>
                          <a:pt x="22" y="67"/>
                        </a:lnTo>
                        <a:lnTo>
                          <a:pt x="16" y="73"/>
                        </a:lnTo>
                        <a:lnTo>
                          <a:pt x="12" y="72"/>
                        </a:lnTo>
                        <a:lnTo>
                          <a:pt x="8" y="72"/>
                        </a:lnTo>
                        <a:lnTo>
                          <a:pt x="11" y="61"/>
                        </a:lnTo>
                        <a:lnTo>
                          <a:pt x="11" y="55"/>
                        </a:lnTo>
                        <a:lnTo>
                          <a:pt x="7" y="53"/>
                        </a:lnTo>
                        <a:lnTo>
                          <a:pt x="10" y="53"/>
                        </a:lnTo>
                        <a:lnTo>
                          <a:pt x="7" y="43"/>
                        </a:lnTo>
                        <a:lnTo>
                          <a:pt x="2" y="40"/>
                        </a:lnTo>
                        <a:lnTo>
                          <a:pt x="5" y="38"/>
                        </a:lnTo>
                        <a:lnTo>
                          <a:pt x="0" y="34"/>
                        </a:lnTo>
                        <a:lnTo>
                          <a:pt x="3" y="34"/>
                        </a:lnTo>
                        <a:lnTo>
                          <a:pt x="6" y="26"/>
                        </a:lnTo>
                        <a:lnTo>
                          <a:pt x="9" y="17"/>
                        </a:lnTo>
                        <a:lnTo>
                          <a:pt x="5" y="14"/>
                        </a:lnTo>
                        <a:lnTo>
                          <a:pt x="9" y="15"/>
                        </a:lnTo>
                        <a:lnTo>
                          <a:pt x="11" y="0"/>
                        </a:lnTo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5827" name="Freeform 51"/>
                  <p:cNvSpPr>
                    <a:spLocks/>
                  </p:cNvSpPr>
                  <p:nvPr/>
                </p:nvSpPr>
                <p:spPr bwMode="auto">
                  <a:xfrm>
                    <a:off x="1228" y="1535"/>
                    <a:ext cx="34" cy="96"/>
                  </a:xfrm>
                  <a:custGeom>
                    <a:avLst/>
                    <a:gdLst>
                      <a:gd name="T0" fmla="*/ 1 w 34"/>
                      <a:gd name="T1" fmla="*/ 95 h 96"/>
                      <a:gd name="T2" fmla="*/ 0 w 34"/>
                      <a:gd name="T3" fmla="*/ 87 h 96"/>
                      <a:gd name="T4" fmla="*/ 4 w 34"/>
                      <a:gd name="T5" fmla="*/ 78 h 96"/>
                      <a:gd name="T6" fmla="*/ 14 w 34"/>
                      <a:gd name="T7" fmla="*/ 66 h 96"/>
                      <a:gd name="T8" fmla="*/ 17 w 34"/>
                      <a:gd name="T9" fmla="*/ 55 h 96"/>
                      <a:gd name="T10" fmla="*/ 16 w 34"/>
                      <a:gd name="T11" fmla="*/ 46 h 96"/>
                      <a:gd name="T12" fmla="*/ 11 w 34"/>
                      <a:gd name="T13" fmla="*/ 39 h 96"/>
                      <a:gd name="T14" fmla="*/ 3 w 34"/>
                      <a:gd name="T15" fmla="*/ 34 h 96"/>
                      <a:gd name="T16" fmla="*/ 11 w 34"/>
                      <a:gd name="T17" fmla="*/ 37 h 96"/>
                      <a:gd name="T18" fmla="*/ 8 w 34"/>
                      <a:gd name="T19" fmla="*/ 30 h 96"/>
                      <a:gd name="T20" fmla="*/ 14 w 34"/>
                      <a:gd name="T21" fmla="*/ 33 h 96"/>
                      <a:gd name="T22" fmla="*/ 11 w 34"/>
                      <a:gd name="T23" fmla="*/ 22 h 96"/>
                      <a:gd name="T24" fmla="*/ 17 w 34"/>
                      <a:gd name="T25" fmla="*/ 1 h 96"/>
                      <a:gd name="T26" fmla="*/ 33 w 34"/>
                      <a:gd name="T27" fmla="*/ 0 h 96"/>
                      <a:gd name="T28" fmla="*/ 31 w 34"/>
                      <a:gd name="T29" fmla="*/ 14 h 96"/>
                      <a:gd name="T30" fmla="*/ 30 w 34"/>
                      <a:gd name="T31" fmla="*/ 42 h 96"/>
                      <a:gd name="T32" fmla="*/ 18 w 34"/>
                      <a:gd name="T33" fmla="*/ 73 h 96"/>
                      <a:gd name="T34" fmla="*/ 13 w 34"/>
                      <a:gd name="T35" fmla="*/ 79 h 96"/>
                      <a:gd name="T36" fmla="*/ 7 w 34"/>
                      <a:gd name="T37" fmla="*/ 87 h 96"/>
                      <a:gd name="T38" fmla="*/ 1 w 34"/>
                      <a:gd name="T39" fmla="*/ 95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34" h="96">
                        <a:moveTo>
                          <a:pt x="1" y="95"/>
                        </a:moveTo>
                        <a:lnTo>
                          <a:pt x="0" y="87"/>
                        </a:lnTo>
                        <a:lnTo>
                          <a:pt x="4" y="78"/>
                        </a:lnTo>
                        <a:lnTo>
                          <a:pt x="14" y="66"/>
                        </a:lnTo>
                        <a:lnTo>
                          <a:pt x="17" y="55"/>
                        </a:lnTo>
                        <a:lnTo>
                          <a:pt x="16" y="46"/>
                        </a:lnTo>
                        <a:lnTo>
                          <a:pt x="11" y="39"/>
                        </a:lnTo>
                        <a:lnTo>
                          <a:pt x="3" y="34"/>
                        </a:lnTo>
                        <a:lnTo>
                          <a:pt x="11" y="37"/>
                        </a:lnTo>
                        <a:lnTo>
                          <a:pt x="8" y="30"/>
                        </a:lnTo>
                        <a:lnTo>
                          <a:pt x="14" y="33"/>
                        </a:lnTo>
                        <a:lnTo>
                          <a:pt x="11" y="22"/>
                        </a:lnTo>
                        <a:lnTo>
                          <a:pt x="17" y="1"/>
                        </a:lnTo>
                        <a:lnTo>
                          <a:pt x="33" y="0"/>
                        </a:lnTo>
                        <a:lnTo>
                          <a:pt x="31" y="14"/>
                        </a:lnTo>
                        <a:lnTo>
                          <a:pt x="30" y="42"/>
                        </a:lnTo>
                        <a:lnTo>
                          <a:pt x="18" y="73"/>
                        </a:lnTo>
                        <a:lnTo>
                          <a:pt x="13" y="79"/>
                        </a:lnTo>
                        <a:lnTo>
                          <a:pt x="7" y="87"/>
                        </a:lnTo>
                        <a:lnTo>
                          <a:pt x="1" y="95"/>
                        </a:lnTo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5828" name="Freeform 52"/>
                  <p:cNvSpPr>
                    <a:spLocks/>
                  </p:cNvSpPr>
                  <p:nvPr/>
                </p:nvSpPr>
                <p:spPr bwMode="auto">
                  <a:xfrm>
                    <a:off x="1213" y="1642"/>
                    <a:ext cx="7" cy="2"/>
                  </a:xfrm>
                  <a:custGeom>
                    <a:avLst/>
                    <a:gdLst>
                      <a:gd name="T0" fmla="*/ 0 w 7"/>
                      <a:gd name="T1" fmla="*/ 0 h 2"/>
                      <a:gd name="T2" fmla="*/ 1 w 7"/>
                      <a:gd name="T3" fmla="*/ 1 h 2"/>
                      <a:gd name="T4" fmla="*/ 4 w 7"/>
                      <a:gd name="T5" fmla="*/ 1 h 2"/>
                      <a:gd name="T6" fmla="*/ 6 w 7"/>
                      <a:gd name="T7" fmla="*/ 1 h 2"/>
                      <a:gd name="T8" fmla="*/ 6 w 7"/>
                      <a:gd name="T9" fmla="*/ 0 h 2"/>
                      <a:gd name="T10" fmla="*/ 4 w 7"/>
                      <a:gd name="T11" fmla="*/ 1 h 2"/>
                      <a:gd name="T12" fmla="*/ 0 w 7"/>
                      <a:gd name="T13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" h="2">
                        <a:moveTo>
                          <a:pt x="0" y="0"/>
                        </a:moveTo>
                        <a:lnTo>
                          <a:pt x="1" y="1"/>
                        </a:lnTo>
                        <a:lnTo>
                          <a:pt x="4" y="1"/>
                        </a:lnTo>
                        <a:lnTo>
                          <a:pt x="6" y="1"/>
                        </a:lnTo>
                        <a:lnTo>
                          <a:pt x="6" y="0"/>
                        </a:lnTo>
                        <a:lnTo>
                          <a:pt x="4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5829" name="Freeform 53"/>
                  <p:cNvSpPr>
                    <a:spLocks/>
                  </p:cNvSpPr>
                  <p:nvPr/>
                </p:nvSpPr>
                <p:spPr bwMode="auto">
                  <a:xfrm>
                    <a:off x="1224" y="1639"/>
                    <a:ext cx="7" cy="15"/>
                  </a:xfrm>
                  <a:custGeom>
                    <a:avLst/>
                    <a:gdLst>
                      <a:gd name="T0" fmla="*/ 3 w 7"/>
                      <a:gd name="T1" fmla="*/ 0 h 15"/>
                      <a:gd name="T2" fmla="*/ 3 w 7"/>
                      <a:gd name="T3" fmla="*/ 4 h 15"/>
                      <a:gd name="T4" fmla="*/ 3 w 7"/>
                      <a:gd name="T5" fmla="*/ 9 h 15"/>
                      <a:gd name="T6" fmla="*/ 0 w 7"/>
                      <a:gd name="T7" fmla="*/ 13 h 15"/>
                      <a:gd name="T8" fmla="*/ 2 w 7"/>
                      <a:gd name="T9" fmla="*/ 14 h 15"/>
                      <a:gd name="T10" fmla="*/ 3 w 7"/>
                      <a:gd name="T11" fmla="*/ 13 h 15"/>
                      <a:gd name="T12" fmla="*/ 4 w 7"/>
                      <a:gd name="T13" fmla="*/ 11 h 15"/>
                      <a:gd name="T14" fmla="*/ 4 w 7"/>
                      <a:gd name="T15" fmla="*/ 10 h 15"/>
                      <a:gd name="T16" fmla="*/ 6 w 7"/>
                      <a:gd name="T17" fmla="*/ 8 h 15"/>
                      <a:gd name="T18" fmla="*/ 6 w 7"/>
                      <a:gd name="T19" fmla="*/ 6 h 15"/>
                      <a:gd name="T20" fmla="*/ 6 w 7"/>
                      <a:gd name="T21" fmla="*/ 4 h 15"/>
                      <a:gd name="T22" fmla="*/ 3 w 7"/>
                      <a:gd name="T23" fmla="*/ 0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7" h="15">
                        <a:moveTo>
                          <a:pt x="3" y="0"/>
                        </a:moveTo>
                        <a:lnTo>
                          <a:pt x="3" y="4"/>
                        </a:lnTo>
                        <a:lnTo>
                          <a:pt x="3" y="9"/>
                        </a:lnTo>
                        <a:lnTo>
                          <a:pt x="0" y="13"/>
                        </a:lnTo>
                        <a:lnTo>
                          <a:pt x="2" y="14"/>
                        </a:lnTo>
                        <a:lnTo>
                          <a:pt x="3" y="13"/>
                        </a:lnTo>
                        <a:lnTo>
                          <a:pt x="4" y="11"/>
                        </a:lnTo>
                        <a:lnTo>
                          <a:pt x="4" y="10"/>
                        </a:lnTo>
                        <a:lnTo>
                          <a:pt x="6" y="8"/>
                        </a:lnTo>
                        <a:lnTo>
                          <a:pt x="6" y="6"/>
                        </a:lnTo>
                        <a:lnTo>
                          <a:pt x="6" y="4"/>
                        </a:lnTo>
                        <a:lnTo>
                          <a:pt x="3" y="0"/>
                        </a:lnTo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75830" name="Group 54"/>
                <p:cNvGrpSpPr>
                  <a:grpSpLocks/>
                </p:cNvGrpSpPr>
                <p:nvPr/>
              </p:nvGrpSpPr>
              <p:grpSpPr bwMode="auto">
                <a:xfrm>
                  <a:off x="1204" y="1153"/>
                  <a:ext cx="659" cy="467"/>
                  <a:chOff x="1204" y="1153"/>
                  <a:chExt cx="659" cy="467"/>
                </a:xfrm>
              </p:grpSpPr>
              <p:grpSp>
                <p:nvGrpSpPr>
                  <p:cNvPr id="75831" name="Group 55"/>
                  <p:cNvGrpSpPr>
                    <a:grpSpLocks/>
                  </p:cNvGrpSpPr>
                  <p:nvPr/>
                </p:nvGrpSpPr>
                <p:grpSpPr bwMode="auto">
                  <a:xfrm>
                    <a:off x="1247" y="1447"/>
                    <a:ext cx="341" cy="173"/>
                    <a:chOff x="1247" y="1447"/>
                    <a:chExt cx="341" cy="173"/>
                  </a:xfrm>
                </p:grpSpPr>
                <p:sp>
                  <p:nvSpPr>
                    <p:cNvPr id="75832" name="Freeform 56"/>
                    <p:cNvSpPr>
                      <a:spLocks/>
                    </p:cNvSpPr>
                    <p:nvPr/>
                  </p:nvSpPr>
                  <p:spPr bwMode="auto">
                    <a:xfrm>
                      <a:off x="1247" y="1447"/>
                      <a:ext cx="341" cy="173"/>
                    </a:xfrm>
                    <a:custGeom>
                      <a:avLst/>
                      <a:gdLst>
                        <a:gd name="T0" fmla="*/ 48 w 341"/>
                        <a:gd name="T1" fmla="*/ 10 h 173"/>
                        <a:gd name="T2" fmla="*/ 34 w 341"/>
                        <a:gd name="T3" fmla="*/ 67 h 173"/>
                        <a:gd name="T4" fmla="*/ 14 w 341"/>
                        <a:gd name="T5" fmla="*/ 108 h 173"/>
                        <a:gd name="T6" fmla="*/ 0 w 341"/>
                        <a:gd name="T7" fmla="*/ 172 h 173"/>
                        <a:gd name="T8" fmla="*/ 327 w 341"/>
                        <a:gd name="T9" fmla="*/ 172 h 173"/>
                        <a:gd name="T10" fmla="*/ 340 w 341"/>
                        <a:gd name="T11" fmla="*/ 100 h 173"/>
                        <a:gd name="T12" fmla="*/ 340 w 341"/>
                        <a:gd name="T13" fmla="*/ 46 h 173"/>
                        <a:gd name="T14" fmla="*/ 331 w 341"/>
                        <a:gd name="T15" fmla="*/ 0 h 173"/>
                        <a:gd name="T16" fmla="*/ 48 w 341"/>
                        <a:gd name="T17" fmla="*/ 10 h 17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341" h="173">
                          <a:moveTo>
                            <a:pt x="48" y="10"/>
                          </a:moveTo>
                          <a:lnTo>
                            <a:pt x="34" y="67"/>
                          </a:lnTo>
                          <a:lnTo>
                            <a:pt x="14" y="108"/>
                          </a:lnTo>
                          <a:lnTo>
                            <a:pt x="0" y="172"/>
                          </a:lnTo>
                          <a:lnTo>
                            <a:pt x="327" y="172"/>
                          </a:lnTo>
                          <a:lnTo>
                            <a:pt x="340" y="100"/>
                          </a:lnTo>
                          <a:lnTo>
                            <a:pt x="340" y="46"/>
                          </a:lnTo>
                          <a:lnTo>
                            <a:pt x="331" y="0"/>
                          </a:lnTo>
                          <a:lnTo>
                            <a:pt x="48" y="10"/>
                          </a:lnTo>
                        </a:path>
                      </a:pathLst>
                    </a:custGeom>
                    <a:solidFill>
                      <a:srgbClr val="201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75833" name="Freeform 57"/>
                    <p:cNvSpPr>
                      <a:spLocks/>
                    </p:cNvSpPr>
                    <p:nvPr/>
                  </p:nvSpPr>
                  <p:spPr bwMode="auto">
                    <a:xfrm>
                      <a:off x="1251" y="1463"/>
                      <a:ext cx="322" cy="149"/>
                    </a:xfrm>
                    <a:custGeom>
                      <a:avLst/>
                      <a:gdLst>
                        <a:gd name="T0" fmla="*/ 50 w 322"/>
                        <a:gd name="T1" fmla="*/ 4 h 149"/>
                        <a:gd name="T2" fmla="*/ 75 w 322"/>
                        <a:gd name="T3" fmla="*/ 13 h 149"/>
                        <a:gd name="T4" fmla="*/ 71 w 322"/>
                        <a:gd name="T5" fmla="*/ 25 h 149"/>
                        <a:gd name="T6" fmla="*/ 77 w 322"/>
                        <a:gd name="T7" fmla="*/ 28 h 149"/>
                        <a:gd name="T8" fmla="*/ 82 w 322"/>
                        <a:gd name="T9" fmla="*/ 15 h 149"/>
                        <a:gd name="T10" fmla="*/ 105 w 322"/>
                        <a:gd name="T11" fmla="*/ 20 h 149"/>
                        <a:gd name="T12" fmla="*/ 140 w 322"/>
                        <a:gd name="T13" fmla="*/ 22 h 149"/>
                        <a:gd name="T14" fmla="*/ 168 w 322"/>
                        <a:gd name="T15" fmla="*/ 50 h 149"/>
                        <a:gd name="T16" fmla="*/ 181 w 322"/>
                        <a:gd name="T17" fmla="*/ 22 h 149"/>
                        <a:gd name="T18" fmla="*/ 236 w 322"/>
                        <a:gd name="T19" fmla="*/ 22 h 149"/>
                        <a:gd name="T20" fmla="*/ 235 w 322"/>
                        <a:gd name="T21" fmla="*/ 36 h 149"/>
                        <a:gd name="T22" fmla="*/ 242 w 322"/>
                        <a:gd name="T23" fmla="*/ 35 h 149"/>
                        <a:gd name="T24" fmla="*/ 244 w 322"/>
                        <a:gd name="T25" fmla="*/ 22 h 149"/>
                        <a:gd name="T26" fmla="*/ 273 w 322"/>
                        <a:gd name="T27" fmla="*/ 19 h 149"/>
                        <a:gd name="T28" fmla="*/ 300 w 322"/>
                        <a:gd name="T29" fmla="*/ 12 h 149"/>
                        <a:gd name="T30" fmla="*/ 317 w 322"/>
                        <a:gd name="T31" fmla="*/ 0 h 149"/>
                        <a:gd name="T32" fmla="*/ 305 w 322"/>
                        <a:gd name="T33" fmla="*/ 25 h 149"/>
                        <a:gd name="T34" fmla="*/ 294 w 322"/>
                        <a:gd name="T35" fmla="*/ 44 h 149"/>
                        <a:gd name="T36" fmla="*/ 282 w 322"/>
                        <a:gd name="T37" fmla="*/ 37 h 149"/>
                        <a:gd name="T38" fmla="*/ 297 w 322"/>
                        <a:gd name="T39" fmla="*/ 62 h 149"/>
                        <a:gd name="T40" fmla="*/ 318 w 322"/>
                        <a:gd name="T41" fmla="*/ 75 h 149"/>
                        <a:gd name="T42" fmla="*/ 321 w 322"/>
                        <a:gd name="T43" fmla="*/ 103 h 149"/>
                        <a:gd name="T44" fmla="*/ 308 w 322"/>
                        <a:gd name="T45" fmla="*/ 148 h 149"/>
                        <a:gd name="T46" fmla="*/ 170 w 322"/>
                        <a:gd name="T47" fmla="*/ 146 h 149"/>
                        <a:gd name="T48" fmla="*/ 221 w 322"/>
                        <a:gd name="T49" fmla="*/ 135 h 149"/>
                        <a:gd name="T50" fmla="*/ 232 w 322"/>
                        <a:gd name="T51" fmla="*/ 116 h 149"/>
                        <a:gd name="T52" fmla="*/ 212 w 322"/>
                        <a:gd name="T53" fmla="*/ 132 h 149"/>
                        <a:gd name="T54" fmla="*/ 167 w 322"/>
                        <a:gd name="T55" fmla="*/ 148 h 149"/>
                        <a:gd name="T56" fmla="*/ 157 w 322"/>
                        <a:gd name="T57" fmla="*/ 121 h 149"/>
                        <a:gd name="T58" fmla="*/ 169 w 322"/>
                        <a:gd name="T59" fmla="*/ 92 h 149"/>
                        <a:gd name="T60" fmla="*/ 171 w 322"/>
                        <a:gd name="T61" fmla="*/ 70 h 149"/>
                        <a:gd name="T62" fmla="*/ 165 w 322"/>
                        <a:gd name="T63" fmla="*/ 71 h 149"/>
                        <a:gd name="T64" fmla="*/ 156 w 322"/>
                        <a:gd name="T65" fmla="*/ 120 h 149"/>
                        <a:gd name="T66" fmla="*/ 167 w 322"/>
                        <a:gd name="T67" fmla="*/ 146 h 149"/>
                        <a:gd name="T68" fmla="*/ 139 w 322"/>
                        <a:gd name="T69" fmla="*/ 147 h 149"/>
                        <a:gd name="T70" fmla="*/ 117 w 322"/>
                        <a:gd name="T71" fmla="*/ 144 h 149"/>
                        <a:gd name="T72" fmla="*/ 90 w 322"/>
                        <a:gd name="T73" fmla="*/ 123 h 149"/>
                        <a:gd name="T74" fmla="*/ 79 w 322"/>
                        <a:gd name="T75" fmla="*/ 114 h 149"/>
                        <a:gd name="T76" fmla="*/ 77 w 322"/>
                        <a:gd name="T77" fmla="*/ 122 h 149"/>
                        <a:gd name="T78" fmla="*/ 112 w 322"/>
                        <a:gd name="T79" fmla="*/ 146 h 149"/>
                        <a:gd name="T80" fmla="*/ 74 w 322"/>
                        <a:gd name="T81" fmla="*/ 147 h 149"/>
                        <a:gd name="T82" fmla="*/ 0 w 322"/>
                        <a:gd name="T83" fmla="*/ 147 h 149"/>
                        <a:gd name="T84" fmla="*/ 12 w 322"/>
                        <a:gd name="T85" fmla="*/ 121 h 149"/>
                        <a:gd name="T86" fmla="*/ 14 w 322"/>
                        <a:gd name="T87" fmla="*/ 91 h 149"/>
                        <a:gd name="T88" fmla="*/ 36 w 322"/>
                        <a:gd name="T89" fmla="*/ 89 h 149"/>
                        <a:gd name="T90" fmla="*/ 63 w 322"/>
                        <a:gd name="T91" fmla="*/ 69 h 149"/>
                        <a:gd name="T92" fmla="*/ 58 w 322"/>
                        <a:gd name="T93" fmla="*/ 39 h 149"/>
                        <a:gd name="T94" fmla="*/ 48 w 322"/>
                        <a:gd name="T95" fmla="*/ 35 h 149"/>
                        <a:gd name="T96" fmla="*/ 50 w 322"/>
                        <a:gd name="T97" fmla="*/ 41 h 149"/>
                        <a:gd name="T98" fmla="*/ 58 w 322"/>
                        <a:gd name="T99" fmla="*/ 62 h 149"/>
                        <a:gd name="T100" fmla="*/ 49 w 322"/>
                        <a:gd name="T101" fmla="*/ 73 h 149"/>
                        <a:gd name="T102" fmla="*/ 31 w 322"/>
                        <a:gd name="T103" fmla="*/ 86 h 149"/>
                        <a:gd name="T104" fmla="*/ 21 w 322"/>
                        <a:gd name="T105" fmla="*/ 86 h 149"/>
                        <a:gd name="T106" fmla="*/ 32 w 322"/>
                        <a:gd name="T107" fmla="*/ 59 h 149"/>
                        <a:gd name="T108" fmla="*/ 37 w 322"/>
                        <a:gd name="T109" fmla="*/ 39 h 149"/>
                        <a:gd name="T110" fmla="*/ 50 w 322"/>
                        <a:gd name="T111" fmla="*/ 4 h 14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322" h="149">
                          <a:moveTo>
                            <a:pt x="50" y="4"/>
                          </a:moveTo>
                          <a:lnTo>
                            <a:pt x="75" y="13"/>
                          </a:lnTo>
                          <a:lnTo>
                            <a:pt x="71" y="25"/>
                          </a:lnTo>
                          <a:lnTo>
                            <a:pt x="77" y="28"/>
                          </a:lnTo>
                          <a:lnTo>
                            <a:pt x="82" y="15"/>
                          </a:lnTo>
                          <a:lnTo>
                            <a:pt x="105" y="20"/>
                          </a:lnTo>
                          <a:lnTo>
                            <a:pt x="140" y="22"/>
                          </a:lnTo>
                          <a:lnTo>
                            <a:pt x="168" y="50"/>
                          </a:lnTo>
                          <a:lnTo>
                            <a:pt x="181" y="22"/>
                          </a:lnTo>
                          <a:lnTo>
                            <a:pt x="236" y="22"/>
                          </a:lnTo>
                          <a:lnTo>
                            <a:pt x="235" y="36"/>
                          </a:lnTo>
                          <a:lnTo>
                            <a:pt x="242" y="35"/>
                          </a:lnTo>
                          <a:lnTo>
                            <a:pt x="244" y="22"/>
                          </a:lnTo>
                          <a:lnTo>
                            <a:pt x="273" y="19"/>
                          </a:lnTo>
                          <a:lnTo>
                            <a:pt x="300" y="12"/>
                          </a:lnTo>
                          <a:lnTo>
                            <a:pt x="317" y="0"/>
                          </a:lnTo>
                          <a:lnTo>
                            <a:pt x="305" y="25"/>
                          </a:lnTo>
                          <a:lnTo>
                            <a:pt x="294" y="44"/>
                          </a:lnTo>
                          <a:lnTo>
                            <a:pt x="282" y="37"/>
                          </a:lnTo>
                          <a:lnTo>
                            <a:pt x="297" y="62"/>
                          </a:lnTo>
                          <a:lnTo>
                            <a:pt x="318" y="75"/>
                          </a:lnTo>
                          <a:lnTo>
                            <a:pt x="321" y="103"/>
                          </a:lnTo>
                          <a:lnTo>
                            <a:pt x="308" y="148"/>
                          </a:lnTo>
                          <a:lnTo>
                            <a:pt x="170" y="146"/>
                          </a:lnTo>
                          <a:lnTo>
                            <a:pt x="221" y="135"/>
                          </a:lnTo>
                          <a:lnTo>
                            <a:pt x="232" y="116"/>
                          </a:lnTo>
                          <a:lnTo>
                            <a:pt x="212" y="132"/>
                          </a:lnTo>
                          <a:lnTo>
                            <a:pt x="167" y="148"/>
                          </a:lnTo>
                          <a:lnTo>
                            <a:pt x="157" y="121"/>
                          </a:lnTo>
                          <a:lnTo>
                            <a:pt x="169" y="92"/>
                          </a:lnTo>
                          <a:lnTo>
                            <a:pt x="171" y="70"/>
                          </a:lnTo>
                          <a:lnTo>
                            <a:pt x="165" y="71"/>
                          </a:lnTo>
                          <a:lnTo>
                            <a:pt x="156" y="120"/>
                          </a:lnTo>
                          <a:lnTo>
                            <a:pt x="167" y="146"/>
                          </a:lnTo>
                          <a:lnTo>
                            <a:pt x="139" y="147"/>
                          </a:lnTo>
                          <a:lnTo>
                            <a:pt x="117" y="144"/>
                          </a:lnTo>
                          <a:lnTo>
                            <a:pt x="90" y="123"/>
                          </a:lnTo>
                          <a:lnTo>
                            <a:pt x="79" y="114"/>
                          </a:lnTo>
                          <a:lnTo>
                            <a:pt x="77" y="122"/>
                          </a:lnTo>
                          <a:lnTo>
                            <a:pt x="112" y="146"/>
                          </a:lnTo>
                          <a:lnTo>
                            <a:pt x="74" y="147"/>
                          </a:lnTo>
                          <a:lnTo>
                            <a:pt x="0" y="147"/>
                          </a:lnTo>
                          <a:lnTo>
                            <a:pt x="12" y="121"/>
                          </a:lnTo>
                          <a:lnTo>
                            <a:pt x="14" y="91"/>
                          </a:lnTo>
                          <a:lnTo>
                            <a:pt x="36" y="89"/>
                          </a:lnTo>
                          <a:lnTo>
                            <a:pt x="63" y="69"/>
                          </a:lnTo>
                          <a:lnTo>
                            <a:pt x="58" y="39"/>
                          </a:lnTo>
                          <a:lnTo>
                            <a:pt x="48" y="35"/>
                          </a:lnTo>
                          <a:lnTo>
                            <a:pt x="50" y="41"/>
                          </a:lnTo>
                          <a:lnTo>
                            <a:pt x="58" y="62"/>
                          </a:lnTo>
                          <a:lnTo>
                            <a:pt x="49" y="73"/>
                          </a:lnTo>
                          <a:lnTo>
                            <a:pt x="31" y="86"/>
                          </a:lnTo>
                          <a:lnTo>
                            <a:pt x="21" y="86"/>
                          </a:lnTo>
                          <a:lnTo>
                            <a:pt x="32" y="59"/>
                          </a:lnTo>
                          <a:lnTo>
                            <a:pt x="37" y="39"/>
                          </a:lnTo>
                          <a:lnTo>
                            <a:pt x="50" y="4"/>
                          </a:lnTo>
                        </a:path>
                      </a:pathLst>
                    </a:custGeom>
                    <a:solidFill>
                      <a:srgbClr val="402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 cap="rnd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75834" name="Freeform 58"/>
                    <p:cNvSpPr>
                      <a:spLocks/>
                    </p:cNvSpPr>
                    <p:nvPr/>
                  </p:nvSpPr>
                  <p:spPr bwMode="auto">
                    <a:xfrm>
                      <a:off x="1554" y="1469"/>
                      <a:ext cx="23" cy="63"/>
                    </a:xfrm>
                    <a:custGeom>
                      <a:avLst/>
                      <a:gdLst>
                        <a:gd name="T0" fmla="*/ 0 w 23"/>
                        <a:gd name="T1" fmla="*/ 40 h 63"/>
                        <a:gd name="T2" fmla="*/ 11 w 23"/>
                        <a:gd name="T3" fmla="*/ 55 h 63"/>
                        <a:gd name="T4" fmla="*/ 20 w 23"/>
                        <a:gd name="T5" fmla="*/ 62 h 63"/>
                        <a:gd name="T6" fmla="*/ 22 w 23"/>
                        <a:gd name="T7" fmla="*/ 48 h 63"/>
                        <a:gd name="T8" fmla="*/ 20 w 23"/>
                        <a:gd name="T9" fmla="*/ 27 h 63"/>
                        <a:gd name="T10" fmla="*/ 18 w 23"/>
                        <a:gd name="T11" fmla="*/ 0 h 63"/>
                        <a:gd name="T12" fmla="*/ 9 w 23"/>
                        <a:gd name="T13" fmla="*/ 29 h 63"/>
                        <a:gd name="T14" fmla="*/ 0 w 23"/>
                        <a:gd name="T15" fmla="*/ 40 h 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3" h="63">
                          <a:moveTo>
                            <a:pt x="0" y="40"/>
                          </a:moveTo>
                          <a:lnTo>
                            <a:pt x="11" y="55"/>
                          </a:lnTo>
                          <a:lnTo>
                            <a:pt x="20" y="62"/>
                          </a:lnTo>
                          <a:lnTo>
                            <a:pt x="22" y="48"/>
                          </a:lnTo>
                          <a:lnTo>
                            <a:pt x="20" y="27"/>
                          </a:lnTo>
                          <a:lnTo>
                            <a:pt x="18" y="0"/>
                          </a:lnTo>
                          <a:lnTo>
                            <a:pt x="9" y="29"/>
                          </a:lnTo>
                          <a:lnTo>
                            <a:pt x="0" y="40"/>
                          </a:lnTo>
                        </a:path>
                      </a:pathLst>
                    </a:custGeom>
                    <a:solidFill>
                      <a:srgbClr val="402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 cap="rnd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75835" name="Freeform 59"/>
                  <p:cNvSpPr>
                    <a:spLocks/>
                  </p:cNvSpPr>
                  <p:nvPr/>
                </p:nvSpPr>
                <p:spPr bwMode="auto">
                  <a:xfrm>
                    <a:off x="1204" y="1153"/>
                    <a:ext cx="659" cy="392"/>
                  </a:xfrm>
                  <a:custGeom>
                    <a:avLst/>
                    <a:gdLst>
                      <a:gd name="T0" fmla="*/ 161 w 659"/>
                      <a:gd name="T1" fmla="*/ 18 h 392"/>
                      <a:gd name="T2" fmla="*/ 149 w 659"/>
                      <a:gd name="T3" fmla="*/ 36 h 392"/>
                      <a:gd name="T4" fmla="*/ 107 w 659"/>
                      <a:gd name="T5" fmla="*/ 50 h 392"/>
                      <a:gd name="T6" fmla="*/ 71 w 659"/>
                      <a:gd name="T7" fmla="*/ 56 h 392"/>
                      <a:gd name="T8" fmla="*/ 53 w 659"/>
                      <a:gd name="T9" fmla="*/ 66 h 392"/>
                      <a:gd name="T10" fmla="*/ 37 w 659"/>
                      <a:gd name="T11" fmla="*/ 88 h 392"/>
                      <a:gd name="T12" fmla="*/ 29 w 659"/>
                      <a:gd name="T13" fmla="*/ 121 h 392"/>
                      <a:gd name="T14" fmla="*/ 23 w 659"/>
                      <a:gd name="T15" fmla="*/ 167 h 392"/>
                      <a:gd name="T16" fmla="*/ 3 w 659"/>
                      <a:gd name="T17" fmla="*/ 226 h 392"/>
                      <a:gd name="T18" fmla="*/ 0 w 659"/>
                      <a:gd name="T19" fmla="*/ 316 h 392"/>
                      <a:gd name="T20" fmla="*/ 13 w 659"/>
                      <a:gd name="T21" fmla="*/ 352 h 392"/>
                      <a:gd name="T22" fmla="*/ 9 w 659"/>
                      <a:gd name="T23" fmla="*/ 380 h 392"/>
                      <a:gd name="T24" fmla="*/ 17 w 659"/>
                      <a:gd name="T25" fmla="*/ 386 h 392"/>
                      <a:gd name="T26" fmla="*/ 45 w 659"/>
                      <a:gd name="T27" fmla="*/ 391 h 392"/>
                      <a:gd name="T28" fmla="*/ 65 w 659"/>
                      <a:gd name="T29" fmla="*/ 389 h 392"/>
                      <a:gd name="T30" fmla="*/ 74 w 659"/>
                      <a:gd name="T31" fmla="*/ 367 h 392"/>
                      <a:gd name="T32" fmla="*/ 91 w 659"/>
                      <a:gd name="T33" fmla="*/ 306 h 392"/>
                      <a:gd name="T34" fmla="*/ 171 w 659"/>
                      <a:gd name="T35" fmla="*/ 327 h 392"/>
                      <a:gd name="T36" fmla="*/ 262 w 659"/>
                      <a:gd name="T37" fmla="*/ 329 h 392"/>
                      <a:gd name="T38" fmla="*/ 334 w 659"/>
                      <a:gd name="T39" fmla="*/ 323 h 392"/>
                      <a:gd name="T40" fmla="*/ 348 w 659"/>
                      <a:gd name="T41" fmla="*/ 310 h 392"/>
                      <a:gd name="T42" fmla="*/ 372 w 659"/>
                      <a:gd name="T43" fmla="*/ 296 h 392"/>
                      <a:gd name="T44" fmla="*/ 383 w 659"/>
                      <a:gd name="T45" fmla="*/ 272 h 392"/>
                      <a:gd name="T46" fmla="*/ 393 w 659"/>
                      <a:gd name="T47" fmla="*/ 248 h 392"/>
                      <a:gd name="T48" fmla="*/ 401 w 659"/>
                      <a:gd name="T49" fmla="*/ 209 h 392"/>
                      <a:gd name="T50" fmla="*/ 409 w 659"/>
                      <a:gd name="T51" fmla="*/ 161 h 392"/>
                      <a:gd name="T52" fmla="*/ 481 w 659"/>
                      <a:gd name="T53" fmla="*/ 130 h 392"/>
                      <a:gd name="T54" fmla="*/ 576 w 659"/>
                      <a:gd name="T55" fmla="*/ 119 h 392"/>
                      <a:gd name="T56" fmla="*/ 640 w 659"/>
                      <a:gd name="T57" fmla="*/ 102 h 392"/>
                      <a:gd name="T58" fmla="*/ 658 w 659"/>
                      <a:gd name="T59" fmla="*/ 72 h 392"/>
                      <a:gd name="T60" fmla="*/ 644 w 659"/>
                      <a:gd name="T61" fmla="*/ 47 h 392"/>
                      <a:gd name="T62" fmla="*/ 590 w 659"/>
                      <a:gd name="T63" fmla="*/ 28 h 392"/>
                      <a:gd name="T64" fmla="*/ 549 w 659"/>
                      <a:gd name="T65" fmla="*/ 28 h 392"/>
                      <a:gd name="T66" fmla="*/ 511 w 659"/>
                      <a:gd name="T67" fmla="*/ 33 h 392"/>
                      <a:gd name="T68" fmla="*/ 485 w 659"/>
                      <a:gd name="T69" fmla="*/ 46 h 392"/>
                      <a:gd name="T70" fmla="*/ 441 w 659"/>
                      <a:gd name="T71" fmla="*/ 53 h 392"/>
                      <a:gd name="T72" fmla="*/ 403 w 659"/>
                      <a:gd name="T73" fmla="*/ 50 h 392"/>
                      <a:gd name="T74" fmla="*/ 385 w 659"/>
                      <a:gd name="T75" fmla="*/ 43 h 392"/>
                      <a:gd name="T76" fmla="*/ 362 w 659"/>
                      <a:gd name="T77" fmla="*/ 39 h 392"/>
                      <a:gd name="T78" fmla="*/ 328 w 659"/>
                      <a:gd name="T79" fmla="*/ 37 h 392"/>
                      <a:gd name="T80" fmla="*/ 292 w 659"/>
                      <a:gd name="T81" fmla="*/ 28 h 392"/>
                      <a:gd name="T82" fmla="*/ 276 w 659"/>
                      <a:gd name="T83" fmla="*/ 4 h 392"/>
                      <a:gd name="T84" fmla="*/ 198 w 659"/>
                      <a:gd name="T85" fmla="*/ 0 h 392"/>
                      <a:gd name="T86" fmla="*/ 161 w 659"/>
                      <a:gd name="T87" fmla="*/ 18 h 3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659" h="392">
                        <a:moveTo>
                          <a:pt x="161" y="18"/>
                        </a:moveTo>
                        <a:lnTo>
                          <a:pt x="149" y="36"/>
                        </a:lnTo>
                        <a:lnTo>
                          <a:pt x="107" y="50"/>
                        </a:lnTo>
                        <a:lnTo>
                          <a:pt x="71" y="56"/>
                        </a:lnTo>
                        <a:lnTo>
                          <a:pt x="53" y="66"/>
                        </a:lnTo>
                        <a:lnTo>
                          <a:pt x="37" y="88"/>
                        </a:lnTo>
                        <a:lnTo>
                          <a:pt x="29" y="121"/>
                        </a:lnTo>
                        <a:lnTo>
                          <a:pt x="23" y="167"/>
                        </a:lnTo>
                        <a:lnTo>
                          <a:pt x="3" y="226"/>
                        </a:lnTo>
                        <a:lnTo>
                          <a:pt x="0" y="316"/>
                        </a:lnTo>
                        <a:lnTo>
                          <a:pt x="13" y="352"/>
                        </a:lnTo>
                        <a:lnTo>
                          <a:pt x="9" y="380"/>
                        </a:lnTo>
                        <a:lnTo>
                          <a:pt x="17" y="386"/>
                        </a:lnTo>
                        <a:lnTo>
                          <a:pt x="45" y="391"/>
                        </a:lnTo>
                        <a:lnTo>
                          <a:pt x="65" y="389"/>
                        </a:lnTo>
                        <a:lnTo>
                          <a:pt x="74" y="367"/>
                        </a:lnTo>
                        <a:lnTo>
                          <a:pt x="91" y="306"/>
                        </a:lnTo>
                        <a:lnTo>
                          <a:pt x="171" y="327"/>
                        </a:lnTo>
                        <a:lnTo>
                          <a:pt x="262" y="329"/>
                        </a:lnTo>
                        <a:lnTo>
                          <a:pt x="334" y="323"/>
                        </a:lnTo>
                        <a:lnTo>
                          <a:pt x="348" y="310"/>
                        </a:lnTo>
                        <a:lnTo>
                          <a:pt x="372" y="296"/>
                        </a:lnTo>
                        <a:lnTo>
                          <a:pt x="383" y="272"/>
                        </a:lnTo>
                        <a:lnTo>
                          <a:pt x="393" y="248"/>
                        </a:lnTo>
                        <a:lnTo>
                          <a:pt x="401" y="209"/>
                        </a:lnTo>
                        <a:lnTo>
                          <a:pt x="409" y="161"/>
                        </a:lnTo>
                        <a:lnTo>
                          <a:pt x="481" y="130"/>
                        </a:lnTo>
                        <a:lnTo>
                          <a:pt x="576" y="119"/>
                        </a:lnTo>
                        <a:lnTo>
                          <a:pt x="640" y="102"/>
                        </a:lnTo>
                        <a:lnTo>
                          <a:pt x="658" y="72"/>
                        </a:lnTo>
                        <a:lnTo>
                          <a:pt x="644" y="47"/>
                        </a:lnTo>
                        <a:lnTo>
                          <a:pt x="590" y="28"/>
                        </a:lnTo>
                        <a:lnTo>
                          <a:pt x="549" y="28"/>
                        </a:lnTo>
                        <a:lnTo>
                          <a:pt x="511" y="33"/>
                        </a:lnTo>
                        <a:lnTo>
                          <a:pt x="485" y="46"/>
                        </a:lnTo>
                        <a:lnTo>
                          <a:pt x="441" y="53"/>
                        </a:lnTo>
                        <a:lnTo>
                          <a:pt x="403" y="50"/>
                        </a:lnTo>
                        <a:lnTo>
                          <a:pt x="385" y="43"/>
                        </a:lnTo>
                        <a:lnTo>
                          <a:pt x="362" y="39"/>
                        </a:lnTo>
                        <a:lnTo>
                          <a:pt x="328" y="37"/>
                        </a:lnTo>
                        <a:lnTo>
                          <a:pt x="292" y="28"/>
                        </a:lnTo>
                        <a:lnTo>
                          <a:pt x="276" y="4"/>
                        </a:lnTo>
                        <a:lnTo>
                          <a:pt x="198" y="0"/>
                        </a:lnTo>
                        <a:lnTo>
                          <a:pt x="161" y="18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5836" name="Freeform 60"/>
                  <p:cNvSpPr>
                    <a:spLocks/>
                  </p:cNvSpPr>
                  <p:nvPr/>
                </p:nvSpPr>
                <p:spPr bwMode="auto">
                  <a:xfrm>
                    <a:off x="1377" y="1196"/>
                    <a:ext cx="64" cy="305"/>
                  </a:xfrm>
                  <a:custGeom>
                    <a:avLst/>
                    <a:gdLst>
                      <a:gd name="T0" fmla="*/ 21 w 64"/>
                      <a:gd name="T1" fmla="*/ 4 h 305"/>
                      <a:gd name="T2" fmla="*/ 34 w 64"/>
                      <a:gd name="T3" fmla="*/ 0 h 305"/>
                      <a:gd name="T4" fmla="*/ 53 w 64"/>
                      <a:gd name="T5" fmla="*/ 2 h 305"/>
                      <a:gd name="T6" fmla="*/ 54 w 64"/>
                      <a:gd name="T7" fmla="*/ 16 h 305"/>
                      <a:gd name="T8" fmla="*/ 45 w 64"/>
                      <a:gd name="T9" fmla="*/ 26 h 305"/>
                      <a:gd name="T10" fmla="*/ 58 w 64"/>
                      <a:gd name="T11" fmla="*/ 133 h 305"/>
                      <a:gd name="T12" fmla="*/ 63 w 64"/>
                      <a:gd name="T13" fmla="*/ 198 h 305"/>
                      <a:gd name="T14" fmla="*/ 59 w 64"/>
                      <a:gd name="T15" fmla="*/ 263 h 305"/>
                      <a:gd name="T16" fmla="*/ 39 w 64"/>
                      <a:gd name="T17" fmla="*/ 304 h 305"/>
                      <a:gd name="T18" fmla="*/ 3 w 64"/>
                      <a:gd name="T19" fmla="*/ 262 h 305"/>
                      <a:gd name="T20" fmla="*/ 0 w 64"/>
                      <a:gd name="T21" fmla="*/ 213 h 305"/>
                      <a:gd name="T22" fmla="*/ 3 w 64"/>
                      <a:gd name="T23" fmla="*/ 168 h 305"/>
                      <a:gd name="T24" fmla="*/ 7 w 64"/>
                      <a:gd name="T25" fmla="*/ 114 h 305"/>
                      <a:gd name="T26" fmla="*/ 16 w 64"/>
                      <a:gd name="T27" fmla="*/ 66 h 305"/>
                      <a:gd name="T28" fmla="*/ 25 w 64"/>
                      <a:gd name="T29" fmla="*/ 32 h 305"/>
                      <a:gd name="T30" fmla="*/ 19 w 64"/>
                      <a:gd name="T31" fmla="*/ 13 h 305"/>
                      <a:gd name="T32" fmla="*/ 21 w 64"/>
                      <a:gd name="T33" fmla="*/ 4 h 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4" h="305">
                        <a:moveTo>
                          <a:pt x="21" y="4"/>
                        </a:moveTo>
                        <a:lnTo>
                          <a:pt x="34" y="0"/>
                        </a:lnTo>
                        <a:lnTo>
                          <a:pt x="53" y="2"/>
                        </a:lnTo>
                        <a:lnTo>
                          <a:pt x="54" y="16"/>
                        </a:lnTo>
                        <a:lnTo>
                          <a:pt x="45" y="26"/>
                        </a:lnTo>
                        <a:lnTo>
                          <a:pt x="58" y="133"/>
                        </a:lnTo>
                        <a:lnTo>
                          <a:pt x="63" y="198"/>
                        </a:lnTo>
                        <a:lnTo>
                          <a:pt x="59" y="263"/>
                        </a:lnTo>
                        <a:lnTo>
                          <a:pt x="39" y="304"/>
                        </a:lnTo>
                        <a:lnTo>
                          <a:pt x="3" y="262"/>
                        </a:lnTo>
                        <a:lnTo>
                          <a:pt x="0" y="213"/>
                        </a:lnTo>
                        <a:lnTo>
                          <a:pt x="3" y="168"/>
                        </a:lnTo>
                        <a:lnTo>
                          <a:pt x="7" y="114"/>
                        </a:lnTo>
                        <a:lnTo>
                          <a:pt x="16" y="66"/>
                        </a:lnTo>
                        <a:lnTo>
                          <a:pt x="25" y="32"/>
                        </a:lnTo>
                        <a:lnTo>
                          <a:pt x="19" y="13"/>
                        </a:lnTo>
                        <a:lnTo>
                          <a:pt x="21" y="4"/>
                        </a:lnTo>
                      </a:path>
                    </a:pathLst>
                  </a:custGeom>
                  <a:solidFill>
                    <a:srgbClr val="404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5837" name="Freeform 61"/>
                  <p:cNvSpPr>
                    <a:spLocks/>
                  </p:cNvSpPr>
                  <p:nvPr/>
                </p:nvSpPr>
                <p:spPr bwMode="auto">
                  <a:xfrm>
                    <a:off x="1283" y="1200"/>
                    <a:ext cx="49" cy="258"/>
                  </a:xfrm>
                  <a:custGeom>
                    <a:avLst/>
                    <a:gdLst>
                      <a:gd name="T0" fmla="*/ 25 w 49"/>
                      <a:gd name="T1" fmla="*/ 9 h 258"/>
                      <a:gd name="T2" fmla="*/ 48 w 49"/>
                      <a:gd name="T3" fmla="*/ 0 h 258"/>
                      <a:gd name="T4" fmla="*/ 37 w 49"/>
                      <a:gd name="T5" fmla="*/ 51 h 258"/>
                      <a:gd name="T6" fmla="*/ 23 w 49"/>
                      <a:gd name="T7" fmla="*/ 88 h 258"/>
                      <a:gd name="T8" fmla="*/ 20 w 49"/>
                      <a:gd name="T9" fmla="*/ 129 h 258"/>
                      <a:gd name="T10" fmla="*/ 27 w 49"/>
                      <a:gd name="T11" fmla="*/ 168 h 258"/>
                      <a:gd name="T12" fmla="*/ 25 w 49"/>
                      <a:gd name="T13" fmla="*/ 219 h 258"/>
                      <a:gd name="T14" fmla="*/ 34 w 49"/>
                      <a:gd name="T15" fmla="*/ 257 h 258"/>
                      <a:gd name="T16" fmla="*/ 12 w 49"/>
                      <a:gd name="T17" fmla="*/ 250 h 258"/>
                      <a:gd name="T18" fmla="*/ 7 w 49"/>
                      <a:gd name="T19" fmla="*/ 221 h 258"/>
                      <a:gd name="T20" fmla="*/ 7 w 49"/>
                      <a:gd name="T21" fmla="*/ 184 h 258"/>
                      <a:gd name="T22" fmla="*/ 0 w 49"/>
                      <a:gd name="T23" fmla="*/ 126 h 258"/>
                      <a:gd name="T24" fmla="*/ 5 w 49"/>
                      <a:gd name="T25" fmla="*/ 96 h 258"/>
                      <a:gd name="T26" fmla="*/ 20 w 49"/>
                      <a:gd name="T27" fmla="*/ 56 h 258"/>
                      <a:gd name="T28" fmla="*/ 25 w 49"/>
                      <a:gd name="T29" fmla="*/ 9 h 2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49" h="258">
                        <a:moveTo>
                          <a:pt x="25" y="9"/>
                        </a:moveTo>
                        <a:lnTo>
                          <a:pt x="48" y="0"/>
                        </a:lnTo>
                        <a:lnTo>
                          <a:pt x="37" y="51"/>
                        </a:lnTo>
                        <a:lnTo>
                          <a:pt x="23" y="88"/>
                        </a:lnTo>
                        <a:lnTo>
                          <a:pt x="20" y="129"/>
                        </a:lnTo>
                        <a:lnTo>
                          <a:pt x="27" y="168"/>
                        </a:lnTo>
                        <a:lnTo>
                          <a:pt x="25" y="219"/>
                        </a:lnTo>
                        <a:lnTo>
                          <a:pt x="34" y="257"/>
                        </a:lnTo>
                        <a:lnTo>
                          <a:pt x="12" y="250"/>
                        </a:lnTo>
                        <a:lnTo>
                          <a:pt x="7" y="221"/>
                        </a:lnTo>
                        <a:lnTo>
                          <a:pt x="7" y="184"/>
                        </a:lnTo>
                        <a:lnTo>
                          <a:pt x="0" y="126"/>
                        </a:lnTo>
                        <a:lnTo>
                          <a:pt x="5" y="96"/>
                        </a:lnTo>
                        <a:lnTo>
                          <a:pt x="20" y="56"/>
                        </a:lnTo>
                        <a:lnTo>
                          <a:pt x="25" y="9"/>
                        </a:lnTo>
                      </a:path>
                    </a:pathLst>
                  </a:custGeom>
                  <a:solidFill>
                    <a:srgbClr val="8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5838" name="Freeform 62"/>
                  <p:cNvSpPr>
                    <a:spLocks/>
                  </p:cNvSpPr>
                  <p:nvPr/>
                </p:nvSpPr>
                <p:spPr bwMode="auto">
                  <a:xfrm>
                    <a:off x="1492" y="1187"/>
                    <a:ext cx="41" cy="284"/>
                  </a:xfrm>
                  <a:custGeom>
                    <a:avLst/>
                    <a:gdLst>
                      <a:gd name="T0" fmla="*/ 10 w 41"/>
                      <a:gd name="T1" fmla="*/ 0 h 284"/>
                      <a:gd name="T2" fmla="*/ 14 w 41"/>
                      <a:gd name="T3" fmla="*/ 31 h 284"/>
                      <a:gd name="T4" fmla="*/ 14 w 41"/>
                      <a:gd name="T5" fmla="*/ 72 h 284"/>
                      <a:gd name="T6" fmla="*/ 14 w 41"/>
                      <a:gd name="T7" fmla="*/ 118 h 284"/>
                      <a:gd name="T8" fmla="*/ 14 w 41"/>
                      <a:gd name="T9" fmla="*/ 182 h 284"/>
                      <a:gd name="T10" fmla="*/ 7 w 41"/>
                      <a:gd name="T11" fmla="*/ 246 h 284"/>
                      <a:gd name="T12" fmla="*/ 0 w 41"/>
                      <a:gd name="T13" fmla="*/ 283 h 284"/>
                      <a:gd name="T14" fmla="*/ 26 w 41"/>
                      <a:gd name="T15" fmla="*/ 280 h 284"/>
                      <a:gd name="T16" fmla="*/ 37 w 41"/>
                      <a:gd name="T17" fmla="*/ 224 h 284"/>
                      <a:gd name="T18" fmla="*/ 40 w 41"/>
                      <a:gd name="T19" fmla="*/ 164 h 284"/>
                      <a:gd name="T20" fmla="*/ 40 w 41"/>
                      <a:gd name="T21" fmla="*/ 99 h 284"/>
                      <a:gd name="T22" fmla="*/ 38 w 41"/>
                      <a:gd name="T23" fmla="*/ 34 h 284"/>
                      <a:gd name="T24" fmla="*/ 35 w 41"/>
                      <a:gd name="T25" fmla="*/ 9 h 284"/>
                      <a:gd name="T26" fmla="*/ 10 w 41"/>
                      <a:gd name="T27" fmla="*/ 0 h 2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41" h="284">
                        <a:moveTo>
                          <a:pt x="10" y="0"/>
                        </a:moveTo>
                        <a:lnTo>
                          <a:pt x="14" y="31"/>
                        </a:lnTo>
                        <a:lnTo>
                          <a:pt x="14" y="72"/>
                        </a:lnTo>
                        <a:lnTo>
                          <a:pt x="14" y="118"/>
                        </a:lnTo>
                        <a:lnTo>
                          <a:pt x="14" y="182"/>
                        </a:lnTo>
                        <a:lnTo>
                          <a:pt x="7" y="246"/>
                        </a:lnTo>
                        <a:lnTo>
                          <a:pt x="0" y="283"/>
                        </a:lnTo>
                        <a:lnTo>
                          <a:pt x="26" y="280"/>
                        </a:lnTo>
                        <a:lnTo>
                          <a:pt x="37" y="224"/>
                        </a:lnTo>
                        <a:lnTo>
                          <a:pt x="40" y="164"/>
                        </a:lnTo>
                        <a:lnTo>
                          <a:pt x="40" y="99"/>
                        </a:lnTo>
                        <a:lnTo>
                          <a:pt x="38" y="34"/>
                        </a:lnTo>
                        <a:lnTo>
                          <a:pt x="35" y="9"/>
                        </a:lnTo>
                        <a:lnTo>
                          <a:pt x="10" y="0"/>
                        </a:lnTo>
                      </a:path>
                    </a:pathLst>
                  </a:custGeom>
                  <a:solidFill>
                    <a:srgbClr val="8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5839" name="Freeform 63"/>
                  <p:cNvSpPr>
                    <a:spLocks/>
                  </p:cNvSpPr>
                  <p:nvPr/>
                </p:nvSpPr>
                <p:spPr bwMode="auto">
                  <a:xfrm>
                    <a:off x="1642" y="1206"/>
                    <a:ext cx="76" cy="48"/>
                  </a:xfrm>
                  <a:custGeom>
                    <a:avLst/>
                    <a:gdLst>
                      <a:gd name="T0" fmla="*/ 0 w 76"/>
                      <a:gd name="T1" fmla="*/ 9 h 48"/>
                      <a:gd name="T2" fmla="*/ 6 w 76"/>
                      <a:gd name="T3" fmla="*/ 9 h 48"/>
                      <a:gd name="T4" fmla="*/ 16 w 76"/>
                      <a:gd name="T5" fmla="*/ 12 h 48"/>
                      <a:gd name="T6" fmla="*/ 21 w 76"/>
                      <a:gd name="T7" fmla="*/ 20 h 48"/>
                      <a:gd name="T8" fmla="*/ 29 w 76"/>
                      <a:gd name="T9" fmla="*/ 35 h 48"/>
                      <a:gd name="T10" fmla="*/ 28 w 76"/>
                      <a:gd name="T11" fmla="*/ 44 h 48"/>
                      <a:gd name="T12" fmla="*/ 23 w 76"/>
                      <a:gd name="T13" fmla="*/ 47 h 48"/>
                      <a:gd name="T14" fmla="*/ 71 w 76"/>
                      <a:gd name="T15" fmla="*/ 43 h 48"/>
                      <a:gd name="T16" fmla="*/ 75 w 76"/>
                      <a:gd name="T17" fmla="*/ 36 h 48"/>
                      <a:gd name="T18" fmla="*/ 70 w 76"/>
                      <a:gd name="T19" fmla="*/ 20 h 48"/>
                      <a:gd name="T20" fmla="*/ 59 w 76"/>
                      <a:gd name="T21" fmla="*/ 5 h 48"/>
                      <a:gd name="T22" fmla="*/ 44 w 76"/>
                      <a:gd name="T23" fmla="*/ 0 h 48"/>
                      <a:gd name="T24" fmla="*/ 31 w 76"/>
                      <a:gd name="T25" fmla="*/ 2 h 48"/>
                      <a:gd name="T26" fmla="*/ 0 w 76"/>
                      <a:gd name="T27" fmla="*/ 9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6" h="48">
                        <a:moveTo>
                          <a:pt x="0" y="9"/>
                        </a:moveTo>
                        <a:lnTo>
                          <a:pt x="6" y="9"/>
                        </a:lnTo>
                        <a:lnTo>
                          <a:pt x="16" y="12"/>
                        </a:lnTo>
                        <a:lnTo>
                          <a:pt x="21" y="20"/>
                        </a:lnTo>
                        <a:lnTo>
                          <a:pt x="29" y="35"/>
                        </a:lnTo>
                        <a:lnTo>
                          <a:pt x="28" y="44"/>
                        </a:lnTo>
                        <a:lnTo>
                          <a:pt x="23" y="47"/>
                        </a:lnTo>
                        <a:lnTo>
                          <a:pt x="71" y="43"/>
                        </a:lnTo>
                        <a:lnTo>
                          <a:pt x="75" y="36"/>
                        </a:lnTo>
                        <a:lnTo>
                          <a:pt x="70" y="20"/>
                        </a:lnTo>
                        <a:lnTo>
                          <a:pt x="59" y="5"/>
                        </a:lnTo>
                        <a:lnTo>
                          <a:pt x="44" y="0"/>
                        </a:lnTo>
                        <a:lnTo>
                          <a:pt x="31" y="2"/>
                        </a:lnTo>
                        <a:lnTo>
                          <a:pt x="0" y="9"/>
                        </a:lnTo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5840" name="Freeform 64"/>
                  <p:cNvSpPr>
                    <a:spLocks/>
                  </p:cNvSpPr>
                  <p:nvPr/>
                </p:nvSpPr>
                <p:spPr bwMode="auto">
                  <a:xfrm>
                    <a:off x="1696" y="1185"/>
                    <a:ext cx="153" cy="66"/>
                  </a:xfrm>
                  <a:custGeom>
                    <a:avLst/>
                    <a:gdLst>
                      <a:gd name="T0" fmla="*/ 0 w 153"/>
                      <a:gd name="T1" fmla="*/ 17 h 66"/>
                      <a:gd name="T2" fmla="*/ 15 w 153"/>
                      <a:gd name="T3" fmla="*/ 22 h 66"/>
                      <a:gd name="T4" fmla="*/ 28 w 153"/>
                      <a:gd name="T5" fmla="*/ 38 h 66"/>
                      <a:gd name="T6" fmla="*/ 30 w 153"/>
                      <a:gd name="T7" fmla="*/ 57 h 66"/>
                      <a:gd name="T8" fmla="*/ 29 w 153"/>
                      <a:gd name="T9" fmla="*/ 65 h 66"/>
                      <a:gd name="T10" fmla="*/ 75 w 153"/>
                      <a:gd name="T11" fmla="*/ 60 h 66"/>
                      <a:gd name="T12" fmla="*/ 103 w 153"/>
                      <a:gd name="T13" fmla="*/ 57 h 66"/>
                      <a:gd name="T14" fmla="*/ 122 w 153"/>
                      <a:gd name="T15" fmla="*/ 36 h 66"/>
                      <a:gd name="T16" fmla="*/ 120 w 153"/>
                      <a:gd name="T17" fmla="*/ 25 h 66"/>
                      <a:gd name="T18" fmla="*/ 128 w 153"/>
                      <a:gd name="T19" fmla="*/ 36 h 66"/>
                      <a:gd name="T20" fmla="*/ 120 w 153"/>
                      <a:gd name="T21" fmla="*/ 47 h 66"/>
                      <a:gd name="T22" fmla="*/ 113 w 153"/>
                      <a:gd name="T23" fmla="*/ 54 h 66"/>
                      <a:gd name="T24" fmla="*/ 131 w 153"/>
                      <a:gd name="T25" fmla="*/ 45 h 66"/>
                      <a:gd name="T26" fmla="*/ 135 w 153"/>
                      <a:gd name="T27" fmla="*/ 38 h 66"/>
                      <a:gd name="T28" fmla="*/ 136 w 153"/>
                      <a:gd name="T29" fmla="*/ 27 h 66"/>
                      <a:gd name="T30" fmla="*/ 139 w 153"/>
                      <a:gd name="T31" fmla="*/ 36 h 66"/>
                      <a:gd name="T32" fmla="*/ 137 w 153"/>
                      <a:gd name="T33" fmla="*/ 46 h 66"/>
                      <a:gd name="T34" fmla="*/ 134 w 153"/>
                      <a:gd name="T35" fmla="*/ 54 h 66"/>
                      <a:gd name="T36" fmla="*/ 146 w 153"/>
                      <a:gd name="T37" fmla="*/ 48 h 66"/>
                      <a:gd name="T38" fmla="*/ 152 w 153"/>
                      <a:gd name="T39" fmla="*/ 32 h 66"/>
                      <a:gd name="T40" fmla="*/ 143 w 153"/>
                      <a:gd name="T41" fmla="*/ 19 h 66"/>
                      <a:gd name="T42" fmla="*/ 128 w 153"/>
                      <a:gd name="T43" fmla="*/ 12 h 66"/>
                      <a:gd name="T44" fmla="*/ 105 w 153"/>
                      <a:gd name="T45" fmla="*/ 5 h 66"/>
                      <a:gd name="T46" fmla="*/ 86 w 153"/>
                      <a:gd name="T47" fmla="*/ 0 h 66"/>
                      <a:gd name="T48" fmla="*/ 68 w 153"/>
                      <a:gd name="T49" fmla="*/ 0 h 66"/>
                      <a:gd name="T50" fmla="*/ 43 w 153"/>
                      <a:gd name="T51" fmla="*/ 1 h 66"/>
                      <a:gd name="T52" fmla="*/ 14 w 153"/>
                      <a:gd name="T53" fmla="*/ 6 h 66"/>
                      <a:gd name="T54" fmla="*/ 37 w 153"/>
                      <a:gd name="T55" fmla="*/ 5 h 66"/>
                      <a:gd name="T56" fmla="*/ 51 w 153"/>
                      <a:gd name="T57" fmla="*/ 5 h 66"/>
                      <a:gd name="T58" fmla="*/ 64 w 153"/>
                      <a:gd name="T59" fmla="*/ 5 h 66"/>
                      <a:gd name="T60" fmla="*/ 44 w 153"/>
                      <a:gd name="T61" fmla="*/ 7 h 66"/>
                      <a:gd name="T62" fmla="*/ 24 w 153"/>
                      <a:gd name="T63" fmla="*/ 7 h 66"/>
                      <a:gd name="T64" fmla="*/ 11 w 153"/>
                      <a:gd name="T65" fmla="*/ 10 h 66"/>
                      <a:gd name="T66" fmla="*/ 0 w 153"/>
                      <a:gd name="T67" fmla="*/ 17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153" h="66">
                        <a:moveTo>
                          <a:pt x="0" y="17"/>
                        </a:moveTo>
                        <a:lnTo>
                          <a:pt x="15" y="22"/>
                        </a:lnTo>
                        <a:lnTo>
                          <a:pt x="28" y="38"/>
                        </a:lnTo>
                        <a:lnTo>
                          <a:pt x="30" y="57"/>
                        </a:lnTo>
                        <a:lnTo>
                          <a:pt x="29" y="65"/>
                        </a:lnTo>
                        <a:lnTo>
                          <a:pt x="75" y="60"/>
                        </a:lnTo>
                        <a:lnTo>
                          <a:pt x="103" y="57"/>
                        </a:lnTo>
                        <a:lnTo>
                          <a:pt x="122" y="36"/>
                        </a:lnTo>
                        <a:lnTo>
                          <a:pt x="120" y="25"/>
                        </a:lnTo>
                        <a:lnTo>
                          <a:pt x="128" y="36"/>
                        </a:lnTo>
                        <a:lnTo>
                          <a:pt x="120" y="47"/>
                        </a:lnTo>
                        <a:lnTo>
                          <a:pt x="113" y="54"/>
                        </a:lnTo>
                        <a:lnTo>
                          <a:pt x="131" y="45"/>
                        </a:lnTo>
                        <a:lnTo>
                          <a:pt x="135" y="38"/>
                        </a:lnTo>
                        <a:lnTo>
                          <a:pt x="136" y="27"/>
                        </a:lnTo>
                        <a:lnTo>
                          <a:pt x="139" y="36"/>
                        </a:lnTo>
                        <a:lnTo>
                          <a:pt x="137" y="46"/>
                        </a:lnTo>
                        <a:lnTo>
                          <a:pt x="134" y="54"/>
                        </a:lnTo>
                        <a:lnTo>
                          <a:pt x="146" y="48"/>
                        </a:lnTo>
                        <a:lnTo>
                          <a:pt x="152" y="32"/>
                        </a:lnTo>
                        <a:lnTo>
                          <a:pt x="143" y="19"/>
                        </a:lnTo>
                        <a:lnTo>
                          <a:pt x="128" y="12"/>
                        </a:lnTo>
                        <a:lnTo>
                          <a:pt x="105" y="5"/>
                        </a:lnTo>
                        <a:lnTo>
                          <a:pt x="86" y="0"/>
                        </a:lnTo>
                        <a:lnTo>
                          <a:pt x="68" y="0"/>
                        </a:lnTo>
                        <a:lnTo>
                          <a:pt x="43" y="1"/>
                        </a:lnTo>
                        <a:lnTo>
                          <a:pt x="14" y="6"/>
                        </a:lnTo>
                        <a:lnTo>
                          <a:pt x="37" y="5"/>
                        </a:lnTo>
                        <a:lnTo>
                          <a:pt x="51" y="5"/>
                        </a:lnTo>
                        <a:lnTo>
                          <a:pt x="64" y="5"/>
                        </a:lnTo>
                        <a:lnTo>
                          <a:pt x="44" y="7"/>
                        </a:lnTo>
                        <a:lnTo>
                          <a:pt x="24" y="7"/>
                        </a:lnTo>
                        <a:lnTo>
                          <a:pt x="11" y="10"/>
                        </a:lnTo>
                        <a:lnTo>
                          <a:pt x="0" y="17"/>
                        </a:lnTo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5841" name="Freeform 65"/>
                  <p:cNvSpPr>
                    <a:spLocks/>
                  </p:cNvSpPr>
                  <p:nvPr/>
                </p:nvSpPr>
                <p:spPr bwMode="auto">
                  <a:xfrm>
                    <a:off x="1601" y="1206"/>
                    <a:ext cx="67" cy="13"/>
                  </a:xfrm>
                  <a:custGeom>
                    <a:avLst/>
                    <a:gdLst>
                      <a:gd name="T0" fmla="*/ 66 w 67"/>
                      <a:gd name="T1" fmla="*/ 0 h 13"/>
                      <a:gd name="T2" fmla="*/ 49 w 67"/>
                      <a:gd name="T3" fmla="*/ 3 h 13"/>
                      <a:gd name="T4" fmla="*/ 33 w 67"/>
                      <a:gd name="T5" fmla="*/ 7 h 13"/>
                      <a:gd name="T6" fmla="*/ 16 w 67"/>
                      <a:gd name="T7" fmla="*/ 10 h 13"/>
                      <a:gd name="T8" fmla="*/ 0 w 67"/>
                      <a:gd name="T9" fmla="*/ 12 h 13"/>
                      <a:gd name="T10" fmla="*/ 13 w 67"/>
                      <a:gd name="T11" fmla="*/ 6 h 13"/>
                      <a:gd name="T12" fmla="*/ 28 w 67"/>
                      <a:gd name="T13" fmla="*/ 1 h 13"/>
                      <a:gd name="T14" fmla="*/ 34 w 67"/>
                      <a:gd name="T15" fmla="*/ 3 h 13"/>
                      <a:gd name="T16" fmla="*/ 66 w 67"/>
                      <a:gd name="T17" fmla="*/ 0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7" h="13">
                        <a:moveTo>
                          <a:pt x="66" y="0"/>
                        </a:moveTo>
                        <a:lnTo>
                          <a:pt x="49" y="3"/>
                        </a:lnTo>
                        <a:lnTo>
                          <a:pt x="33" y="7"/>
                        </a:lnTo>
                        <a:lnTo>
                          <a:pt x="16" y="10"/>
                        </a:lnTo>
                        <a:lnTo>
                          <a:pt x="0" y="12"/>
                        </a:lnTo>
                        <a:lnTo>
                          <a:pt x="13" y="6"/>
                        </a:lnTo>
                        <a:lnTo>
                          <a:pt x="28" y="1"/>
                        </a:lnTo>
                        <a:lnTo>
                          <a:pt x="34" y="3"/>
                        </a:lnTo>
                        <a:lnTo>
                          <a:pt x="66" y="0"/>
                        </a:lnTo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5842" name="Freeform 66"/>
                  <p:cNvSpPr>
                    <a:spLocks/>
                  </p:cNvSpPr>
                  <p:nvPr/>
                </p:nvSpPr>
                <p:spPr bwMode="auto">
                  <a:xfrm>
                    <a:off x="1587" y="1208"/>
                    <a:ext cx="31" cy="9"/>
                  </a:xfrm>
                  <a:custGeom>
                    <a:avLst/>
                    <a:gdLst>
                      <a:gd name="T0" fmla="*/ 30 w 31"/>
                      <a:gd name="T1" fmla="*/ 0 h 9"/>
                      <a:gd name="T2" fmla="*/ 17 w 31"/>
                      <a:gd name="T3" fmla="*/ 3 h 9"/>
                      <a:gd name="T4" fmla="*/ 9 w 31"/>
                      <a:gd name="T5" fmla="*/ 8 h 9"/>
                      <a:gd name="T6" fmla="*/ 0 w 31"/>
                      <a:gd name="T7" fmla="*/ 6 h 9"/>
                      <a:gd name="T8" fmla="*/ 13 w 31"/>
                      <a:gd name="T9" fmla="*/ 2 h 9"/>
                      <a:gd name="T10" fmla="*/ 18 w 31"/>
                      <a:gd name="T11" fmla="*/ 0 h 9"/>
                      <a:gd name="T12" fmla="*/ 30 w 31"/>
                      <a:gd name="T13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1" h="9">
                        <a:moveTo>
                          <a:pt x="30" y="0"/>
                        </a:moveTo>
                        <a:lnTo>
                          <a:pt x="17" y="3"/>
                        </a:lnTo>
                        <a:lnTo>
                          <a:pt x="9" y="8"/>
                        </a:lnTo>
                        <a:lnTo>
                          <a:pt x="0" y="6"/>
                        </a:lnTo>
                        <a:lnTo>
                          <a:pt x="13" y="2"/>
                        </a:lnTo>
                        <a:lnTo>
                          <a:pt x="18" y="0"/>
                        </a:lnTo>
                        <a:lnTo>
                          <a:pt x="30" y="0"/>
                        </a:lnTo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5843" name="Freeform 67"/>
                  <p:cNvSpPr>
                    <a:spLocks/>
                  </p:cNvSpPr>
                  <p:nvPr/>
                </p:nvSpPr>
                <p:spPr bwMode="auto">
                  <a:xfrm>
                    <a:off x="1538" y="1195"/>
                    <a:ext cx="55" cy="28"/>
                  </a:xfrm>
                  <a:custGeom>
                    <a:avLst/>
                    <a:gdLst>
                      <a:gd name="T0" fmla="*/ 54 w 55"/>
                      <a:gd name="T1" fmla="*/ 9 h 28"/>
                      <a:gd name="T2" fmla="*/ 43 w 55"/>
                      <a:gd name="T3" fmla="*/ 16 h 28"/>
                      <a:gd name="T4" fmla="*/ 37 w 55"/>
                      <a:gd name="T5" fmla="*/ 20 h 28"/>
                      <a:gd name="T6" fmla="*/ 31 w 55"/>
                      <a:gd name="T7" fmla="*/ 21 h 28"/>
                      <a:gd name="T8" fmla="*/ 24 w 55"/>
                      <a:gd name="T9" fmla="*/ 20 h 28"/>
                      <a:gd name="T10" fmla="*/ 17 w 55"/>
                      <a:gd name="T11" fmla="*/ 20 h 28"/>
                      <a:gd name="T12" fmla="*/ 10 w 55"/>
                      <a:gd name="T13" fmla="*/ 22 h 28"/>
                      <a:gd name="T14" fmla="*/ 2 w 55"/>
                      <a:gd name="T15" fmla="*/ 27 h 28"/>
                      <a:gd name="T16" fmla="*/ 3 w 55"/>
                      <a:gd name="T17" fmla="*/ 14 h 28"/>
                      <a:gd name="T18" fmla="*/ 0 w 55"/>
                      <a:gd name="T19" fmla="*/ 3 h 28"/>
                      <a:gd name="T20" fmla="*/ 0 w 55"/>
                      <a:gd name="T21" fmla="*/ 0 h 28"/>
                      <a:gd name="T22" fmla="*/ 14 w 55"/>
                      <a:gd name="T23" fmla="*/ 0 h 28"/>
                      <a:gd name="T24" fmla="*/ 26 w 55"/>
                      <a:gd name="T25" fmla="*/ 1 h 28"/>
                      <a:gd name="T26" fmla="*/ 39 w 55"/>
                      <a:gd name="T27" fmla="*/ 2 h 28"/>
                      <a:gd name="T28" fmla="*/ 54 w 55"/>
                      <a:gd name="T29" fmla="*/ 9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55" h="28">
                        <a:moveTo>
                          <a:pt x="54" y="9"/>
                        </a:moveTo>
                        <a:lnTo>
                          <a:pt x="43" y="16"/>
                        </a:lnTo>
                        <a:lnTo>
                          <a:pt x="37" y="20"/>
                        </a:lnTo>
                        <a:lnTo>
                          <a:pt x="31" y="21"/>
                        </a:lnTo>
                        <a:lnTo>
                          <a:pt x="24" y="20"/>
                        </a:lnTo>
                        <a:lnTo>
                          <a:pt x="17" y="20"/>
                        </a:lnTo>
                        <a:lnTo>
                          <a:pt x="10" y="22"/>
                        </a:lnTo>
                        <a:lnTo>
                          <a:pt x="2" y="27"/>
                        </a:lnTo>
                        <a:lnTo>
                          <a:pt x="3" y="14"/>
                        </a:lnTo>
                        <a:lnTo>
                          <a:pt x="0" y="3"/>
                        </a:lnTo>
                        <a:lnTo>
                          <a:pt x="0" y="0"/>
                        </a:lnTo>
                        <a:lnTo>
                          <a:pt x="14" y="0"/>
                        </a:lnTo>
                        <a:lnTo>
                          <a:pt x="26" y="1"/>
                        </a:lnTo>
                        <a:lnTo>
                          <a:pt x="39" y="2"/>
                        </a:lnTo>
                        <a:lnTo>
                          <a:pt x="54" y="9"/>
                        </a:lnTo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5844" name="Freeform 68"/>
                  <p:cNvSpPr>
                    <a:spLocks/>
                  </p:cNvSpPr>
                  <p:nvPr/>
                </p:nvSpPr>
                <p:spPr bwMode="auto">
                  <a:xfrm>
                    <a:off x="1566" y="1244"/>
                    <a:ext cx="268" cy="134"/>
                  </a:xfrm>
                  <a:custGeom>
                    <a:avLst/>
                    <a:gdLst>
                      <a:gd name="T0" fmla="*/ 91 w 268"/>
                      <a:gd name="T1" fmla="*/ 16 h 134"/>
                      <a:gd name="T2" fmla="*/ 79 w 268"/>
                      <a:gd name="T3" fmla="*/ 17 h 134"/>
                      <a:gd name="T4" fmla="*/ 69 w 268"/>
                      <a:gd name="T5" fmla="*/ 22 h 134"/>
                      <a:gd name="T6" fmla="*/ 55 w 268"/>
                      <a:gd name="T7" fmla="*/ 26 h 134"/>
                      <a:gd name="T8" fmla="*/ 56 w 268"/>
                      <a:gd name="T9" fmla="*/ 35 h 134"/>
                      <a:gd name="T10" fmla="*/ 56 w 268"/>
                      <a:gd name="T11" fmla="*/ 44 h 134"/>
                      <a:gd name="T12" fmla="*/ 53 w 268"/>
                      <a:gd name="T13" fmla="*/ 52 h 134"/>
                      <a:gd name="T14" fmla="*/ 43 w 268"/>
                      <a:gd name="T15" fmla="*/ 54 h 134"/>
                      <a:gd name="T16" fmla="*/ 41 w 268"/>
                      <a:gd name="T17" fmla="*/ 61 h 134"/>
                      <a:gd name="T18" fmla="*/ 31 w 268"/>
                      <a:gd name="T19" fmla="*/ 69 h 134"/>
                      <a:gd name="T20" fmla="*/ 10 w 268"/>
                      <a:gd name="T21" fmla="*/ 100 h 134"/>
                      <a:gd name="T22" fmla="*/ 0 w 268"/>
                      <a:gd name="T23" fmla="*/ 133 h 134"/>
                      <a:gd name="T24" fmla="*/ 16 w 268"/>
                      <a:gd name="T25" fmla="*/ 108 h 134"/>
                      <a:gd name="T26" fmla="*/ 26 w 268"/>
                      <a:gd name="T27" fmla="*/ 87 h 134"/>
                      <a:gd name="T28" fmla="*/ 40 w 268"/>
                      <a:gd name="T29" fmla="*/ 70 h 134"/>
                      <a:gd name="T30" fmla="*/ 48 w 268"/>
                      <a:gd name="T31" fmla="*/ 61 h 134"/>
                      <a:gd name="T32" fmla="*/ 74 w 268"/>
                      <a:gd name="T33" fmla="*/ 51 h 134"/>
                      <a:gd name="T34" fmla="*/ 99 w 268"/>
                      <a:gd name="T35" fmla="*/ 40 h 134"/>
                      <a:gd name="T36" fmla="*/ 114 w 268"/>
                      <a:gd name="T37" fmla="*/ 33 h 134"/>
                      <a:gd name="T38" fmla="*/ 142 w 268"/>
                      <a:gd name="T39" fmla="*/ 31 h 134"/>
                      <a:gd name="T40" fmla="*/ 187 w 268"/>
                      <a:gd name="T41" fmla="*/ 28 h 134"/>
                      <a:gd name="T42" fmla="*/ 212 w 268"/>
                      <a:gd name="T43" fmla="*/ 24 h 134"/>
                      <a:gd name="T44" fmla="*/ 240 w 268"/>
                      <a:gd name="T45" fmla="*/ 16 h 134"/>
                      <a:gd name="T46" fmla="*/ 264 w 268"/>
                      <a:gd name="T47" fmla="*/ 10 h 134"/>
                      <a:gd name="T48" fmla="*/ 267 w 268"/>
                      <a:gd name="T49" fmla="*/ 0 h 134"/>
                      <a:gd name="T50" fmla="*/ 255 w 268"/>
                      <a:gd name="T51" fmla="*/ 6 h 134"/>
                      <a:gd name="T52" fmla="*/ 231 w 268"/>
                      <a:gd name="T53" fmla="*/ 18 h 134"/>
                      <a:gd name="T54" fmla="*/ 244 w 268"/>
                      <a:gd name="T55" fmla="*/ 6 h 134"/>
                      <a:gd name="T56" fmla="*/ 223 w 268"/>
                      <a:gd name="T57" fmla="*/ 17 h 134"/>
                      <a:gd name="T58" fmla="*/ 207 w 268"/>
                      <a:gd name="T59" fmla="*/ 18 h 134"/>
                      <a:gd name="T60" fmla="*/ 224 w 268"/>
                      <a:gd name="T61" fmla="*/ 8 h 134"/>
                      <a:gd name="T62" fmla="*/ 182 w 268"/>
                      <a:gd name="T63" fmla="*/ 14 h 134"/>
                      <a:gd name="T64" fmla="*/ 146 w 268"/>
                      <a:gd name="T65" fmla="*/ 16 h 134"/>
                      <a:gd name="T66" fmla="*/ 91 w 268"/>
                      <a:gd name="T67" fmla="*/ 16 h 1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268" h="134">
                        <a:moveTo>
                          <a:pt x="91" y="16"/>
                        </a:moveTo>
                        <a:lnTo>
                          <a:pt x="79" y="17"/>
                        </a:lnTo>
                        <a:lnTo>
                          <a:pt x="69" y="22"/>
                        </a:lnTo>
                        <a:lnTo>
                          <a:pt x="55" y="26"/>
                        </a:lnTo>
                        <a:lnTo>
                          <a:pt x="56" y="35"/>
                        </a:lnTo>
                        <a:lnTo>
                          <a:pt x="56" y="44"/>
                        </a:lnTo>
                        <a:lnTo>
                          <a:pt x="53" y="52"/>
                        </a:lnTo>
                        <a:lnTo>
                          <a:pt x="43" y="54"/>
                        </a:lnTo>
                        <a:lnTo>
                          <a:pt x="41" y="61"/>
                        </a:lnTo>
                        <a:lnTo>
                          <a:pt x="31" y="69"/>
                        </a:lnTo>
                        <a:lnTo>
                          <a:pt x="10" y="100"/>
                        </a:lnTo>
                        <a:lnTo>
                          <a:pt x="0" y="133"/>
                        </a:lnTo>
                        <a:lnTo>
                          <a:pt x="16" y="108"/>
                        </a:lnTo>
                        <a:lnTo>
                          <a:pt x="26" y="87"/>
                        </a:lnTo>
                        <a:lnTo>
                          <a:pt x="40" y="70"/>
                        </a:lnTo>
                        <a:lnTo>
                          <a:pt x="48" y="61"/>
                        </a:lnTo>
                        <a:lnTo>
                          <a:pt x="74" y="51"/>
                        </a:lnTo>
                        <a:lnTo>
                          <a:pt x="99" y="40"/>
                        </a:lnTo>
                        <a:lnTo>
                          <a:pt x="114" y="33"/>
                        </a:lnTo>
                        <a:lnTo>
                          <a:pt x="142" y="31"/>
                        </a:lnTo>
                        <a:lnTo>
                          <a:pt x="187" y="28"/>
                        </a:lnTo>
                        <a:lnTo>
                          <a:pt x="212" y="24"/>
                        </a:lnTo>
                        <a:lnTo>
                          <a:pt x="240" y="16"/>
                        </a:lnTo>
                        <a:lnTo>
                          <a:pt x="264" y="10"/>
                        </a:lnTo>
                        <a:lnTo>
                          <a:pt x="267" y="0"/>
                        </a:lnTo>
                        <a:lnTo>
                          <a:pt x="255" y="6"/>
                        </a:lnTo>
                        <a:lnTo>
                          <a:pt x="231" y="18"/>
                        </a:lnTo>
                        <a:lnTo>
                          <a:pt x="244" y="6"/>
                        </a:lnTo>
                        <a:lnTo>
                          <a:pt x="223" y="17"/>
                        </a:lnTo>
                        <a:lnTo>
                          <a:pt x="207" y="18"/>
                        </a:lnTo>
                        <a:lnTo>
                          <a:pt x="224" y="8"/>
                        </a:lnTo>
                        <a:lnTo>
                          <a:pt x="182" y="14"/>
                        </a:lnTo>
                        <a:lnTo>
                          <a:pt x="146" y="16"/>
                        </a:lnTo>
                        <a:lnTo>
                          <a:pt x="91" y="16"/>
                        </a:lnTo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5845" name="Freeform 69"/>
                  <p:cNvSpPr>
                    <a:spLocks/>
                  </p:cNvSpPr>
                  <p:nvPr/>
                </p:nvSpPr>
                <p:spPr bwMode="auto">
                  <a:xfrm>
                    <a:off x="1424" y="1164"/>
                    <a:ext cx="62" cy="55"/>
                  </a:xfrm>
                  <a:custGeom>
                    <a:avLst/>
                    <a:gdLst>
                      <a:gd name="T0" fmla="*/ 14 w 62"/>
                      <a:gd name="T1" fmla="*/ 23 h 55"/>
                      <a:gd name="T2" fmla="*/ 0 w 62"/>
                      <a:gd name="T3" fmla="*/ 27 h 55"/>
                      <a:gd name="T4" fmla="*/ 10 w 62"/>
                      <a:gd name="T5" fmla="*/ 29 h 55"/>
                      <a:gd name="T6" fmla="*/ 15 w 62"/>
                      <a:gd name="T7" fmla="*/ 35 h 55"/>
                      <a:gd name="T8" fmla="*/ 15 w 62"/>
                      <a:gd name="T9" fmla="*/ 47 h 55"/>
                      <a:gd name="T10" fmla="*/ 10 w 62"/>
                      <a:gd name="T11" fmla="*/ 54 h 55"/>
                      <a:gd name="T12" fmla="*/ 31 w 62"/>
                      <a:gd name="T13" fmla="*/ 43 h 55"/>
                      <a:gd name="T14" fmla="*/ 46 w 62"/>
                      <a:gd name="T15" fmla="*/ 29 h 55"/>
                      <a:gd name="T16" fmla="*/ 61 w 62"/>
                      <a:gd name="T17" fmla="*/ 17 h 55"/>
                      <a:gd name="T18" fmla="*/ 52 w 62"/>
                      <a:gd name="T19" fmla="*/ 0 h 55"/>
                      <a:gd name="T20" fmla="*/ 46 w 62"/>
                      <a:gd name="T21" fmla="*/ 10 h 55"/>
                      <a:gd name="T22" fmla="*/ 33 w 62"/>
                      <a:gd name="T23" fmla="*/ 16 h 55"/>
                      <a:gd name="T24" fmla="*/ 14 w 62"/>
                      <a:gd name="T25" fmla="*/ 23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62" h="55">
                        <a:moveTo>
                          <a:pt x="14" y="23"/>
                        </a:moveTo>
                        <a:lnTo>
                          <a:pt x="0" y="27"/>
                        </a:lnTo>
                        <a:lnTo>
                          <a:pt x="10" y="29"/>
                        </a:lnTo>
                        <a:lnTo>
                          <a:pt x="15" y="35"/>
                        </a:lnTo>
                        <a:lnTo>
                          <a:pt x="15" y="47"/>
                        </a:lnTo>
                        <a:lnTo>
                          <a:pt x="10" y="54"/>
                        </a:lnTo>
                        <a:lnTo>
                          <a:pt x="31" y="43"/>
                        </a:lnTo>
                        <a:lnTo>
                          <a:pt x="46" y="29"/>
                        </a:lnTo>
                        <a:lnTo>
                          <a:pt x="61" y="17"/>
                        </a:lnTo>
                        <a:lnTo>
                          <a:pt x="52" y="0"/>
                        </a:lnTo>
                        <a:lnTo>
                          <a:pt x="46" y="10"/>
                        </a:lnTo>
                        <a:lnTo>
                          <a:pt x="33" y="16"/>
                        </a:lnTo>
                        <a:lnTo>
                          <a:pt x="14" y="23"/>
                        </a:lnTo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5846" name="Freeform 70"/>
                  <p:cNvSpPr>
                    <a:spLocks/>
                  </p:cNvSpPr>
                  <p:nvPr/>
                </p:nvSpPr>
                <p:spPr bwMode="auto">
                  <a:xfrm>
                    <a:off x="1356" y="1174"/>
                    <a:ext cx="46" cy="44"/>
                  </a:xfrm>
                  <a:custGeom>
                    <a:avLst/>
                    <a:gdLst>
                      <a:gd name="T0" fmla="*/ 11 w 46"/>
                      <a:gd name="T1" fmla="*/ 0 h 44"/>
                      <a:gd name="T2" fmla="*/ 16 w 46"/>
                      <a:gd name="T3" fmla="*/ 7 h 44"/>
                      <a:gd name="T4" fmla="*/ 26 w 46"/>
                      <a:gd name="T5" fmla="*/ 11 h 44"/>
                      <a:gd name="T6" fmla="*/ 32 w 46"/>
                      <a:gd name="T7" fmla="*/ 14 h 44"/>
                      <a:gd name="T8" fmla="*/ 45 w 46"/>
                      <a:gd name="T9" fmla="*/ 18 h 44"/>
                      <a:gd name="T10" fmla="*/ 37 w 46"/>
                      <a:gd name="T11" fmla="*/ 22 h 44"/>
                      <a:gd name="T12" fmla="*/ 34 w 46"/>
                      <a:gd name="T13" fmla="*/ 28 h 44"/>
                      <a:gd name="T14" fmla="*/ 37 w 46"/>
                      <a:gd name="T15" fmla="*/ 43 h 44"/>
                      <a:gd name="T16" fmla="*/ 31 w 46"/>
                      <a:gd name="T17" fmla="*/ 41 h 44"/>
                      <a:gd name="T18" fmla="*/ 16 w 46"/>
                      <a:gd name="T19" fmla="*/ 34 h 44"/>
                      <a:gd name="T20" fmla="*/ 5 w 46"/>
                      <a:gd name="T21" fmla="*/ 25 h 44"/>
                      <a:gd name="T22" fmla="*/ 0 w 46"/>
                      <a:gd name="T23" fmla="*/ 16 h 44"/>
                      <a:gd name="T24" fmla="*/ 11 w 46"/>
                      <a:gd name="T25" fmla="*/ 0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6" h="44">
                        <a:moveTo>
                          <a:pt x="11" y="0"/>
                        </a:moveTo>
                        <a:lnTo>
                          <a:pt x="16" y="7"/>
                        </a:lnTo>
                        <a:lnTo>
                          <a:pt x="26" y="11"/>
                        </a:lnTo>
                        <a:lnTo>
                          <a:pt x="32" y="14"/>
                        </a:lnTo>
                        <a:lnTo>
                          <a:pt x="45" y="18"/>
                        </a:lnTo>
                        <a:lnTo>
                          <a:pt x="37" y="22"/>
                        </a:lnTo>
                        <a:lnTo>
                          <a:pt x="34" y="28"/>
                        </a:lnTo>
                        <a:lnTo>
                          <a:pt x="37" y="43"/>
                        </a:lnTo>
                        <a:lnTo>
                          <a:pt x="31" y="41"/>
                        </a:lnTo>
                        <a:lnTo>
                          <a:pt x="16" y="34"/>
                        </a:lnTo>
                        <a:lnTo>
                          <a:pt x="5" y="25"/>
                        </a:lnTo>
                        <a:lnTo>
                          <a:pt x="0" y="16"/>
                        </a:lnTo>
                        <a:lnTo>
                          <a:pt x="11" y="0"/>
                        </a:lnTo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5847" name="Freeform 71"/>
                  <p:cNvSpPr>
                    <a:spLocks/>
                  </p:cNvSpPr>
                  <p:nvPr/>
                </p:nvSpPr>
                <p:spPr bwMode="auto">
                  <a:xfrm>
                    <a:off x="1431" y="1186"/>
                    <a:ext cx="67" cy="288"/>
                  </a:xfrm>
                  <a:custGeom>
                    <a:avLst/>
                    <a:gdLst>
                      <a:gd name="T0" fmla="*/ 57 w 67"/>
                      <a:gd name="T1" fmla="*/ 0 h 288"/>
                      <a:gd name="T2" fmla="*/ 46 w 67"/>
                      <a:gd name="T3" fmla="*/ 12 h 288"/>
                      <a:gd name="T4" fmla="*/ 30 w 67"/>
                      <a:gd name="T5" fmla="*/ 24 h 288"/>
                      <a:gd name="T6" fmla="*/ 18 w 67"/>
                      <a:gd name="T7" fmla="*/ 33 h 288"/>
                      <a:gd name="T8" fmla="*/ 5 w 67"/>
                      <a:gd name="T9" fmla="*/ 39 h 288"/>
                      <a:gd name="T10" fmla="*/ 0 w 67"/>
                      <a:gd name="T11" fmla="*/ 42 h 288"/>
                      <a:gd name="T12" fmla="*/ 7 w 67"/>
                      <a:gd name="T13" fmla="*/ 85 h 288"/>
                      <a:gd name="T14" fmla="*/ 14 w 67"/>
                      <a:gd name="T15" fmla="*/ 139 h 288"/>
                      <a:gd name="T16" fmla="*/ 17 w 67"/>
                      <a:gd name="T17" fmla="*/ 182 h 288"/>
                      <a:gd name="T18" fmla="*/ 18 w 67"/>
                      <a:gd name="T19" fmla="*/ 217 h 288"/>
                      <a:gd name="T20" fmla="*/ 16 w 67"/>
                      <a:gd name="T21" fmla="*/ 265 h 288"/>
                      <a:gd name="T22" fmla="*/ 8 w 67"/>
                      <a:gd name="T23" fmla="*/ 286 h 288"/>
                      <a:gd name="T24" fmla="*/ 29 w 67"/>
                      <a:gd name="T25" fmla="*/ 287 h 288"/>
                      <a:gd name="T26" fmla="*/ 51 w 67"/>
                      <a:gd name="T27" fmla="*/ 285 h 288"/>
                      <a:gd name="T28" fmla="*/ 58 w 67"/>
                      <a:gd name="T29" fmla="*/ 254 h 288"/>
                      <a:gd name="T30" fmla="*/ 62 w 67"/>
                      <a:gd name="T31" fmla="*/ 222 h 288"/>
                      <a:gd name="T32" fmla="*/ 66 w 67"/>
                      <a:gd name="T33" fmla="*/ 187 h 288"/>
                      <a:gd name="T34" fmla="*/ 65 w 67"/>
                      <a:gd name="T35" fmla="*/ 133 h 288"/>
                      <a:gd name="T36" fmla="*/ 66 w 67"/>
                      <a:gd name="T37" fmla="*/ 81 h 288"/>
                      <a:gd name="T38" fmla="*/ 66 w 67"/>
                      <a:gd name="T39" fmla="*/ 47 h 288"/>
                      <a:gd name="T40" fmla="*/ 64 w 67"/>
                      <a:gd name="T41" fmla="*/ 3 h 288"/>
                      <a:gd name="T42" fmla="*/ 57 w 67"/>
                      <a:gd name="T43" fmla="*/ 0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67" h="288">
                        <a:moveTo>
                          <a:pt x="57" y="0"/>
                        </a:moveTo>
                        <a:lnTo>
                          <a:pt x="46" y="12"/>
                        </a:lnTo>
                        <a:lnTo>
                          <a:pt x="30" y="24"/>
                        </a:lnTo>
                        <a:lnTo>
                          <a:pt x="18" y="33"/>
                        </a:lnTo>
                        <a:lnTo>
                          <a:pt x="5" y="39"/>
                        </a:lnTo>
                        <a:lnTo>
                          <a:pt x="0" y="42"/>
                        </a:lnTo>
                        <a:lnTo>
                          <a:pt x="7" y="85"/>
                        </a:lnTo>
                        <a:lnTo>
                          <a:pt x="14" y="139"/>
                        </a:lnTo>
                        <a:lnTo>
                          <a:pt x="17" y="182"/>
                        </a:lnTo>
                        <a:lnTo>
                          <a:pt x="18" y="217"/>
                        </a:lnTo>
                        <a:lnTo>
                          <a:pt x="16" y="265"/>
                        </a:lnTo>
                        <a:lnTo>
                          <a:pt x="8" y="286"/>
                        </a:lnTo>
                        <a:lnTo>
                          <a:pt x="29" y="287"/>
                        </a:lnTo>
                        <a:lnTo>
                          <a:pt x="51" y="285"/>
                        </a:lnTo>
                        <a:lnTo>
                          <a:pt x="58" y="254"/>
                        </a:lnTo>
                        <a:lnTo>
                          <a:pt x="62" y="222"/>
                        </a:lnTo>
                        <a:lnTo>
                          <a:pt x="66" y="187"/>
                        </a:lnTo>
                        <a:lnTo>
                          <a:pt x="65" y="133"/>
                        </a:lnTo>
                        <a:lnTo>
                          <a:pt x="66" y="81"/>
                        </a:lnTo>
                        <a:lnTo>
                          <a:pt x="66" y="47"/>
                        </a:lnTo>
                        <a:lnTo>
                          <a:pt x="64" y="3"/>
                        </a:lnTo>
                        <a:lnTo>
                          <a:pt x="57" y="0"/>
                        </a:lnTo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5848" name="Freeform 72"/>
                  <p:cNvSpPr>
                    <a:spLocks/>
                  </p:cNvSpPr>
                  <p:nvPr/>
                </p:nvSpPr>
                <p:spPr bwMode="auto">
                  <a:xfrm>
                    <a:off x="1532" y="1305"/>
                    <a:ext cx="54" cy="126"/>
                  </a:xfrm>
                  <a:custGeom>
                    <a:avLst/>
                    <a:gdLst>
                      <a:gd name="T0" fmla="*/ 9 w 54"/>
                      <a:gd name="T1" fmla="*/ 0 h 126"/>
                      <a:gd name="T2" fmla="*/ 18 w 54"/>
                      <a:gd name="T3" fmla="*/ 5 h 126"/>
                      <a:gd name="T4" fmla="*/ 27 w 54"/>
                      <a:gd name="T5" fmla="*/ 6 h 126"/>
                      <a:gd name="T6" fmla="*/ 38 w 54"/>
                      <a:gd name="T7" fmla="*/ 10 h 126"/>
                      <a:gd name="T8" fmla="*/ 44 w 54"/>
                      <a:gd name="T9" fmla="*/ 10 h 126"/>
                      <a:gd name="T10" fmla="*/ 53 w 54"/>
                      <a:gd name="T11" fmla="*/ 8 h 126"/>
                      <a:gd name="T12" fmla="*/ 40 w 54"/>
                      <a:gd name="T13" fmla="*/ 27 h 126"/>
                      <a:gd name="T14" fmla="*/ 30 w 54"/>
                      <a:gd name="T15" fmla="*/ 47 h 126"/>
                      <a:gd name="T16" fmla="*/ 20 w 54"/>
                      <a:gd name="T17" fmla="*/ 72 h 126"/>
                      <a:gd name="T18" fmla="*/ 13 w 54"/>
                      <a:gd name="T19" fmla="*/ 92 h 126"/>
                      <a:gd name="T20" fmla="*/ 6 w 54"/>
                      <a:gd name="T21" fmla="*/ 111 h 126"/>
                      <a:gd name="T22" fmla="*/ 0 w 54"/>
                      <a:gd name="T23" fmla="*/ 125 h 126"/>
                      <a:gd name="T24" fmla="*/ 6 w 54"/>
                      <a:gd name="T25" fmla="*/ 94 h 126"/>
                      <a:gd name="T26" fmla="*/ 8 w 54"/>
                      <a:gd name="T27" fmla="*/ 69 h 126"/>
                      <a:gd name="T28" fmla="*/ 12 w 54"/>
                      <a:gd name="T29" fmla="*/ 39 h 126"/>
                      <a:gd name="T30" fmla="*/ 9 w 54"/>
                      <a:gd name="T31" fmla="*/ 0 h 1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54" h="126">
                        <a:moveTo>
                          <a:pt x="9" y="0"/>
                        </a:moveTo>
                        <a:lnTo>
                          <a:pt x="18" y="5"/>
                        </a:lnTo>
                        <a:lnTo>
                          <a:pt x="27" y="6"/>
                        </a:lnTo>
                        <a:lnTo>
                          <a:pt x="38" y="10"/>
                        </a:lnTo>
                        <a:lnTo>
                          <a:pt x="44" y="10"/>
                        </a:lnTo>
                        <a:lnTo>
                          <a:pt x="53" y="8"/>
                        </a:lnTo>
                        <a:lnTo>
                          <a:pt x="40" y="27"/>
                        </a:lnTo>
                        <a:lnTo>
                          <a:pt x="30" y="47"/>
                        </a:lnTo>
                        <a:lnTo>
                          <a:pt x="20" y="72"/>
                        </a:lnTo>
                        <a:lnTo>
                          <a:pt x="13" y="92"/>
                        </a:lnTo>
                        <a:lnTo>
                          <a:pt x="6" y="111"/>
                        </a:lnTo>
                        <a:lnTo>
                          <a:pt x="0" y="125"/>
                        </a:lnTo>
                        <a:lnTo>
                          <a:pt x="6" y="94"/>
                        </a:lnTo>
                        <a:lnTo>
                          <a:pt x="8" y="69"/>
                        </a:lnTo>
                        <a:lnTo>
                          <a:pt x="12" y="39"/>
                        </a:lnTo>
                        <a:lnTo>
                          <a:pt x="9" y="0"/>
                        </a:lnTo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5849" name="Freeform 73"/>
                  <p:cNvSpPr>
                    <a:spLocks/>
                  </p:cNvSpPr>
                  <p:nvPr/>
                </p:nvSpPr>
                <p:spPr bwMode="auto">
                  <a:xfrm>
                    <a:off x="1528" y="1323"/>
                    <a:ext cx="75" cy="147"/>
                  </a:xfrm>
                  <a:custGeom>
                    <a:avLst/>
                    <a:gdLst>
                      <a:gd name="T0" fmla="*/ 6 w 75"/>
                      <a:gd name="T1" fmla="*/ 146 h 147"/>
                      <a:gd name="T2" fmla="*/ 0 w 75"/>
                      <a:gd name="T3" fmla="*/ 145 h 147"/>
                      <a:gd name="T4" fmla="*/ 3 w 75"/>
                      <a:gd name="T5" fmla="*/ 127 h 147"/>
                      <a:gd name="T6" fmla="*/ 9 w 75"/>
                      <a:gd name="T7" fmla="*/ 107 h 147"/>
                      <a:gd name="T8" fmla="*/ 19 w 75"/>
                      <a:gd name="T9" fmla="*/ 78 h 147"/>
                      <a:gd name="T10" fmla="*/ 31 w 75"/>
                      <a:gd name="T11" fmla="*/ 52 h 147"/>
                      <a:gd name="T12" fmla="*/ 27 w 75"/>
                      <a:gd name="T13" fmla="*/ 76 h 147"/>
                      <a:gd name="T14" fmla="*/ 19 w 75"/>
                      <a:gd name="T15" fmla="*/ 102 h 147"/>
                      <a:gd name="T16" fmla="*/ 14 w 75"/>
                      <a:gd name="T17" fmla="*/ 124 h 147"/>
                      <a:gd name="T18" fmla="*/ 26 w 75"/>
                      <a:gd name="T19" fmla="*/ 93 h 147"/>
                      <a:gd name="T20" fmla="*/ 39 w 75"/>
                      <a:gd name="T21" fmla="*/ 64 h 147"/>
                      <a:gd name="T22" fmla="*/ 46 w 75"/>
                      <a:gd name="T23" fmla="*/ 48 h 147"/>
                      <a:gd name="T24" fmla="*/ 57 w 75"/>
                      <a:gd name="T25" fmla="*/ 28 h 147"/>
                      <a:gd name="T26" fmla="*/ 74 w 75"/>
                      <a:gd name="T27" fmla="*/ 0 h 147"/>
                      <a:gd name="T28" fmla="*/ 68 w 75"/>
                      <a:gd name="T29" fmla="*/ 35 h 147"/>
                      <a:gd name="T30" fmla="*/ 62 w 75"/>
                      <a:gd name="T31" fmla="*/ 68 h 147"/>
                      <a:gd name="T32" fmla="*/ 52 w 75"/>
                      <a:gd name="T33" fmla="*/ 88 h 147"/>
                      <a:gd name="T34" fmla="*/ 40 w 75"/>
                      <a:gd name="T35" fmla="*/ 117 h 147"/>
                      <a:gd name="T36" fmla="*/ 22 w 75"/>
                      <a:gd name="T37" fmla="*/ 129 h 147"/>
                      <a:gd name="T38" fmla="*/ 6 w 75"/>
                      <a:gd name="T39" fmla="*/ 146 h 1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75" h="147">
                        <a:moveTo>
                          <a:pt x="6" y="146"/>
                        </a:moveTo>
                        <a:lnTo>
                          <a:pt x="0" y="145"/>
                        </a:lnTo>
                        <a:lnTo>
                          <a:pt x="3" y="127"/>
                        </a:lnTo>
                        <a:lnTo>
                          <a:pt x="9" y="107"/>
                        </a:lnTo>
                        <a:lnTo>
                          <a:pt x="19" y="78"/>
                        </a:lnTo>
                        <a:lnTo>
                          <a:pt x="31" y="52"/>
                        </a:lnTo>
                        <a:lnTo>
                          <a:pt x="27" y="76"/>
                        </a:lnTo>
                        <a:lnTo>
                          <a:pt x="19" y="102"/>
                        </a:lnTo>
                        <a:lnTo>
                          <a:pt x="14" y="124"/>
                        </a:lnTo>
                        <a:lnTo>
                          <a:pt x="26" y="93"/>
                        </a:lnTo>
                        <a:lnTo>
                          <a:pt x="39" y="64"/>
                        </a:lnTo>
                        <a:lnTo>
                          <a:pt x="46" y="48"/>
                        </a:lnTo>
                        <a:lnTo>
                          <a:pt x="57" y="28"/>
                        </a:lnTo>
                        <a:lnTo>
                          <a:pt x="74" y="0"/>
                        </a:lnTo>
                        <a:lnTo>
                          <a:pt x="68" y="35"/>
                        </a:lnTo>
                        <a:lnTo>
                          <a:pt x="62" y="68"/>
                        </a:lnTo>
                        <a:lnTo>
                          <a:pt x="52" y="88"/>
                        </a:lnTo>
                        <a:lnTo>
                          <a:pt x="40" y="117"/>
                        </a:lnTo>
                        <a:lnTo>
                          <a:pt x="22" y="129"/>
                        </a:lnTo>
                        <a:lnTo>
                          <a:pt x="6" y="146"/>
                        </a:lnTo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5850" name="Freeform 74"/>
                  <p:cNvSpPr>
                    <a:spLocks/>
                  </p:cNvSpPr>
                  <p:nvPr/>
                </p:nvSpPr>
                <p:spPr bwMode="auto">
                  <a:xfrm>
                    <a:off x="1308" y="1194"/>
                    <a:ext cx="86" cy="278"/>
                  </a:xfrm>
                  <a:custGeom>
                    <a:avLst/>
                    <a:gdLst>
                      <a:gd name="T0" fmla="*/ 29 w 86"/>
                      <a:gd name="T1" fmla="*/ 5 h 278"/>
                      <a:gd name="T2" fmla="*/ 41 w 86"/>
                      <a:gd name="T3" fmla="*/ 0 h 278"/>
                      <a:gd name="T4" fmla="*/ 45 w 86"/>
                      <a:gd name="T5" fmla="*/ 10 h 278"/>
                      <a:gd name="T6" fmla="*/ 51 w 86"/>
                      <a:gd name="T7" fmla="*/ 17 h 278"/>
                      <a:gd name="T8" fmla="*/ 65 w 86"/>
                      <a:gd name="T9" fmla="*/ 25 h 278"/>
                      <a:gd name="T10" fmla="*/ 82 w 86"/>
                      <a:gd name="T11" fmla="*/ 32 h 278"/>
                      <a:gd name="T12" fmla="*/ 85 w 86"/>
                      <a:gd name="T13" fmla="*/ 33 h 278"/>
                      <a:gd name="T14" fmla="*/ 76 w 86"/>
                      <a:gd name="T15" fmla="*/ 66 h 278"/>
                      <a:gd name="T16" fmla="*/ 67 w 86"/>
                      <a:gd name="T17" fmla="*/ 109 h 278"/>
                      <a:gd name="T18" fmla="*/ 65 w 86"/>
                      <a:gd name="T19" fmla="*/ 141 h 278"/>
                      <a:gd name="T20" fmla="*/ 63 w 86"/>
                      <a:gd name="T21" fmla="*/ 177 h 278"/>
                      <a:gd name="T22" fmla="*/ 59 w 86"/>
                      <a:gd name="T23" fmla="*/ 211 h 278"/>
                      <a:gd name="T24" fmla="*/ 58 w 86"/>
                      <a:gd name="T25" fmla="*/ 222 h 278"/>
                      <a:gd name="T26" fmla="*/ 62 w 86"/>
                      <a:gd name="T27" fmla="*/ 259 h 278"/>
                      <a:gd name="T28" fmla="*/ 75 w 86"/>
                      <a:gd name="T29" fmla="*/ 277 h 278"/>
                      <a:gd name="T30" fmla="*/ 61 w 86"/>
                      <a:gd name="T31" fmla="*/ 276 h 278"/>
                      <a:gd name="T32" fmla="*/ 17 w 86"/>
                      <a:gd name="T33" fmla="*/ 264 h 278"/>
                      <a:gd name="T34" fmla="*/ 7 w 86"/>
                      <a:gd name="T35" fmla="*/ 223 h 278"/>
                      <a:gd name="T36" fmla="*/ 7 w 86"/>
                      <a:gd name="T37" fmla="*/ 201 h 278"/>
                      <a:gd name="T38" fmla="*/ 9 w 86"/>
                      <a:gd name="T39" fmla="*/ 180 h 278"/>
                      <a:gd name="T40" fmla="*/ 7 w 86"/>
                      <a:gd name="T41" fmla="*/ 162 h 278"/>
                      <a:gd name="T42" fmla="*/ 0 w 86"/>
                      <a:gd name="T43" fmla="*/ 140 h 278"/>
                      <a:gd name="T44" fmla="*/ 0 w 86"/>
                      <a:gd name="T45" fmla="*/ 126 h 278"/>
                      <a:gd name="T46" fmla="*/ 7 w 86"/>
                      <a:gd name="T47" fmla="*/ 145 h 278"/>
                      <a:gd name="T48" fmla="*/ 19 w 86"/>
                      <a:gd name="T49" fmla="*/ 162 h 278"/>
                      <a:gd name="T50" fmla="*/ 11 w 86"/>
                      <a:gd name="T51" fmla="*/ 140 h 278"/>
                      <a:gd name="T52" fmla="*/ 5 w 86"/>
                      <a:gd name="T53" fmla="*/ 122 h 278"/>
                      <a:gd name="T54" fmla="*/ 2 w 86"/>
                      <a:gd name="T55" fmla="*/ 105 h 278"/>
                      <a:gd name="T56" fmla="*/ 6 w 86"/>
                      <a:gd name="T57" fmla="*/ 91 h 278"/>
                      <a:gd name="T58" fmla="*/ 13 w 86"/>
                      <a:gd name="T59" fmla="*/ 69 h 278"/>
                      <a:gd name="T60" fmla="*/ 22 w 86"/>
                      <a:gd name="T61" fmla="*/ 52 h 278"/>
                      <a:gd name="T62" fmla="*/ 26 w 86"/>
                      <a:gd name="T63" fmla="*/ 30 h 278"/>
                      <a:gd name="T64" fmla="*/ 30 w 86"/>
                      <a:gd name="T65" fmla="*/ 17 h 278"/>
                      <a:gd name="T66" fmla="*/ 29 w 86"/>
                      <a:gd name="T67" fmla="*/ 5 h 2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86" h="278">
                        <a:moveTo>
                          <a:pt x="29" y="5"/>
                        </a:moveTo>
                        <a:lnTo>
                          <a:pt x="41" y="0"/>
                        </a:lnTo>
                        <a:lnTo>
                          <a:pt x="45" y="10"/>
                        </a:lnTo>
                        <a:lnTo>
                          <a:pt x="51" y="17"/>
                        </a:lnTo>
                        <a:lnTo>
                          <a:pt x="65" y="25"/>
                        </a:lnTo>
                        <a:lnTo>
                          <a:pt x="82" y="32"/>
                        </a:lnTo>
                        <a:lnTo>
                          <a:pt x="85" y="33"/>
                        </a:lnTo>
                        <a:lnTo>
                          <a:pt x="76" y="66"/>
                        </a:lnTo>
                        <a:lnTo>
                          <a:pt x="67" y="109"/>
                        </a:lnTo>
                        <a:lnTo>
                          <a:pt x="65" y="141"/>
                        </a:lnTo>
                        <a:lnTo>
                          <a:pt x="63" y="177"/>
                        </a:lnTo>
                        <a:lnTo>
                          <a:pt x="59" y="211"/>
                        </a:lnTo>
                        <a:lnTo>
                          <a:pt x="58" y="222"/>
                        </a:lnTo>
                        <a:lnTo>
                          <a:pt x="62" y="259"/>
                        </a:lnTo>
                        <a:lnTo>
                          <a:pt x="75" y="277"/>
                        </a:lnTo>
                        <a:lnTo>
                          <a:pt x="61" y="276"/>
                        </a:lnTo>
                        <a:lnTo>
                          <a:pt x="17" y="264"/>
                        </a:lnTo>
                        <a:lnTo>
                          <a:pt x="7" y="223"/>
                        </a:lnTo>
                        <a:lnTo>
                          <a:pt x="7" y="201"/>
                        </a:lnTo>
                        <a:lnTo>
                          <a:pt x="9" y="180"/>
                        </a:lnTo>
                        <a:lnTo>
                          <a:pt x="7" y="162"/>
                        </a:lnTo>
                        <a:lnTo>
                          <a:pt x="0" y="140"/>
                        </a:lnTo>
                        <a:lnTo>
                          <a:pt x="0" y="126"/>
                        </a:lnTo>
                        <a:lnTo>
                          <a:pt x="7" y="145"/>
                        </a:lnTo>
                        <a:lnTo>
                          <a:pt x="19" y="162"/>
                        </a:lnTo>
                        <a:lnTo>
                          <a:pt x="11" y="140"/>
                        </a:lnTo>
                        <a:lnTo>
                          <a:pt x="5" y="122"/>
                        </a:lnTo>
                        <a:lnTo>
                          <a:pt x="2" y="105"/>
                        </a:lnTo>
                        <a:lnTo>
                          <a:pt x="6" y="91"/>
                        </a:lnTo>
                        <a:lnTo>
                          <a:pt x="13" y="69"/>
                        </a:lnTo>
                        <a:lnTo>
                          <a:pt x="22" y="52"/>
                        </a:lnTo>
                        <a:lnTo>
                          <a:pt x="26" y="30"/>
                        </a:lnTo>
                        <a:lnTo>
                          <a:pt x="30" y="17"/>
                        </a:lnTo>
                        <a:lnTo>
                          <a:pt x="29" y="5"/>
                        </a:lnTo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5851" name="Freeform 75"/>
                  <p:cNvSpPr>
                    <a:spLocks/>
                  </p:cNvSpPr>
                  <p:nvPr/>
                </p:nvSpPr>
                <p:spPr bwMode="auto">
                  <a:xfrm>
                    <a:off x="1210" y="1208"/>
                    <a:ext cx="91" cy="327"/>
                  </a:xfrm>
                  <a:custGeom>
                    <a:avLst/>
                    <a:gdLst>
                      <a:gd name="T0" fmla="*/ 87 w 91"/>
                      <a:gd name="T1" fmla="*/ 14 h 327"/>
                      <a:gd name="T2" fmla="*/ 83 w 91"/>
                      <a:gd name="T3" fmla="*/ 49 h 327"/>
                      <a:gd name="T4" fmla="*/ 81 w 91"/>
                      <a:gd name="T5" fmla="*/ 17 h 327"/>
                      <a:gd name="T6" fmla="*/ 78 w 91"/>
                      <a:gd name="T7" fmla="*/ 22 h 327"/>
                      <a:gd name="T8" fmla="*/ 78 w 91"/>
                      <a:gd name="T9" fmla="*/ 65 h 327"/>
                      <a:gd name="T10" fmla="*/ 67 w 91"/>
                      <a:gd name="T11" fmla="*/ 98 h 327"/>
                      <a:gd name="T12" fmla="*/ 57 w 91"/>
                      <a:gd name="T13" fmla="*/ 103 h 327"/>
                      <a:gd name="T14" fmla="*/ 48 w 91"/>
                      <a:gd name="T15" fmla="*/ 62 h 327"/>
                      <a:gd name="T16" fmla="*/ 53 w 91"/>
                      <a:gd name="T17" fmla="*/ 108 h 327"/>
                      <a:gd name="T18" fmla="*/ 61 w 91"/>
                      <a:gd name="T19" fmla="*/ 127 h 327"/>
                      <a:gd name="T20" fmla="*/ 70 w 91"/>
                      <a:gd name="T21" fmla="*/ 177 h 327"/>
                      <a:gd name="T22" fmla="*/ 61 w 91"/>
                      <a:gd name="T23" fmla="*/ 212 h 327"/>
                      <a:gd name="T24" fmla="*/ 68 w 91"/>
                      <a:gd name="T25" fmla="*/ 215 h 327"/>
                      <a:gd name="T26" fmla="*/ 73 w 91"/>
                      <a:gd name="T27" fmla="*/ 242 h 327"/>
                      <a:gd name="T28" fmla="*/ 56 w 91"/>
                      <a:gd name="T29" fmla="*/ 266 h 327"/>
                      <a:gd name="T30" fmla="*/ 51 w 91"/>
                      <a:gd name="T31" fmla="*/ 269 h 327"/>
                      <a:gd name="T32" fmla="*/ 61 w 91"/>
                      <a:gd name="T33" fmla="*/ 293 h 327"/>
                      <a:gd name="T34" fmla="*/ 40 w 91"/>
                      <a:gd name="T35" fmla="*/ 326 h 327"/>
                      <a:gd name="T36" fmla="*/ 7 w 91"/>
                      <a:gd name="T37" fmla="*/ 319 h 327"/>
                      <a:gd name="T38" fmla="*/ 31 w 91"/>
                      <a:gd name="T39" fmla="*/ 299 h 327"/>
                      <a:gd name="T40" fmla="*/ 22 w 91"/>
                      <a:gd name="T41" fmla="*/ 295 h 327"/>
                      <a:gd name="T42" fmla="*/ 0 w 91"/>
                      <a:gd name="T43" fmla="*/ 258 h 327"/>
                      <a:gd name="T44" fmla="*/ 4 w 91"/>
                      <a:gd name="T45" fmla="*/ 219 h 327"/>
                      <a:gd name="T46" fmla="*/ 3 w 91"/>
                      <a:gd name="T47" fmla="*/ 177 h 327"/>
                      <a:gd name="T48" fmla="*/ 14 w 91"/>
                      <a:gd name="T49" fmla="*/ 185 h 327"/>
                      <a:gd name="T50" fmla="*/ 26 w 91"/>
                      <a:gd name="T51" fmla="*/ 205 h 327"/>
                      <a:gd name="T52" fmla="*/ 25 w 91"/>
                      <a:gd name="T53" fmla="*/ 196 h 327"/>
                      <a:gd name="T54" fmla="*/ 11 w 91"/>
                      <a:gd name="T55" fmla="*/ 162 h 327"/>
                      <a:gd name="T56" fmla="*/ 14 w 91"/>
                      <a:gd name="T57" fmla="*/ 135 h 327"/>
                      <a:gd name="T58" fmla="*/ 28 w 91"/>
                      <a:gd name="T59" fmla="*/ 131 h 327"/>
                      <a:gd name="T60" fmla="*/ 51 w 91"/>
                      <a:gd name="T61" fmla="*/ 148 h 327"/>
                      <a:gd name="T62" fmla="*/ 27 w 91"/>
                      <a:gd name="T63" fmla="*/ 118 h 327"/>
                      <a:gd name="T64" fmla="*/ 25 w 91"/>
                      <a:gd name="T65" fmla="*/ 83 h 327"/>
                      <a:gd name="T66" fmla="*/ 34 w 91"/>
                      <a:gd name="T67" fmla="*/ 38 h 327"/>
                      <a:gd name="T68" fmla="*/ 52 w 91"/>
                      <a:gd name="T69" fmla="*/ 11 h 327"/>
                      <a:gd name="T70" fmla="*/ 90 w 91"/>
                      <a:gd name="T71" fmla="*/ 0 h 3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91" h="327">
                        <a:moveTo>
                          <a:pt x="90" y="0"/>
                        </a:moveTo>
                        <a:lnTo>
                          <a:pt x="87" y="14"/>
                        </a:lnTo>
                        <a:lnTo>
                          <a:pt x="85" y="29"/>
                        </a:lnTo>
                        <a:lnTo>
                          <a:pt x="83" y="49"/>
                        </a:lnTo>
                        <a:lnTo>
                          <a:pt x="83" y="39"/>
                        </a:lnTo>
                        <a:lnTo>
                          <a:pt x="81" y="17"/>
                        </a:lnTo>
                        <a:lnTo>
                          <a:pt x="81" y="10"/>
                        </a:lnTo>
                        <a:lnTo>
                          <a:pt x="78" y="22"/>
                        </a:lnTo>
                        <a:lnTo>
                          <a:pt x="76" y="46"/>
                        </a:lnTo>
                        <a:lnTo>
                          <a:pt x="78" y="65"/>
                        </a:lnTo>
                        <a:lnTo>
                          <a:pt x="72" y="81"/>
                        </a:lnTo>
                        <a:lnTo>
                          <a:pt x="67" y="98"/>
                        </a:lnTo>
                        <a:lnTo>
                          <a:pt x="64" y="113"/>
                        </a:lnTo>
                        <a:lnTo>
                          <a:pt x="57" y="103"/>
                        </a:lnTo>
                        <a:lnTo>
                          <a:pt x="50" y="82"/>
                        </a:lnTo>
                        <a:lnTo>
                          <a:pt x="48" y="62"/>
                        </a:lnTo>
                        <a:lnTo>
                          <a:pt x="46" y="81"/>
                        </a:lnTo>
                        <a:lnTo>
                          <a:pt x="53" y="108"/>
                        </a:lnTo>
                        <a:lnTo>
                          <a:pt x="56" y="118"/>
                        </a:lnTo>
                        <a:lnTo>
                          <a:pt x="61" y="127"/>
                        </a:lnTo>
                        <a:lnTo>
                          <a:pt x="68" y="146"/>
                        </a:lnTo>
                        <a:lnTo>
                          <a:pt x="70" y="177"/>
                        </a:lnTo>
                        <a:lnTo>
                          <a:pt x="70" y="203"/>
                        </a:lnTo>
                        <a:lnTo>
                          <a:pt x="61" y="212"/>
                        </a:lnTo>
                        <a:lnTo>
                          <a:pt x="46" y="222"/>
                        </a:lnTo>
                        <a:lnTo>
                          <a:pt x="68" y="215"/>
                        </a:lnTo>
                        <a:lnTo>
                          <a:pt x="68" y="226"/>
                        </a:lnTo>
                        <a:lnTo>
                          <a:pt x="73" y="242"/>
                        </a:lnTo>
                        <a:lnTo>
                          <a:pt x="68" y="269"/>
                        </a:lnTo>
                        <a:lnTo>
                          <a:pt x="56" y="266"/>
                        </a:lnTo>
                        <a:lnTo>
                          <a:pt x="36" y="252"/>
                        </a:lnTo>
                        <a:lnTo>
                          <a:pt x="51" y="269"/>
                        </a:lnTo>
                        <a:lnTo>
                          <a:pt x="65" y="274"/>
                        </a:lnTo>
                        <a:lnTo>
                          <a:pt x="61" y="293"/>
                        </a:lnTo>
                        <a:lnTo>
                          <a:pt x="52" y="323"/>
                        </a:lnTo>
                        <a:lnTo>
                          <a:pt x="40" y="326"/>
                        </a:lnTo>
                        <a:lnTo>
                          <a:pt x="22" y="324"/>
                        </a:lnTo>
                        <a:lnTo>
                          <a:pt x="7" y="319"/>
                        </a:lnTo>
                        <a:lnTo>
                          <a:pt x="12" y="298"/>
                        </a:lnTo>
                        <a:lnTo>
                          <a:pt x="31" y="299"/>
                        </a:lnTo>
                        <a:lnTo>
                          <a:pt x="51" y="299"/>
                        </a:lnTo>
                        <a:lnTo>
                          <a:pt x="22" y="295"/>
                        </a:lnTo>
                        <a:lnTo>
                          <a:pt x="12" y="290"/>
                        </a:lnTo>
                        <a:lnTo>
                          <a:pt x="0" y="258"/>
                        </a:lnTo>
                        <a:lnTo>
                          <a:pt x="2" y="234"/>
                        </a:lnTo>
                        <a:lnTo>
                          <a:pt x="4" y="219"/>
                        </a:lnTo>
                        <a:lnTo>
                          <a:pt x="3" y="205"/>
                        </a:lnTo>
                        <a:lnTo>
                          <a:pt x="3" y="177"/>
                        </a:lnTo>
                        <a:lnTo>
                          <a:pt x="5" y="166"/>
                        </a:lnTo>
                        <a:lnTo>
                          <a:pt x="14" y="185"/>
                        </a:lnTo>
                        <a:lnTo>
                          <a:pt x="19" y="199"/>
                        </a:lnTo>
                        <a:lnTo>
                          <a:pt x="26" y="205"/>
                        </a:lnTo>
                        <a:lnTo>
                          <a:pt x="35" y="209"/>
                        </a:lnTo>
                        <a:lnTo>
                          <a:pt x="25" y="196"/>
                        </a:lnTo>
                        <a:lnTo>
                          <a:pt x="18" y="180"/>
                        </a:lnTo>
                        <a:lnTo>
                          <a:pt x="11" y="162"/>
                        </a:lnTo>
                        <a:lnTo>
                          <a:pt x="10" y="151"/>
                        </a:lnTo>
                        <a:lnTo>
                          <a:pt x="14" y="135"/>
                        </a:lnTo>
                        <a:lnTo>
                          <a:pt x="21" y="116"/>
                        </a:lnTo>
                        <a:lnTo>
                          <a:pt x="28" y="131"/>
                        </a:lnTo>
                        <a:lnTo>
                          <a:pt x="40" y="144"/>
                        </a:lnTo>
                        <a:lnTo>
                          <a:pt x="51" y="148"/>
                        </a:lnTo>
                        <a:lnTo>
                          <a:pt x="35" y="130"/>
                        </a:lnTo>
                        <a:lnTo>
                          <a:pt x="27" y="118"/>
                        </a:lnTo>
                        <a:lnTo>
                          <a:pt x="23" y="105"/>
                        </a:lnTo>
                        <a:lnTo>
                          <a:pt x="25" y="83"/>
                        </a:lnTo>
                        <a:lnTo>
                          <a:pt x="29" y="56"/>
                        </a:lnTo>
                        <a:lnTo>
                          <a:pt x="34" y="38"/>
                        </a:lnTo>
                        <a:lnTo>
                          <a:pt x="41" y="27"/>
                        </a:lnTo>
                        <a:lnTo>
                          <a:pt x="52" y="11"/>
                        </a:lnTo>
                        <a:lnTo>
                          <a:pt x="67" y="5"/>
                        </a:lnTo>
                        <a:lnTo>
                          <a:pt x="90" y="0"/>
                        </a:lnTo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75852" name="Group 76"/>
                <p:cNvGrpSpPr>
                  <a:grpSpLocks/>
                </p:cNvGrpSpPr>
                <p:nvPr/>
              </p:nvGrpSpPr>
              <p:grpSpPr bwMode="auto">
                <a:xfrm>
                  <a:off x="1345" y="993"/>
                  <a:ext cx="168" cy="201"/>
                  <a:chOff x="1345" y="993"/>
                  <a:chExt cx="168" cy="201"/>
                </a:xfrm>
              </p:grpSpPr>
              <p:sp>
                <p:nvSpPr>
                  <p:cNvPr id="75853" name="Freeform 77"/>
                  <p:cNvSpPr>
                    <a:spLocks/>
                  </p:cNvSpPr>
                  <p:nvPr/>
                </p:nvSpPr>
                <p:spPr bwMode="auto">
                  <a:xfrm>
                    <a:off x="1367" y="1131"/>
                    <a:ext cx="113" cy="63"/>
                  </a:xfrm>
                  <a:custGeom>
                    <a:avLst/>
                    <a:gdLst>
                      <a:gd name="T0" fmla="*/ 2 w 113"/>
                      <a:gd name="T1" fmla="*/ 22 h 63"/>
                      <a:gd name="T2" fmla="*/ 6 w 113"/>
                      <a:gd name="T3" fmla="*/ 44 h 63"/>
                      <a:gd name="T4" fmla="*/ 10 w 113"/>
                      <a:gd name="T5" fmla="*/ 50 h 63"/>
                      <a:gd name="T6" fmla="*/ 23 w 113"/>
                      <a:gd name="T7" fmla="*/ 55 h 63"/>
                      <a:gd name="T8" fmla="*/ 37 w 113"/>
                      <a:gd name="T9" fmla="*/ 60 h 63"/>
                      <a:gd name="T10" fmla="*/ 51 w 113"/>
                      <a:gd name="T11" fmla="*/ 62 h 63"/>
                      <a:gd name="T12" fmla="*/ 70 w 113"/>
                      <a:gd name="T13" fmla="*/ 57 h 63"/>
                      <a:gd name="T14" fmla="*/ 87 w 113"/>
                      <a:gd name="T15" fmla="*/ 50 h 63"/>
                      <a:gd name="T16" fmla="*/ 102 w 113"/>
                      <a:gd name="T17" fmla="*/ 43 h 63"/>
                      <a:gd name="T18" fmla="*/ 112 w 113"/>
                      <a:gd name="T19" fmla="*/ 33 h 63"/>
                      <a:gd name="T20" fmla="*/ 109 w 113"/>
                      <a:gd name="T21" fmla="*/ 29 h 63"/>
                      <a:gd name="T22" fmla="*/ 109 w 113"/>
                      <a:gd name="T23" fmla="*/ 1 h 63"/>
                      <a:gd name="T24" fmla="*/ 0 w 113"/>
                      <a:gd name="T25" fmla="*/ 0 h 63"/>
                      <a:gd name="T26" fmla="*/ 2 w 113"/>
                      <a:gd name="T27" fmla="*/ 22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13" h="63">
                        <a:moveTo>
                          <a:pt x="2" y="22"/>
                        </a:moveTo>
                        <a:lnTo>
                          <a:pt x="6" y="44"/>
                        </a:lnTo>
                        <a:lnTo>
                          <a:pt x="10" y="50"/>
                        </a:lnTo>
                        <a:lnTo>
                          <a:pt x="23" y="55"/>
                        </a:lnTo>
                        <a:lnTo>
                          <a:pt x="37" y="60"/>
                        </a:lnTo>
                        <a:lnTo>
                          <a:pt x="51" y="62"/>
                        </a:lnTo>
                        <a:lnTo>
                          <a:pt x="70" y="57"/>
                        </a:lnTo>
                        <a:lnTo>
                          <a:pt x="87" y="50"/>
                        </a:lnTo>
                        <a:lnTo>
                          <a:pt x="102" y="43"/>
                        </a:lnTo>
                        <a:lnTo>
                          <a:pt x="112" y="33"/>
                        </a:lnTo>
                        <a:lnTo>
                          <a:pt x="109" y="29"/>
                        </a:lnTo>
                        <a:lnTo>
                          <a:pt x="109" y="1"/>
                        </a:lnTo>
                        <a:lnTo>
                          <a:pt x="0" y="0"/>
                        </a:lnTo>
                        <a:lnTo>
                          <a:pt x="2" y="22"/>
                        </a:lnTo>
                      </a:path>
                    </a:pathLst>
                  </a:custGeom>
                  <a:solidFill>
                    <a:srgbClr val="FFC080"/>
                  </a:solidFill>
                  <a:ln w="12700" cap="rnd" cmpd="sng">
                    <a:solidFill>
                      <a:srgbClr val="402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5854" name="Freeform 78"/>
                  <p:cNvSpPr>
                    <a:spLocks/>
                  </p:cNvSpPr>
                  <p:nvPr/>
                </p:nvSpPr>
                <p:spPr bwMode="auto">
                  <a:xfrm>
                    <a:off x="1345" y="998"/>
                    <a:ext cx="168" cy="179"/>
                  </a:xfrm>
                  <a:custGeom>
                    <a:avLst/>
                    <a:gdLst>
                      <a:gd name="T0" fmla="*/ 36 w 168"/>
                      <a:gd name="T1" fmla="*/ 157 h 179"/>
                      <a:gd name="T2" fmla="*/ 45 w 168"/>
                      <a:gd name="T3" fmla="*/ 164 h 179"/>
                      <a:gd name="T4" fmla="*/ 61 w 168"/>
                      <a:gd name="T5" fmla="*/ 175 h 179"/>
                      <a:gd name="T6" fmla="*/ 73 w 168"/>
                      <a:gd name="T7" fmla="*/ 178 h 179"/>
                      <a:gd name="T8" fmla="*/ 83 w 168"/>
                      <a:gd name="T9" fmla="*/ 178 h 179"/>
                      <a:gd name="T10" fmla="*/ 93 w 168"/>
                      <a:gd name="T11" fmla="*/ 178 h 179"/>
                      <a:gd name="T12" fmla="*/ 102 w 168"/>
                      <a:gd name="T13" fmla="*/ 176 h 179"/>
                      <a:gd name="T14" fmla="*/ 112 w 168"/>
                      <a:gd name="T15" fmla="*/ 170 h 179"/>
                      <a:gd name="T16" fmla="*/ 131 w 168"/>
                      <a:gd name="T17" fmla="*/ 156 h 179"/>
                      <a:gd name="T18" fmla="*/ 139 w 168"/>
                      <a:gd name="T19" fmla="*/ 143 h 179"/>
                      <a:gd name="T20" fmla="*/ 144 w 168"/>
                      <a:gd name="T21" fmla="*/ 130 h 179"/>
                      <a:gd name="T22" fmla="*/ 149 w 168"/>
                      <a:gd name="T23" fmla="*/ 118 h 179"/>
                      <a:gd name="T24" fmla="*/ 157 w 168"/>
                      <a:gd name="T25" fmla="*/ 113 h 179"/>
                      <a:gd name="T26" fmla="*/ 162 w 168"/>
                      <a:gd name="T27" fmla="*/ 101 h 179"/>
                      <a:gd name="T28" fmla="*/ 164 w 168"/>
                      <a:gd name="T29" fmla="*/ 91 h 179"/>
                      <a:gd name="T30" fmla="*/ 163 w 168"/>
                      <a:gd name="T31" fmla="*/ 81 h 179"/>
                      <a:gd name="T32" fmla="*/ 161 w 168"/>
                      <a:gd name="T33" fmla="*/ 77 h 179"/>
                      <a:gd name="T34" fmla="*/ 166 w 168"/>
                      <a:gd name="T35" fmla="*/ 64 h 179"/>
                      <a:gd name="T36" fmla="*/ 167 w 168"/>
                      <a:gd name="T37" fmla="*/ 41 h 179"/>
                      <a:gd name="T38" fmla="*/ 161 w 168"/>
                      <a:gd name="T39" fmla="*/ 29 h 179"/>
                      <a:gd name="T40" fmla="*/ 153 w 168"/>
                      <a:gd name="T41" fmla="*/ 16 h 179"/>
                      <a:gd name="T42" fmla="*/ 142 w 168"/>
                      <a:gd name="T43" fmla="*/ 10 h 179"/>
                      <a:gd name="T44" fmla="*/ 126 w 168"/>
                      <a:gd name="T45" fmla="*/ 6 h 179"/>
                      <a:gd name="T46" fmla="*/ 111 w 168"/>
                      <a:gd name="T47" fmla="*/ 1 h 179"/>
                      <a:gd name="T48" fmla="*/ 95 w 168"/>
                      <a:gd name="T49" fmla="*/ 0 h 179"/>
                      <a:gd name="T50" fmla="*/ 75 w 168"/>
                      <a:gd name="T51" fmla="*/ 0 h 179"/>
                      <a:gd name="T52" fmla="*/ 57 w 168"/>
                      <a:gd name="T53" fmla="*/ 2 h 179"/>
                      <a:gd name="T54" fmla="*/ 42 w 168"/>
                      <a:gd name="T55" fmla="*/ 6 h 179"/>
                      <a:gd name="T56" fmla="*/ 24 w 168"/>
                      <a:gd name="T57" fmla="*/ 12 h 179"/>
                      <a:gd name="T58" fmla="*/ 11 w 168"/>
                      <a:gd name="T59" fmla="*/ 32 h 179"/>
                      <a:gd name="T60" fmla="*/ 8 w 168"/>
                      <a:gd name="T61" fmla="*/ 56 h 179"/>
                      <a:gd name="T62" fmla="*/ 10 w 168"/>
                      <a:gd name="T63" fmla="*/ 77 h 179"/>
                      <a:gd name="T64" fmla="*/ 1 w 168"/>
                      <a:gd name="T65" fmla="*/ 81 h 179"/>
                      <a:gd name="T66" fmla="*/ 0 w 168"/>
                      <a:gd name="T67" fmla="*/ 94 h 179"/>
                      <a:gd name="T68" fmla="*/ 4 w 168"/>
                      <a:gd name="T69" fmla="*/ 106 h 179"/>
                      <a:gd name="T70" fmla="*/ 12 w 168"/>
                      <a:gd name="T71" fmla="*/ 109 h 179"/>
                      <a:gd name="T72" fmla="*/ 13 w 168"/>
                      <a:gd name="T73" fmla="*/ 119 h 179"/>
                      <a:gd name="T74" fmla="*/ 15 w 168"/>
                      <a:gd name="T75" fmla="*/ 132 h 179"/>
                      <a:gd name="T76" fmla="*/ 21 w 168"/>
                      <a:gd name="T77" fmla="*/ 140 h 179"/>
                      <a:gd name="T78" fmla="*/ 36 w 168"/>
                      <a:gd name="T79" fmla="*/ 157 h 1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168" h="179">
                        <a:moveTo>
                          <a:pt x="36" y="157"/>
                        </a:moveTo>
                        <a:lnTo>
                          <a:pt x="45" y="164"/>
                        </a:lnTo>
                        <a:lnTo>
                          <a:pt x="61" y="175"/>
                        </a:lnTo>
                        <a:lnTo>
                          <a:pt x="73" y="178"/>
                        </a:lnTo>
                        <a:lnTo>
                          <a:pt x="83" y="178"/>
                        </a:lnTo>
                        <a:lnTo>
                          <a:pt x="93" y="178"/>
                        </a:lnTo>
                        <a:lnTo>
                          <a:pt x="102" y="176"/>
                        </a:lnTo>
                        <a:lnTo>
                          <a:pt x="112" y="170"/>
                        </a:lnTo>
                        <a:lnTo>
                          <a:pt x="131" y="156"/>
                        </a:lnTo>
                        <a:lnTo>
                          <a:pt x="139" y="143"/>
                        </a:lnTo>
                        <a:lnTo>
                          <a:pt x="144" y="130"/>
                        </a:lnTo>
                        <a:lnTo>
                          <a:pt x="149" y="118"/>
                        </a:lnTo>
                        <a:lnTo>
                          <a:pt x="157" y="113"/>
                        </a:lnTo>
                        <a:lnTo>
                          <a:pt x="162" y="101"/>
                        </a:lnTo>
                        <a:lnTo>
                          <a:pt x="164" y="91"/>
                        </a:lnTo>
                        <a:lnTo>
                          <a:pt x="163" y="81"/>
                        </a:lnTo>
                        <a:lnTo>
                          <a:pt x="161" y="77"/>
                        </a:lnTo>
                        <a:lnTo>
                          <a:pt x="166" y="64"/>
                        </a:lnTo>
                        <a:lnTo>
                          <a:pt x="167" y="41"/>
                        </a:lnTo>
                        <a:lnTo>
                          <a:pt x="161" y="29"/>
                        </a:lnTo>
                        <a:lnTo>
                          <a:pt x="153" y="16"/>
                        </a:lnTo>
                        <a:lnTo>
                          <a:pt x="142" y="10"/>
                        </a:lnTo>
                        <a:lnTo>
                          <a:pt x="126" y="6"/>
                        </a:lnTo>
                        <a:lnTo>
                          <a:pt x="111" y="1"/>
                        </a:lnTo>
                        <a:lnTo>
                          <a:pt x="95" y="0"/>
                        </a:lnTo>
                        <a:lnTo>
                          <a:pt x="75" y="0"/>
                        </a:lnTo>
                        <a:lnTo>
                          <a:pt x="57" y="2"/>
                        </a:lnTo>
                        <a:lnTo>
                          <a:pt x="42" y="6"/>
                        </a:lnTo>
                        <a:lnTo>
                          <a:pt x="24" y="12"/>
                        </a:lnTo>
                        <a:lnTo>
                          <a:pt x="11" y="32"/>
                        </a:lnTo>
                        <a:lnTo>
                          <a:pt x="8" y="56"/>
                        </a:lnTo>
                        <a:lnTo>
                          <a:pt x="10" y="77"/>
                        </a:lnTo>
                        <a:lnTo>
                          <a:pt x="1" y="81"/>
                        </a:lnTo>
                        <a:lnTo>
                          <a:pt x="0" y="94"/>
                        </a:lnTo>
                        <a:lnTo>
                          <a:pt x="4" y="106"/>
                        </a:lnTo>
                        <a:lnTo>
                          <a:pt x="12" y="109"/>
                        </a:lnTo>
                        <a:lnTo>
                          <a:pt x="13" y="119"/>
                        </a:lnTo>
                        <a:lnTo>
                          <a:pt x="15" y="132"/>
                        </a:lnTo>
                        <a:lnTo>
                          <a:pt x="21" y="140"/>
                        </a:lnTo>
                        <a:lnTo>
                          <a:pt x="36" y="157"/>
                        </a:lnTo>
                      </a:path>
                    </a:pathLst>
                  </a:custGeom>
                  <a:solidFill>
                    <a:srgbClr val="FFC080"/>
                  </a:solidFill>
                  <a:ln w="12700" cap="rnd" cmpd="sng">
                    <a:solidFill>
                      <a:srgbClr val="402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5855" name="Freeform 79"/>
                  <p:cNvSpPr>
                    <a:spLocks/>
                  </p:cNvSpPr>
                  <p:nvPr/>
                </p:nvSpPr>
                <p:spPr bwMode="auto">
                  <a:xfrm>
                    <a:off x="1350" y="1084"/>
                    <a:ext cx="6" cy="14"/>
                  </a:xfrm>
                  <a:custGeom>
                    <a:avLst/>
                    <a:gdLst>
                      <a:gd name="T0" fmla="*/ 0 w 6"/>
                      <a:gd name="T1" fmla="*/ 0 h 14"/>
                      <a:gd name="T2" fmla="*/ 3 w 6"/>
                      <a:gd name="T3" fmla="*/ 2 h 14"/>
                      <a:gd name="T4" fmla="*/ 3 w 6"/>
                      <a:gd name="T5" fmla="*/ 4 h 14"/>
                      <a:gd name="T6" fmla="*/ 2 w 6"/>
                      <a:gd name="T7" fmla="*/ 6 h 14"/>
                      <a:gd name="T8" fmla="*/ 3 w 6"/>
                      <a:gd name="T9" fmla="*/ 11 h 14"/>
                      <a:gd name="T10" fmla="*/ 5 w 6"/>
                      <a:gd name="T11" fmla="*/ 13 h 14"/>
                      <a:gd name="T12" fmla="*/ 2 w 6"/>
                      <a:gd name="T13" fmla="*/ 12 h 14"/>
                      <a:gd name="T14" fmla="*/ 0 w 6"/>
                      <a:gd name="T15" fmla="*/ 8 h 14"/>
                      <a:gd name="T16" fmla="*/ 0 w 6"/>
                      <a:gd name="T17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" h="14">
                        <a:moveTo>
                          <a:pt x="0" y="0"/>
                        </a:moveTo>
                        <a:lnTo>
                          <a:pt x="3" y="2"/>
                        </a:lnTo>
                        <a:lnTo>
                          <a:pt x="3" y="4"/>
                        </a:lnTo>
                        <a:lnTo>
                          <a:pt x="2" y="6"/>
                        </a:lnTo>
                        <a:lnTo>
                          <a:pt x="3" y="11"/>
                        </a:lnTo>
                        <a:lnTo>
                          <a:pt x="5" y="13"/>
                        </a:lnTo>
                        <a:lnTo>
                          <a:pt x="2" y="12"/>
                        </a:lnTo>
                        <a:lnTo>
                          <a:pt x="0" y="8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5856" name="Freeform 80"/>
                  <p:cNvSpPr>
                    <a:spLocks/>
                  </p:cNvSpPr>
                  <p:nvPr/>
                </p:nvSpPr>
                <p:spPr bwMode="auto">
                  <a:xfrm>
                    <a:off x="1495" y="1087"/>
                    <a:ext cx="4" cy="17"/>
                  </a:xfrm>
                  <a:custGeom>
                    <a:avLst/>
                    <a:gdLst>
                      <a:gd name="T0" fmla="*/ 3 w 4"/>
                      <a:gd name="T1" fmla="*/ 0 h 17"/>
                      <a:gd name="T2" fmla="*/ 1 w 4"/>
                      <a:gd name="T3" fmla="*/ 2 h 17"/>
                      <a:gd name="T4" fmla="*/ 2 w 4"/>
                      <a:gd name="T5" fmla="*/ 6 h 17"/>
                      <a:gd name="T6" fmla="*/ 2 w 4"/>
                      <a:gd name="T7" fmla="*/ 9 h 17"/>
                      <a:gd name="T8" fmla="*/ 1 w 4"/>
                      <a:gd name="T9" fmla="*/ 14 h 17"/>
                      <a:gd name="T10" fmla="*/ 0 w 4"/>
                      <a:gd name="T11" fmla="*/ 16 h 17"/>
                      <a:gd name="T12" fmla="*/ 2 w 4"/>
                      <a:gd name="T13" fmla="*/ 15 h 17"/>
                      <a:gd name="T14" fmla="*/ 3 w 4"/>
                      <a:gd name="T15" fmla="*/ 9 h 17"/>
                      <a:gd name="T16" fmla="*/ 2 w 4"/>
                      <a:gd name="T17" fmla="*/ 4 h 17"/>
                      <a:gd name="T18" fmla="*/ 3 w 4"/>
                      <a:gd name="T19" fmla="*/ 0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" h="17">
                        <a:moveTo>
                          <a:pt x="3" y="0"/>
                        </a:moveTo>
                        <a:lnTo>
                          <a:pt x="1" y="2"/>
                        </a:lnTo>
                        <a:lnTo>
                          <a:pt x="2" y="6"/>
                        </a:lnTo>
                        <a:lnTo>
                          <a:pt x="2" y="9"/>
                        </a:lnTo>
                        <a:lnTo>
                          <a:pt x="1" y="14"/>
                        </a:lnTo>
                        <a:lnTo>
                          <a:pt x="0" y="16"/>
                        </a:lnTo>
                        <a:lnTo>
                          <a:pt x="2" y="15"/>
                        </a:lnTo>
                        <a:lnTo>
                          <a:pt x="3" y="9"/>
                        </a:lnTo>
                        <a:lnTo>
                          <a:pt x="2" y="4"/>
                        </a:lnTo>
                        <a:lnTo>
                          <a:pt x="3" y="0"/>
                        </a:lnTo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5857" name="Freeform 81"/>
                  <p:cNvSpPr>
                    <a:spLocks/>
                  </p:cNvSpPr>
                  <p:nvPr/>
                </p:nvSpPr>
                <p:spPr bwMode="auto">
                  <a:xfrm>
                    <a:off x="1380" y="1081"/>
                    <a:ext cx="30" cy="6"/>
                  </a:xfrm>
                  <a:custGeom>
                    <a:avLst/>
                    <a:gdLst>
                      <a:gd name="T0" fmla="*/ 2 w 30"/>
                      <a:gd name="T1" fmla="*/ 0 h 6"/>
                      <a:gd name="T2" fmla="*/ 12 w 30"/>
                      <a:gd name="T3" fmla="*/ 0 h 6"/>
                      <a:gd name="T4" fmla="*/ 21 w 30"/>
                      <a:gd name="T5" fmla="*/ 1 h 6"/>
                      <a:gd name="T6" fmla="*/ 29 w 30"/>
                      <a:gd name="T7" fmla="*/ 2 h 6"/>
                      <a:gd name="T8" fmla="*/ 24 w 30"/>
                      <a:gd name="T9" fmla="*/ 3 h 6"/>
                      <a:gd name="T10" fmla="*/ 22 w 30"/>
                      <a:gd name="T11" fmla="*/ 4 h 6"/>
                      <a:gd name="T12" fmla="*/ 17 w 30"/>
                      <a:gd name="T13" fmla="*/ 5 h 6"/>
                      <a:gd name="T14" fmla="*/ 9 w 30"/>
                      <a:gd name="T15" fmla="*/ 5 h 6"/>
                      <a:gd name="T16" fmla="*/ 6 w 30"/>
                      <a:gd name="T17" fmla="*/ 3 h 6"/>
                      <a:gd name="T18" fmla="*/ 0 w 30"/>
                      <a:gd name="T19" fmla="*/ 2 h 6"/>
                      <a:gd name="T20" fmla="*/ 2 w 30"/>
                      <a:gd name="T21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0" h="6">
                        <a:moveTo>
                          <a:pt x="2" y="0"/>
                        </a:moveTo>
                        <a:lnTo>
                          <a:pt x="12" y="0"/>
                        </a:lnTo>
                        <a:lnTo>
                          <a:pt x="21" y="1"/>
                        </a:lnTo>
                        <a:lnTo>
                          <a:pt x="29" y="2"/>
                        </a:lnTo>
                        <a:lnTo>
                          <a:pt x="24" y="3"/>
                        </a:lnTo>
                        <a:lnTo>
                          <a:pt x="22" y="4"/>
                        </a:lnTo>
                        <a:lnTo>
                          <a:pt x="17" y="5"/>
                        </a:lnTo>
                        <a:lnTo>
                          <a:pt x="9" y="5"/>
                        </a:lnTo>
                        <a:lnTo>
                          <a:pt x="6" y="3"/>
                        </a:lnTo>
                        <a:lnTo>
                          <a:pt x="0" y="2"/>
                        </a:lnTo>
                        <a:lnTo>
                          <a:pt x="2" y="0"/>
                        </a:lnTo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5858" name="Freeform 82"/>
                  <p:cNvSpPr>
                    <a:spLocks/>
                  </p:cNvSpPr>
                  <p:nvPr/>
                </p:nvSpPr>
                <p:spPr bwMode="auto">
                  <a:xfrm>
                    <a:off x="1447" y="1084"/>
                    <a:ext cx="29" cy="11"/>
                  </a:xfrm>
                  <a:custGeom>
                    <a:avLst/>
                    <a:gdLst>
                      <a:gd name="T0" fmla="*/ 0 w 29"/>
                      <a:gd name="T1" fmla="*/ 3 h 11"/>
                      <a:gd name="T2" fmla="*/ 4 w 29"/>
                      <a:gd name="T3" fmla="*/ 1 h 11"/>
                      <a:gd name="T4" fmla="*/ 14 w 29"/>
                      <a:gd name="T5" fmla="*/ 0 h 11"/>
                      <a:gd name="T6" fmla="*/ 21 w 29"/>
                      <a:gd name="T7" fmla="*/ 1 h 11"/>
                      <a:gd name="T8" fmla="*/ 28 w 29"/>
                      <a:gd name="T9" fmla="*/ 3 h 11"/>
                      <a:gd name="T10" fmla="*/ 22 w 29"/>
                      <a:gd name="T11" fmla="*/ 3 h 11"/>
                      <a:gd name="T12" fmla="*/ 21 w 29"/>
                      <a:gd name="T13" fmla="*/ 6 h 11"/>
                      <a:gd name="T14" fmla="*/ 16 w 29"/>
                      <a:gd name="T15" fmla="*/ 7 h 11"/>
                      <a:gd name="T16" fmla="*/ 3 w 29"/>
                      <a:gd name="T17" fmla="*/ 5 h 11"/>
                      <a:gd name="T18" fmla="*/ 2 w 29"/>
                      <a:gd name="T19" fmla="*/ 8 h 11"/>
                      <a:gd name="T20" fmla="*/ 5 w 29"/>
                      <a:gd name="T21" fmla="*/ 10 h 11"/>
                      <a:gd name="T22" fmla="*/ 0 w 29"/>
                      <a:gd name="T23" fmla="*/ 6 h 11"/>
                      <a:gd name="T24" fmla="*/ 0 w 29"/>
                      <a:gd name="T25" fmla="*/ 4 h 11"/>
                      <a:gd name="T26" fmla="*/ 0 w 29"/>
                      <a:gd name="T27" fmla="*/ 3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29" h="11">
                        <a:moveTo>
                          <a:pt x="0" y="3"/>
                        </a:moveTo>
                        <a:lnTo>
                          <a:pt x="4" y="1"/>
                        </a:lnTo>
                        <a:lnTo>
                          <a:pt x="14" y="0"/>
                        </a:lnTo>
                        <a:lnTo>
                          <a:pt x="21" y="1"/>
                        </a:lnTo>
                        <a:lnTo>
                          <a:pt x="28" y="3"/>
                        </a:lnTo>
                        <a:lnTo>
                          <a:pt x="22" y="3"/>
                        </a:lnTo>
                        <a:lnTo>
                          <a:pt x="21" y="6"/>
                        </a:lnTo>
                        <a:lnTo>
                          <a:pt x="16" y="7"/>
                        </a:lnTo>
                        <a:lnTo>
                          <a:pt x="3" y="5"/>
                        </a:lnTo>
                        <a:lnTo>
                          <a:pt x="2" y="8"/>
                        </a:lnTo>
                        <a:lnTo>
                          <a:pt x="5" y="10"/>
                        </a:lnTo>
                        <a:lnTo>
                          <a:pt x="0" y="6"/>
                        </a:lnTo>
                        <a:lnTo>
                          <a:pt x="0" y="4"/>
                        </a:lnTo>
                        <a:lnTo>
                          <a:pt x="0" y="3"/>
                        </a:lnTo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5859" name="Freeform 83"/>
                  <p:cNvSpPr>
                    <a:spLocks/>
                  </p:cNvSpPr>
                  <p:nvPr/>
                </p:nvSpPr>
                <p:spPr bwMode="auto">
                  <a:xfrm>
                    <a:off x="1408" y="1117"/>
                    <a:ext cx="35" cy="11"/>
                  </a:xfrm>
                  <a:custGeom>
                    <a:avLst/>
                    <a:gdLst>
                      <a:gd name="T0" fmla="*/ 21 w 35"/>
                      <a:gd name="T1" fmla="*/ 8 h 11"/>
                      <a:gd name="T2" fmla="*/ 15 w 35"/>
                      <a:gd name="T3" fmla="*/ 8 h 11"/>
                      <a:gd name="T4" fmla="*/ 9 w 35"/>
                      <a:gd name="T5" fmla="*/ 7 h 11"/>
                      <a:gd name="T6" fmla="*/ 7 w 35"/>
                      <a:gd name="T7" fmla="*/ 5 h 11"/>
                      <a:gd name="T8" fmla="*/ 3 w 35"/>
                      <a:gd name="T9" fmla="*/ 4 h 11"/>
                      <a:gd name="T10" fmla="*/ 2 w 35"/>
                      <a:gd name="T11" fmla="*/ 2 h 11"/>
                      <a:gd name="T12" fmla="*/ 3 w 35"/>
                      <a:gd name="T13" fmla="*/ 0 h 11"/>
                      <a:gd name="T14" fmla="*/ 0 w 35"/>
                      <a:gd name="T15" fmla="*/ 1 h 11"/>
                      <a:gd name="T16" fmla="*/ 0 w 35"/>
                      <a:gd name="T17" fmla="*/ 4 h 11"/>
                      <a:gd name="T18" fmla="*/ 3 w 35"/>
                      <a:gd name="T19" fmla="*/ 5 h 11"/>
                      <a:gd name="T20" fmla="*/ 6 w 35"/>
                      <a:gd name="T21" fmla="*/ 7 h 11"/>
                      <a:gd name="T22" fmla="*/ 10 w 35"/>
                      <a:gd name="T23" fmla="*/ 9 h 11"/>
                      <a:gd name="T24" fmla="*/ 16 w 35"/>
                      <a:gd name="T25" fmla="*/ 10 h 11"/>
                      <a:gd name="T26" fmla="*/ 22 w 35"/>
                      <a:gd name="T27" fmla="*/ 10 h 11"/>
                      <a:gd name="T28" fmla="*/ 27 w 35"/>
                      <a:gd name="T29" fmla="*/ 9 h 11"/>
                      <a:gd name="T30" fmla="*/ 31 w 35"/>
                      <a:gd name="T31" fmla="*/ 7 h 11"/>
                      <a:gd name="T32" fmla="*/ 34 w 35"/>
                      <a:gd name="T33" fmla="*/ 5 h 11"/>
                      <a:gd name="T34" fmla="*/ 34 w 35"/>
                      <a:gd name="T35" fmla="*/ 3 h 11"/>
                      <a:gd name="T36" fmla="*/ 31 w 35"/>
                      <a:gd name="T37" fmla="*/ 1 h 11"/>
                      <a:gd name="T38" fmla="*/ 31 w 35"/>
                      <a:gd name="T39" fmla="*/ 6 h 11"/>
                      <a:gd name="T40" fmla="*/ 28 w 35"/>
                      <a:gd name="T41" fmla="*/ 7 h 11"/>
                      <a:gd name="T42" fmla="*/ 21 w 35"/>
                      <a:gd name="T43" fmla="*/ 8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35" h="11">
                        <a:moveTo>
                          <a:pt x="21" y="8"/>
                        </a:moveTo>
                        <a:lnTo>
                          <a:pt x="15" y="8"/>
                        </a:lnTo>
                        <a:lnTo>
                          <a:pt x="9" y="7"/>
                        </a:lnTo>
                        <a:lnTo>
                          <a:pt x="7" y="5"/>
                        </a:lnTo>
                        <a:lnTo>
                          <a:pt x="3" y="4"/>
                        </a:lnTo>
                        <a:lnTo>
                          <a:pt x="2" y="2"/>
                        </a:lnTo>
                        <a:lnTo>
                          <a:pt x="3" y="0"/>
                        </a:lnTo>
                        <a:lnTo>
                          <a:pt x="0" y="1"/>
                        </a:lnTo>
                        <a:lnTo>
                          <a:pt x="0" y="4"/>
                        </a:lnTo>
                        <a:lnTo>
                          <a:pt x="3" y="5"/>
                        </a:lnTo>
                        <a:lnTo>
                          <a:pt x="6" y="7"/>
                        </a:lnTo>
                        <a:lnTo>
                          <a:pt x="10" y="9"/>
                        </a:lnTo>
                        <a:lnTo>
                          <a:pt x="16" y="10"/>
                        </a:lnTo>
                        <a:lnTo>
                          <a:pt x="22" y="10"/>
                        </a:lnTo>
                        <a:lnTo>
                          <a:pt x="27" y="9"/>
                        </a:lnTo>
                        <a:lnTo>
                          <a:pt x="31" y="7"/>
                        </a:lnTo>
                        <a:lnTo>
                          <a:pt x="34" y="5"/>
                        </a:lnTo>
                        <a:lnTo>
                          <a:pt x="34" y="3"/>
                        </a:lnTo>
                        <a:lnTo>
                          <a:pt x="31" y="1"/>
                        </a:lnTo>
                        <a:lnTo>
                          <a:pt x="31" y="6"/>
                        </a:lnTo>
                        <a:lnTo>
                          <a:pt x="28" y="7"/>
                        </a:lnTo>
                        <a:lnTo>
                          <a:pt x="21" y="8"/>
                        </a:lnTo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5860" name="Freeform 84"/>
                  <p:cNvSpPr>
                    <a:spLocks/>
                  </p:cNvSpPr>
                  <p:nvPr/>
                </p:nvSpPr>
                <p:spPr bwMode="auto">
                  <a:xfrm>
                    <a:off x="1392" y="1118"/>
                    <a:ext cx="7" cy="17"/>
                  </a:xfrm>
                  <a:custGeom>
                    <a:avLst/>
                    <a:gdLst>
                      <a:gd name="T0" fmla="*/ 6 w 7"/>
                      <a:gd name="T1" fmla="*/ 0 h 17"/>
                      <a:gd name="T2" fmla="*/ 3 w 7"/>
                      <a:gd name="T3" fmla="*/ 2 h 17"/>
                      <a:gd name="T4" fmla="*/ 2 w 7"/>
                      <a:gd name="T5" fmla="*/ 6 h 17"/>
                      <a:gd name="T6" fmla="*/ 1 w 7"/>
                      <a:gd name="T7" fmla="*/ 11 h 17"/>
                      <a:gd name="T8" fmla="*/ 0 w 7"/>
                      <a:gd name="T9" fmla="*/ 16 h 17"/>
                      <a:gd name="T10" fmla="*/ 0 w 7"/>
                      <a:gd name="T11" fmla="*/ 10 h 17"/>
                      <a:gd name="T12" fmla="*/ 1 w 7"/>
                      <a:gd name="T13" fmla="*/ 4 h 17"/>
                      <a:gd name="T14" fmla="*/ 2 w 7"/>
                      <a:gd name="T15" fmla="*/ 2 h 17"/>
                      <a:gd name="T16" fmla="*/ 6 w 7"/>
                      <a:gd name="T17" fmla="*/ 0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" h="17">
                        <a:moveTo>
                          <a:pt x="6" y="0"/>
                        </a:moveTo>
                        <a:lnTo>
                          <a:pt x="3" y="2"/>
                        </a:lnTo>
                        <a:lnTo>
                          <a:pt x="2" y="6"/>
                        </a:lnTo>
                        <a:lnTo>
                          <a:pt x="1" y="11"/>
                        </a:lnTo>
                        <a:lnTo>
                          <a:pt x="0" y="16"/>
                        </a:lnTo>
                        <a:lnTo>
                          <a:pt x="0" y="10"/>
                        </a:lnTo>
                        <a:lnTo>
                          <a:pt x="1" y="4"/>
                        </a:lnTo>
                        <a:lnTo>
                          <a:pt x="2" y="2"/>
                        </a:lnTo>
                        <a:lnTo>
                          <a:pt x="6" y="0"/>
                        </a:lnTo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5861" name="Freeform 85"/>
                  <p:cNvSpPr>
                    <a:spLocks/>
                  </p:cNvSpPr>
                  <p:nvPr/>
                </p:nvSpPr>
                <p:spPr bwMode="auto">
                  <a:xfrm>
                    <a:off x="1452" y="1121"/>
                    <a:ext cx="4" cy="15"/>
                  </a:xfrm>
                  <a:custGeom>
                    <a:avLst/>
                    <a:gdLst>
                      <a:gd name="T0" fmla="*/ 0 w 4"/>
                      <a:gd name="T1" fmla="*/ 0 h 15"/>
                      <a:gd name="T2" fmla="*/ 1 w 4"/>
                      <a:gd name="T3" fmla="*/ 3 h 15"/>
                      <a:gd name="T4" fmla="*/ 2 w 4"/>
                      <a:gd name="T5" fmla="*/ 7 h 15"/>
                      <a:gd name="T6" fmla="*/ 2 w 4"/>
                      <a:gd name="T7" fmla="*/ 11 h 15"/>
                      <a:gd name="T8" fmla="*/ 1 w 4"/>
                      <a:gd name="T9" fmla="*/ 14 h 15"/>
                      <a:gd name="T10" fmla="*/ 3 w 4"/>
                      <a:gd name="T11" fmla="*/ 8 h 15"/>
                      <a:gd name="T12" fmla="*/ 3 w 4"/>
                      <a:gd name="T13" fmla="*/ 3 h 15"/>
                      <a:gd name="T14" fmla="*/ 0 w 4"/>
                      <a:gd name="T15" fmla="*/ 0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" h="15">
                        <a:moveTo>
                          <a:pt x="0" y="0"/>
                        </a:moveTo>
                        <a:lnTo>
                          <a:pt x="1" y="3"/>
                        </a:lnTo>
                        <a:lnTo>
                          <a:pt x="2" y="7"/>
                        </a:lnTo>
                        <a:lnTo>
                          <a:pt x="2" y="11"/>
                        </a:lnTo>
                        <a:lnTo>
                          <a:pt x="1" y="14"/>
                        </a:lnTo>
                        <a:lnTo>
                          <a:pt x="3" y="8"/>
                        </a:lnTo>
                        <a:lnTo>
                          <a:pt x="3" y="3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5862" name="Freeform 86"/>
                  <p:cNvSpPr>
                    <a:spLocks/>
                  </p:cNvSpPr>
                  <p:nvPr/>
                </p:nvSpPr>
                <p:spPr bwMode="auto">
                  <a:xfrm>
                    <a:off x="1400" y="1140"/>
                    <a:ext cx="50" cy="5"/>
                  </a:xfrm>
                  <a:custGeom>
                    <a:avLst/>
                    <a:gdLst>
                      <a:gd name="T0" fmla="*/ 0 w 50"/>
                      <a:gd name="T1" fmla="*/ 0 h 5"/>
                      <a:gd name="T2" fmla="*/ 7 w 50"/>
                      <a:gd name="T3" fmla="*/ 2 h 5"/>
                      <a:gd name="T4" fmla="*/ 17 w 50"/>
                      <a:gd name="T5" fmla="*/ 3 h 5"/>
                      <a:gd name="T6" fmla="*/ 29 w 50"/>
                      <a:gd name="T7" fmla="*/ 3 h 5"/>
                      <a:gd name="T8" fmla="*/ 38 w 50"/>
                      <a:gd name="T9" fmla="*/ 2 h 5"/>
                      <a:gd name="T10" fmla="*/ 48 w 50"/>
                      <a:gd name="T11" fmla="*/ 1 h 5"/>
                      <a:gd name="T12" fmla="*/ 49 w 50"/>
                      <a:gd name="T13" fmla="*/ 3 h 5"/>
                      <a:gd name="T14" fmla="*/ 45 w 50"/>
                      <a:gd name="T15" fmla="*/ 2 h 5"/>
                      <a:gd name="T16" fmla="*/ 37 w 50"/>
                      <a:gd name="T17" fmla="*/ 4 h 5"/>
                      <a:gd name="T18" fmla="*/ 28 w 50"/>
                      <a:gd name="T19" fmla="*/ 4 h 5"/>
                      <a:gd name="T20" fmla="*/ 20 w 50"/>
                      <a:gd name="T21" fmla="*/ 4 h 5"/>
                      <a:gd name="T22" fmla="*/ 11 w 50"/>
                      <a:gd name="T23" fmla="*/ 3 h 5"/>
                      <a:gd name="T24" fmla="*/ 5 w 50"/>
                      <a:gd name="T25" fmla="*/ 2 h 5"/>
                      <a:gd name="T26" fmla="*/ 1 w 50"/>
                      <a:gd name="T27" fmla="*/ 2 h 5"/>
                      <a:gd name="T28" fmla="*/ 0 w 50"/>
                      <a:gd name="T29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50" h="5">
                        <a:moveTo>
                          <a:pt x="0" y="0"/>
                        </a:moveTo>
                        <a:lnTo>
                          <a:pt x="7" y="2"/>
                        </a:lnTo>
                        <a:lnTo>
                          <a:pt x="17" y="3"/>
                        </a:lnTo>
                        <a:lnTo>
                          <a:pt x="29" y="3"/>
                        </a:lnTo>
                        <a:lnTo>
                          <a:pt x="38" y="2"/>
                        </a:lnTo>
                        <a:lnTo>
                          <a:pt x="48" y="1"/>
                        </a:lnTo>
                        <a:lnTo>
                          <a:pt x="49" y="3"/>
                        </a:lnTo>
                        <a:lnTo>
                          <a:pt x="45" y="2"/>
                        </a:lnTo>
                        <a:lnTo>
                          <a:pt x="37" y="4"/>
                        </a:lnTo>
                        <a:lnTo>
                          <a:pt x="28" y="4"/>
                        </a:lnTo>
                        <a:lnTo>
                          <a:pt x="20" y="4"/>
                        </a:lnTo>
                        <a:lnTo>
                          <a:pt x="11" y="3"/>
                        </a:lnTo>
                        <a:lnTo>
                          <a:pt x="5" y="2"/>
                        </a:lnTo>
                        <a:lnTo>
                          <a:pt x="1" y="2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5863" name="Freeform 87"/>
                  <p:cNvSpPr>
                    <a:spLocks/>
                  </p:cNvSpPr>
                  <p:nvPr/>
                </p:nvSpPr>
                <p:spPr bwMode="auto">
                  <a:xfrm>
                    <a:off x="1405" y="1152"/>
                    <a:ext cx="38" cy="2"/>
                  </a:xfrm>
                  <a:custGeom>
                    <a:avLst/>
                    <a:gdLst>
                      <a:gd name="T0" fmla="*/ 0 w 38"/>
                      <a:gd name="T1" fmla="*/ 1 h 2"/>
                      <a:gd name="T2" fmla="*/ 1 w 38"/>
                      <a:gd name="T3" fmla="*/ 1 h 2"/>
                      <a:gd name="T4" fmla="*/ 4 w 38"/>
                      <a:gd name="T5" fmla="*/ 1 h 2"/>
                      <a:gd name="T6" fmla="*/ 11 w 38"/>
                      <a:gd name="T7" fmla="*/ 1 h 2"/>
                      <a:gd name="T8" fmla="*/ 25 w 38"/>
                      <a:gd name="T9" fmla="*/ 1 h 2"/>
                      <a:gd name="T10" fmla="*/ 34 w 38"/>
                      <a:gd name="T11" fmla="*/ 1 h 2"/>
                      <a:gd name="T12" fmla="*/ 37 w 38"/>
                      <a:gd name="T13" fmla="*/ 1 h 2"/>
                      <a:gd name="T14" fmla="*/ 33 w 38"/>
                      <a:gd name="T15" fmla="*/ 1 h 2"/>
                      <a:gd name="T16" fmla="*/ 24 w 38"/>
                      <a:gd name="T17" fmla="*/ 0 h 2"/>
                      <a:gd name="T18" fmla="*/ 18 w 38"/>
                      <a:gd name="T19" fmla="*/ 0 h 2"/>
                      <a:gd name="T20" fmla="*/ 10 w 38"/>
                      <a:gd name="T21" fmla="*/ 0 h 2"/>
                      <a:gd name="T22" fmla="*/ 0 w 38"/>
                      <a:gd name="T23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8" h="2">
                        <a:moveTo>
                          <a:pt x="0" y="1"/>
                        </a:moveTo>
                        <a:lnTo>
                          <a:pt x="1" y="1"/>
                        </a:lnTo>
                        <a:lnTo>
                          <a:pt x="4" y="1"/>
                        </a:lnTo>
                        <a:lnTo>
                          <a:pt x="11" y="1"/>
                        </a:lnTo>
                        <a:lnTo>
                          <a:pt x="25" y="1"/>
                        </a:lnTo>
                        <a:lnTo>
                          <a:pt x="34" y="1"/>
                        </a:lnTo>
                        <a:lnTo>
                          <a:pt x="37" y="1"/>
                        </a:lnTo>
                        <a:lnTo>
                          <a:pt x="33" y="1"/>
                        </a:lnTo>
                        <a:lnTo>
                          <a:pt x="24" y="0"/>
                        </a:lnTo>
                        <a:lnTo>
                          <a:pt x="18" y="0"/>
                        </a:lnTo>
                        <a:lnTo>
                          <a:pt x="10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5864" name="Freeform 88"/>
                  <p:cNvSpPr>
                    <a:spLocks/>
                  </p:cNvSpPr>
                  <p:nvPr/>
                </p:nvSpPr>
                <p:spPr bwMode="auto">
                  <a:xfrm>
                    <a:off x="1365" y="1093"/>
                    <a:ext cx="6" cy="13"/>
                  </a:xfrm>
                  <a:custGeom>
                    <a:avLst/>
                    <a:gdLst>
                      <a:gd name="T0" fmla="*/ 5 w 6"/>
                      <a:gd name="T1" fmla="*/ 0 h 13"/>
                      <a:gd name="T2" fmla="*/ 2 w 6"/>
                      <a:gd name="T3" fmla="*/ 4 h 13"/>
                      <a:gd name="T4" fmla="*/ 1 w 6"/>
                      <a:gd name="T5" fmla="*/ 7 h 13"/>
                      <a:gd name="T6" fmla="*/ 1 w 6"/>
                      <a:gd name="T7" fmla="*/ 12 h 13"/>
                      <a:gd name="T8" fmla="*/ 0 w 6"/>
                      <a:gd name="T9" fmla="*/ 7 h 13"/>
                      <a:gd name="T10" fmla="*/ 1 w 6"/>
                      <a:gd name="T11" fmla="*/ 3 h 13"/>
                      <a:gd name="T12" fmla="*/ 5 w 6"/>
                      <a:gd name="T13" fmla="*/ 0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" h="13">
                        <a:moveTo>
                          <a:pt x="5" y="0"/>
                        </a:moveTo>
                        <a:lnTo>
                          <a:pt x="2" y="4"/>
                        </a:lnTo>
                        <a:lnTo>
                          <a:pt x="1" y="7"/>
                        </a:lnTo>
                        <a:lnTo>
                          <a:pt x="1" y="12"/>
                        </a:lnTo>
                        <a:lnTo>
                          <a:pt x="0" y="7"/>
                        </a:lnTo>
                        <a:lnTo>
                          <a:pt x="1" y="3"/>
                        </a:lnTo>
                        <a:lnTo>
                          <a:pt x="5" y="0"/>
                        </a:lnTo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5865" name="Freeform 89"/>
                  <p:cNvSpPr>
                    <a:spLocks/>
                  </p:cNvSpPr>
                  <p:nvPr/>
                </p:nvSpPr>
                <p:spPr bwMode="auto">
                  <a:xfrm>
                    <a:off x="1484" y="1095"/>
                    <a:ext cx="2" cy="16"/>
                  </a:xfrm>
                  <a:custGeom>
                    <a:avLst/>
                    <a:gdLst>
                      <a:gd name="T0" fmla="*/ 0 w 2"/>
                      <a:gd name="T1" fmla="*/ 0 h 16"/>
                      <a:gd name="T2" fmla="*/ 0 w 2"/>
                      <a:gd name="T3" fmla="*/ 2 h 16"/>
                      <a:gd name="T4" fmla="*/ 1 w 2"/>
                      <a:gd name="T5" fmla="*/ 9 h 16"/>
                      <a:gd name="T6" fmla="*/ 0 w 2"/>
                      <a:gd name="T7" fmla="*/ 15 h 16"/>
                      <a:gd name="T8" fmla="*/ 1 w 2"/>
                      <a:gd name="T9" fmla="*/ 9 h 16"/>
                      <a:gd name="T10" fmla="*/ 1 w 2"/>
                      <a:gd name="T11" fmla="*/ 4 h 16"/>
                      <a:gd name="T12" fmla="*/ 0 w 2"/>
                      <a:gd name="T13" fmla="*/ 0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" h="16">
                        <a:moveTo>
                          <a:pt x="0" y="0"/>
                        </a:moveTo>
                        <a:lnTo>
                          <a:pt x="0" y="2"/>
                        </a:lnTo>
                        <a:lnTo>
                          <a:pt x="1" y="9"/>
                        </a:lnTo>
                        <a:lnTo>
                          <a:pt x="0" y="15"/>
                        </a:lnTo>
                        <a:lnTo>
                          <a:pt x="1" y="9"/>
                        </a:lnTo>
                        <a:lnTo>
                          <a:pt x="1" y="4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5866" name="Freeform 90"/>
                  <p:cNvSpPr>
                    <a:spLocks/>
                  </p:cNvSpPr>
                  <p:nvPr/>
                </p:nvSpPr>
                <p:spPr bwMode="auto">
                  <a:xfrm>
                    <a:off x="1443" y="1070"/>
                    <a:ext cx="40" cy="5"/>
                  </a:xfrm>
                  <a:custGeom>
                    <a:avLst/>
                    <a:gdLst>
                      <a:gd name="T0" fmla="*/ 0 w 40"/>
                      <a:gd name="T1" fmla="*/ 1 h 5"/>
                      <a:gd name="T2" fmla="*/ 2 w 40"/>
                      <a:gd name="T3" fmla="*/ 3 h 5"/>
                      <a:gd name="T4" fmla="*/ 15 w 40"/>
                      <a:gd name="T5" fmla="*/ 2 h 5"/>
                      <a:gd name="T6" fmla="*/ 25 w 40"/>
                      <a:gd name="T7" fmla="*/ 2 h 5"/>
                      <a:gd name="T8" fmla="*/ 32 w 40"/>
                      <a:gd name="T9" fmla="*/ 3 h 5"/>
                      <a:gd name="T10" fmla="*/ 39 w 40"/>
                      <a:gd name="T11" fmla="*/ 4 h 5"/>
                      <a:gd name="T12" fmla="*/ 31 w 40"/>
                      <a:gd name="T13" fmla="*/ 1 h 5"/>
                      <a:gd name="T14" fmla="*/ 16 w 40"/>
                      <a:gd name="T15" fmla="*/ 0 h 5"/>
                      <a:gd name="T16" fmla="*/ 18 w 40"/>
                      <a:gd name="T17" fmla="*/ 1 h 5"/>
                      <a:gd name="T18" fmla="*/ 9 w 40"/>
                      <a:gd name="T19" fmla="*/ 1 h 5"/>
                      <a:gd name="T20" fmla="*/ 10 w 40"/>
                      <a:gd name="T21" fmla="*/ 0 h 5"/>
                      <a:gd name="T22" fmla="*/ 0 w 40"/>
                      <a:gd name="T23" fmla="*/ 1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0" h="5">
                        <a:moveTo>
                          <a:pt x="0" y="1"/>
                        </a:moveTo>
                        <a:lnTo>
                          <a:pt x="2" y="3"/>
                        </a:lnTo>
                        <a:lnTo>
                          <a:pt x="15" y="2"/>
                        </a:lnTo>
                        <a:lnTo>
                          <a:pt x="25" y="2"/>
                        </a:lnTo>
                        <a:lnTo>
                          <a:pt x="32" y="3"/>
                        </a:lnTo>
                        <a:lnTo>
                          <a:pt x="39" y="4"/>
                        </a:lnTo>
                        <a:lnTo>
                          <a:pt x="31" y="1"/>
                        </a:lnTo>
                        <a:lnTo>
                          <a:pt x="16" y="0"/>
                        </a:lnTo>
                        <a:lnTo>
                          <a:pt x="18" y="1"/>
                        </a:lnTo>
                        <a:lnTo>
                          <a:pt x="9" y="1"/>
                        </a:lnTo>
                        <a:lnTo>
                          <a:pt x="10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5867" name="Freeform 91"/>
                  <p:cNvSpPr>
                    <a:spLocks/>
                  </p:cNvSpPr>
                  <p:nvPr/>
                </p:nvSpPr>
                <p:spPr bwMode="auto">
                  <a:xfrm>
                    <a:off x="1378" y="1069"/>
                    <a:ext cx="35" cy="4"/>
                  </a:xfrm>
                  <a:custGeom>
                    <a:avLst/>
                    <a:gdLst>
                      <a:gd name="T0" fmla="*/ 34 w 35"/>
                      <a:gd name="T1" fmla="*/ 3 h 4"/>
                      <a:gd name="T2" fmla="*/ 28 w 35"/>
                      <a:gd name="T3" fmla="*/ 2 h 4"/>
                      <a:gd name="T4" fmla="*/ 17 w 35"/>
                      <a:gd name="T5" fmla="*/ 2 h 4"/>
                      <a:gd name="T6" fmla="*/ 6 w 35"/>
                      <a:gd name="T7" fmla="*/ 2 h 4"/>
                      <a:gd name="T8" fmla="*/ 0 w 35"/>
                      <a:gd name="T9" fmla="*/ 3 h 4"/>
                      <a:gd name="T10" fmla="*/ 5 w 35"/>
                      <a:gd name="T11" fmla="*/ 1 h 4"/>
                      <a:gd name="T12" fmla="*/ 3 w 35"/>
                      <a:gd name="T13" fmla="*/ 1 h 4"/>
                      <a:gd name="T14" fmla="*/ 14 w 35"/>
                      <a:gd name="T15" fmla="*/ 1 h 4"/>
                      <a:gd name="T16" fmla="*/ 5 w 35"/>
                      <a:gd name="T17" fmla="*/ 1 h 4"/>
                      <a:gd name="T18" fmla="*/ 18 w 35"/>
                      <a:gd name="T19" fmla="*/ 1 h 4"/>
                      <a:gd name="T20" fmla="*/ 15 w 35"/>
                      <a:gd name="T21" fmla="*/ 0 h 4"/>
                      <a:gd name="T22" fmla="*/ 24 w 35"/>
                      <a:gd name="T23" fmla="*/ 1 h 4"/>
                      <a:gd name="T24" fmla="*/ 29 w 35"/>
                      <a:gd name="T25" fmla="*/ 1 h 4"/>
                      <a:gd name="T26" fmla="*/ 29 w 35"/>
                      <a:gd name="T27" fmla="*/ 0 h 4"/>
                      <a:gd name="T28" fmla="*/ 32 w 35"/>
                      <a:gd name="T29" fmla="*/ 1 h 4"/>
                      <a:gd name="T30" fmla="*/ 34 w 35"/>
                      <a:gd name="T31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35" h="4">
                        <a:moveTo>
                          <a:pt x="34" y="3"/>
                        </a:moveTo>
                        <a:lnTo>
                          <a:pt x="28" y="2"/>
                        </a:lnTo>
                        <a:lnTo>
                          <a:pt x="17" y="2"/>
                        </a:lnTo>
                        <a:lnTo>
                          <a:pt x="6" y="2"/>
                        </a:lnTo>
                        <a:lnTo>
                          <a:pt x="0" y="3"/>
                        </a:lnTo>
                        <a:lnTo>
                          <a:pt x="5" y="1"/>
                        </a:lnTo>
                        <a:lnTo>
                          <a:pt x="3" y="1"/>
                        </a:lnTo>
                        <a:lnTo>
                          <a:pt x="14" y="1"/>
                        </a:lnTo>
                        <a:lnTo>
                          <a:pt x="5" y="1"/>
                        </a:lnTo>
                        <a:lnTo>
                          <a:pt x="18" y="1"/>
                        </a:lnTo>
                        <a:lnTo>
                          <a:pt x="15" y="0"/>
                        </a:lnTo>
                        <a:lnTo>
                          <a:pt x="24" y="1"/>
                        </a:lnTo>
                        <a:lnTo>
                          <a:pt x="29" y="1"/>
                        </a:lnTo>
                        <a:lnTo>
                          <a:pt x="29" y="0"/>
                        </a:lnTo>
                        <a:lnTo>
                          <a:pt x="32" y="1"/>
                        </a:lnTo>
                        <a:lnTo>
                          <a:pt x="34" y="3"/>
                        </a:lnTo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5868" name="Freeform 92"/>
                  <p:cNvSpPr>
                    <a:spLocks/>
                  </p:cNvSpPr>
                  <p:nvPr/>
                </p:nvSpPr>
                <p:spPr bwMode="auto">
                  <a:xfrm>
                    <a:off x="1389" y="1088"/>
                    <a:ext cx="17" cy="3"/>
                  </a:xfrm>
                  <a:custGeom>
                    <a:avLst/>
                    <a:gdLst>
                      <a:gd name="T0" fmla="*/ 16 w 17"/>
                      <a:gd name="T1" fmla="*/ 0 h 3"/>
                      <a:gd name="T2" fmla="*/ 14 w 17"/>
                      <a:gd name="T3" fmla="*/ 1 h 3"/>
                      <a:gd name="T4" fmla="*/ 8 w 17"/>
                      <a:gd name="T5" fmla="*/ 2 h 3"/>
                      <a:gd name="T6" fmla="*/ 0 w 17"/>
                      <a:gd name="T7" fmla="*/ 2 h 3"/>
                      <a:gd name="T8" fmla="*/ 11 w 17"/>
                      <a:gd name="T9" fmla="*/ 2 h 3"/>
                      <a:gd name="T10" fmla="*/ 14 w 17"/>
                      <a:gd name="T11" fmla="*/ 2 h 3"/>
                      <a:gd name="T12" fmla="*/ 16 w 17"/>
                      <a:gd name="T13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7" h="3">
                        <a:moveTo>
                          <a:pt x="16" y="0"/>
                        </a:moveTo>
                        <a:lnTo>
                          <a:pt x="14" y="1"/>
                        </a:lnTo>
                        <a:lnTo>
                          <a:pt x="8" y="2"/>
                        </a:lnTo>
                        <a:lnTo>
                          <a:pt x="0" y="2"/>
                        </a:lnTo>
                        <a:lnTo>
                          <a:pt x="11" y="2"/>
                        </a:lnTo>
                        <a:lnTo>
                          <a:pt x="14" y="2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5869" name="Freeform 93"/>
                  <p:cNvSpPr>
                    <a:spLocks/>
                  </p:cNvSpPr>
                  <p:nvPr/>
                </p:nvSpPr>
                <p:spPr bwMode="auto">
                  <a:xfrm>
                    <a:off x="1386" y="1084"/>
                    <a:ext cx="2" cy="2"/>
                  </a:xfrm>
                  <a:custGeom>
                    <a:avLst/>
                    <a:gdLst>
                      <a:gd name="T0" fmla="*/ 0 w 2"/>
                      <a:gd name="T1" fmla="*/ 1 h 2"/>
                      <a:gd name="T2" fmla="*/ 1 w 2"/>
                      <a:gd name="T3" fmla="*/ 0 h 2"/>
                      <a:gd name="T4" fmla="*/ 1 w 2"/>
                      <a:gd name="T5" fmla="*/ 1 h 2"/>
                      <a:gd name="T6" fmla="*/ 0 w 2"/>
                      <a:gd name="T7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" h="2">
                        <a:moveTo>
                          <a:pt x="0" y="1"/>
                        </a:move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FFC08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5870" name="Freeform 94"/>
                  <p:cNvSpPr>
                    <a:spLocks/>
                  </p:cNvSpPr>
                  <p:nvPr/>
                </p:nvSpPr>
                <p:spPr bwMode="auto">
                  <a:xfrm>
                    <a:off x="1399" y="1084"/>
                    <a:ext cx="4" cy="3"/>
                  </a:xfrm>
                  <a:custGeom>
                    <a:avLst/>
                    <a:gdLst>
                      <a:gd name="T0" fmla="*/ 0 w 4"/>
                      <a:gd name="T1" fmla="*/ 2 h 3"/>
                      <a:gd name="T2" fmla="*/ 0 w 4"/>
                      <a:gd name="T3" fmla="*/ 1 h 3"/>
                      <a:gd name="T4" fmla="*/ 3 w 4"/>
                      <a:gd name="T5" fmla="*/ 0 h 3"/>
                      <a:gd name="T6" fmla="*/ 0 w 4"/>
                      <a:gd name="T7" fmla="*/ 0 h 3"/>
                      <a:gd name="T8" fmla="*/ 0 w 4"/>
                      <a:gd name="T9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3">
                        <a:moveTo>
                          <a:pt x="0" y="2"/>
                        </a:moveTo>
                        <a:lnTo>
                          <a:pt x="0" y="1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</a:path>
                    </a:pathLst>
                  </a:custGeom>
                  <a:solidFill>
                    <a:srgbClr val="FFC08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5871" name="Freeform 95"/>
                  <p:cNvSpPr>
                    <a:spLocks/>
                  </p:cNvSpPr>
                  <p:nvPr/>
                </p:nvSpPr>
                <p:spPr bwMode="auto">
                  <a:xfrm>
                    <a:off x="1451" y="1087"/>
                    <a:ext cx="3" cy="2"/>
                  </a:xfrm>
                  <a:custGeom>
                    <a:avLst/>
                    <a:gdLst>
                      <a:gd name="T0" fmla="*/ 0 w 3"/>
                      <a:gd name="T1" fmla="*/ 1 h 2"/>
                      <a:gd name="T2" fmla="*/ 1 w 3"/>
                      <a:gd name="T3" fmla="*/ 0 h 2"/>
                      <a:gd name="T4" fmla="*/ 2 w 3"/>
                      <a:gd name="T5" fmla="*/ 0 h 2"/>
                      <a:gd name="T6" fmla="*/ 1 w 3"/>
                      <a:gd name="T7" fmla="*/ 0 h 2"/>
                      <a:gd name="T8" fmla="*/ 1 w 3"/>
                      <a:gd name="T9" fmla="*/ 1 h 2"/>
                      <a:gd name="T10" fmla="*/ 2 w 3"/>
                      <a:gd name="T11" fmla="*/ 1 h 2"/>
                      <a:gd name="T12" fmla="*/ 1 w 3"/>
                      <a:gd name="T13" fmla="*/ 1 h 2"/>
                      <a:gd name="T14" fmla="*/ 0 w 3"/>
                      <a:gd name="T15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" h="2">
                        <a:moveTo>
                          <a:pt x="0" y="1"/>
                        </a:move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2" y="1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FFC08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5872" name="Freeform 96"/>
                  <p:cNvSpPr>
                    <a:spLocks/>
                  </p:cNvSpPr>
                  <p:nvPr/>
                </p:nvSpPr>
                <p:spPr bwMode="auto">
                  <a:xfrm>
                    <a:off x="1466" y="1086"/>
                    <a:ext cx="3" cy="4"/>
                  </a:xfrm>
                  <a:custGeom>
                    <a:avLst/>
                    <a:gdLst>
                      <a:gd name="T0" fmla="*/ 1 w 3"/>
                      <a:gd name="T1" fmla="*/ 3 h 4"/>
                      <a:gd name="T2" fmla="*/ 1 w 3"/>
                      <a:gd name="T3" fmla="*/ 2 h 4"/>
                      <a:gd name="T4" fmla="*/ 2 w 3"/>
                      <a:gd name="T5" fmla="*/ 0 h 4"/>
                      <a:gd name="T6" fmla="*/ 0 w 3"/>
                      <a:gd name="T7" fmla="*/ 1 h 4"/>
                      <a:gd name="T8" fmla="*/ 0 w 3"/>
                      <a:gd name="T9" fmla="*/ 3 h 4"/>
                      <a:gd name="T10" fmla="*/ 1 w 3"/>
                      <a:gd name="T11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" h="4">
                        <a:moveTo>
                          <a:pt x="1" y="3"/>
                        </a:moveTo>
                        <a:lnTo>
                          <a:pt x="1" y="2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</a:path>
                    </a:pathLst>
                  </a:custGeom>
                  <a:solidFill>
                    <a:srgbClr val="FFC08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5873" name="Oval 97"/>
                  <p:cNvSpPr>
                    <a:spLocks noChangeArrowheads="1"/>
                  </p:cNvSpPr>
                  <p:nvPr/>
                </p:nvSpPr>
                <p:spPr bwMode="auto">
                  <a:xfrm>
                    <a:off x="1390" y="1082"/>
                    <a:ext cx="4" cy="5"/>
                  </a:xfrm>
                  <a:prstGeom prst="ellipse">
                    <a:avLst/>
                  </a:prstGeom>
                  <a:solidFill>
                    <a:srgbClr val="FFC08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5874" name="Oval 98"/>
                  <p:cNvSpPr>
                    <a:spLocks noChangeArrowheads="1"/>
                  </p:cNvSpPr>
                  <p:nvPr/>
                </p:nvSpPr>
                <p:spPr bwMode="auto">
                  <a:xfrm>
                    <a:off x="1454" y="1085"/>
                    <a:ext cx="4" cy="5"/>
                  </a:xfrm>
                  <a:prstGeom prst="ellipse">
                    <a:avLst/>
                  </a:prstGeom>
                  <a:solidFill>
                    <a:srgbClr val="FFC08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5875" name="Freeform 99"/>
                  <p:cNvSpPr>
                    <a:spLocks/>
                  </p:cNvSpPr>
                  <p:nvPr/>
                </p:nvSpPr>
                <p:spPr bwMode="auto">
                  <a:xfrm>
                    <a:off x="1371" y="1114"/>
                    <a:ext cx="3" cy="25"/>
                  </a:xfrm>
                  <a:custGeom>
                    <a:avLst/>
                    <a:gdLst>
                      <a:gd name="T0" fmla="*/ 1 w 3"/>
                      <a:gd name="T1" fmla="*/ 0 h 25"/>
                      <a:gd name="T2" fmla="*/ 0 w 3"/>
                      <a:gd name="T3" fmla="*/ 8 h 25"/>
                      <a:gd name="T4" fmla="*/ 0 w 3"/>
                      <a:gd name="T5" fmla="*/ 14 h 25"/>
                      <a:gd name="T6" fmla="*/ 2 w 3"/>
                      <a:gd name="T7" fmla="*/ 24 h 25"/>
                      <a:gd name="T8" fmla="*/ 1 w 3"/>
                      <a:gd name="T9" fmla="*/ 14 h 25"/>
                      <a:gd name="T10" fmla="*/ 1 w 3"/>
                      <a:gd name="T11" fmla="*/ 10 h 25"/>
                      <a:gd name="T12" fmla="*/ 1 w 3"/>
                      <a:gd name="T13" fmla="*/ 0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" h="25">
                        <a:moveTo>
                          <a:pt x="1" y="0"/>
                        </a:moveTo>
                        <a:lnTo>
                          <a:pt x="0" y="8"/>
                        </a:lnTo>
                        <a:lnTo>
                          <a:pt x="0" y="14"/>
                        </a:lnTo>
                        <a:lnTo>
                          <a:pt x="2" y="24"/>
                        </a:lnTo>
                        <a:lnTo>
                          <a:pt x="1" y="14"/>
                        </a:lnTo>
                        <a:lnTo>
                          <a:pt x="1" y="10"/>
                        </a:lnTo>
                        <a:lnTo>
                          <a:pt x="1" y="0"/>
                        </a:lnTo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5876" name="Freeform 100"/>
                  <p:cNvSpPr>
                    <a:spLocks/>
                  </p:cNvSpPr>
                  <p:nvPr/>
                </p:nvSpPr>
                <p:spPr bwMode="auto">
                  <a:xfrm>
                    <a:off x="1464" y="1122"/>
                    <a:ext cx="11" cy="22"/>
                  </a:xfrm>
                  <a:custGeom>
                    <a:avLst/>
                    <a:gdLst>
                      <a:gd name="T0" fmla="*/ 10 w 11"/>
                      <a:gd name="T1" fmla="*/ 0 h 22"/>
                      <a:gd name="T2" fmla="*/ 8 w 11"/>
                      <a:gd name="T3" fmla="*/ 9 h 22"/>
                      <a:gd name="T4" fmla="*/ 5 w 11"/>
                      <a:gd name="T5" fmla="*/ 16 h 22"/>
                      <a:gd name="T6" fmla="*/ 0 w 11"/>
                      <a:gd name="T7" fmla="*/ 21 h 22"/>
                      <a:gd name="T8" fmla="*/ 8 w 11"/>
                      <a:gd name="T9" fmla="*/ 14 h 22"/>
                      <a:gd name="T10" fmla="*/ 9 w 11"/>
                      <a:gd name="T11" fmla="*/ 9 h 22"/>
                      <a:gd name="T12" fmla="*/ 10 w 11"/>
                      <a:gd name="T13" fmla="*/ 0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1" h="22">
                        <a:moveTo>
                          <a:pt x="10" y="0"/>
                        </a:moveTo>
                        <a:lnTo>
                          <a:pt x="8" y="9"/>
                        </a:lnTo>
                        <a:lnTo>
                          <a:pt x="5" y="16"/>
                        </a:lnTo>
                        <a:lnTo>
                          <a:pt x="0" y="21"/>
                        </a:lnTo>
                        <a:lnTo>
                          <a:pt x="8" y="14"/>
                        </a:lnTo>
                        <a:lnTo>
                          <a:pt x="9" y="9"/>
                        </a:lnTo>
                        <a:lnTo>
                          <a:pt x="10" y="0"/>
                        </a:lnTo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5877" name="Freeform 101"/>
                  <p:cNvSpPr>
                    <a:spLocks/>
                  </p:cNvSpPr>
                  <p:nvPr/>
                </p:nvSpPr>
                <p:spPr bwMode="auto">
                  <a:xfrm>
                    <a:off x="1348" y="993"/>
                    <a:ext cx="163" cy="89"/>
                  </a:xfrm>
                  <a:custGeom>
                    <a:avLst/>
                    <a:gdLst>
                      <a:gd name="T0" fmla="*/ 32 w 163"/>
                      <a:gd name="T1" fmla="*/ 18 h 89"/>
                      <a:gd name="T2" fmla="*/ 50 w 163"/>
                      <a:gd name="T3" fmla="*/ 21 h 89"/>
                      <a:gd name="T4" fmla="*/ 80 w 163"/>
                      <a:gd name="T5" fmla="*/ 23 h 89"/>
                      <a:gd name="T6" fmla="*/ 109 w 163"/>
                      <a:gd name="T7" fmla="*/ 19 h 89"/>
                      <a:gd name="T8" fmla="*/ 127 w 163"/>
                      <a:gd name="T9" fmla="*/ 15 h 89"/>
                      <a:gd name="T10" fmla="*/ 138 w 163"/>
                      <a:gd name="T11" fmla="*/ 16 h 89"/>
                      <a:gd name="T12" fmla="*/ 153 w 163"/>
                      <a:gd name="T13" fmla="*/ 29 h 89"/>
                      <a:gd name="T14" fmla="*/ 154 w 163"/>
                      <a:gd name="T15" fmla="*/ 36 h 89"/>
                      <a:gd name="T16" fmla="*/ 153 w 163"/>
                      <a:gd name="T17" fmla="*/ 45 h 89"/>
                      <a:gd name="T18" fmla="*/ 149 w 163"/>
                      <a:gd name="T19" fmla="*/ 53 h 89"/>
                      <a:gd name="T20" fmla="*/ 149 w 163"/>
                      <a:gd name="T21" fmla="*/ 62 h 89"/>
                      <a:gd name="T22" fmla="*/ 148 w 163"/>
                      <a:gd name="T23" fmla="*/ 67 h 89"/>
                      <a:gd name="T24" fmla="*/ 148 w 163"/>
                      <a:gd name="T25" fmla="*/ 73 h 89"/>
                      <a:gd name="T26" fmla="*/ 147 w 163"/>
                      <a:gd name="T27" fmla="*/ 77 h 89"/>
                      <a:gd name="T28" fmla="*/ 144 w 163"/>
                      <a:gd name="T29" fmla="*/ 86 h 89"/>
                      <a:gd name="T30" fmla="*/ 149 w 163"/>
                      <a:gd name="T31" fmla="*/ 84 h 89"/>
                      <a:gd name="T32" fmla="*/ 153 w 163"/>
                      <a:gd name="T33" fmla="*/ 78 h 89"/>
                      <a:gd name="T34" fmla="*/ 157 w 163"/>
                      <a:gd name="T35" fmla="*/ 75 h 89"/>
                      <a:gd name="T36" fmla="*/ 162 w 163"/>
                      <a:gd name="T37" fmla="*/ 62 h 89"/>
                      <a:gd name="T38" fmla="*/ 162 w 163"/>
                      <a:gd name="T39" fmla="*/ 49 h 89"/>
                      <a:gd name="T40" fmla="*/ 159 w 163"/>
                      <a:gd name="T41" fmla="*/ 37 h 89"/>
                      <a:gd name="T42" fmla="*/ 157 w 163"/>
                      <a:gd name="T43" fmla="*/ 31 h 89"/>
                      <a:gd name="T44" fmla="*/ 149 w 163"/>
                      <a:gd name="T45" fmla="*/ 21 h 89"/>
                      <a:gd name="T46" fmla="*/ 142 w 163"/>
                      <a:gd name="T47" fmla="*/ 14 h 89"/>
                      <a:gd name="T48" fmla="*/ 131 w 163"/>
                      <a:gd name="T49" fmla="*/ 8 h 89"/>
                      <a:gd name="T50" fmla="*/ 116 w 163"/>
                      <a:gd name="T51" fmla="*/ 5 h 89"/>
                      <a:gd name="T52" fmla="*/ 98 w 163"/>
                      <a:gd name="T53" fmla="*/ 1 h 89"/>
                      <a:gd name="T54" fmla="*/ 76 w 163"/>
                      <a:gd name="T55" fmla="*/ 0 h 89"/>
                      <a:gd name="T56" fmla="*/ 55 w 163"/>
                      <a:gd name="T57" fmla="*/ 0 h 89"/>
                      <a:gd name="T58" fmla="*/ 37 w 163"/>
                      <a:gd name="T59" fmla="*/ 6 h 89"/>
                      <a:gd name="T60" fmla="*/ 25 w 163"/>
                      <a:gd name="T61" fmla="*/ 12 h 89"/>
                      <a:gd name="T62" fmla="*/ 13 w 163"/>
                      <a:gd name="T63" fmla="*/ 16 h 89"/>
                      <a:gd name="T64" fmla="*/ 7 w 163"/>
                      <a:gd name="T65" fmla="*/ 22 h 89"/>
                      <a:gd name="T66" fmla="*/ 0 w 163"/>
                      <a:gd name="T67" fmla="*/ 35 h 89"/>
                      <a:gd name="T68" fmla="*/ 0 w 163"/>
                      <a:gd name="T69" fmla="*/ 49 h 89"/>
                      <a:gd name="T70" fmla="*/ 3 w 163"/>
                      <a:gd name="T71" fmla="*/ 62 h 89"/>
                      <a:gd name="T72" fmla="*/ 4 w 163"/>
                      <a:gd name="T73" fmla="*/ 73 h 89"/>
                      <a:gd name="T74" fmla="*/ 6 w 163"/>
                      <a:gd name="T75" fmla="*/ 78 h 89"/>
                      <a:gd name="T76" fmla="*/ 11 w 163"/>
                      <a:gd name="T77" fmla="*/ 83 h 89"/>
                      <a:gd name="T78" fmla="*/ 13 w 163"/>
                      <a:gd name="T79" fmla="*/ 88 h 89"/>
                      <a:gd name="T80" fmla="*/ 14 w 163"/>
                      <a:gd name="T81" fmla="*/ 86 h 89"/>
                      <a:gd name="T82" fmla="*/ 15 w 163"/>
                      <a:gd name="T83" fmla="*/ 78 h 89"/>
                      <a:gd name="T84" fmla="*/ 10 w 163"/>
                      <a:gd name="T85" fmla="*/ 66 h 89"/>
                      <a:gd name="T86" fmla="*/ 9 w 163"/>
                      <a:gd name="T87" fmla="*/ 55 h 89"/>
                      <a:gd name="T88" fmla="*/ 13 w 163"/>
                      <a:gd name="T89" fmla="*/ 45 h 89"/>
                      <a:gd name="T90" fmla="*/ 14 w 163"/>
                      <a:gd name="T91" fmla="*/ 34 h 89"/>
                      <a:gd name="T92" fmla="*/ 16 w 163"/>
                      <a:gd name="T93" fmla="*/ 25 h 89"/>
                      <a:gd name="T94" fmla="*/ 20 w 163"/>
                      <a:gd name="T95" fmla="*/ 22 h 89"/>
                      <a:gd name="T96" fmla="*/ 32 w 163"/>
                      <a:gd name="T97" fmla="*/ 18 h 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163" h="89">
                        <a:moveTo>
                          <a:pt x="32" y="18"/>
                        </a:moveTo>
                        <a:lnTo>
                          <a:pt x="50" y="21"/>
                        </a:lnTo>
                        <a:lnTo>
                          <a:pt x="80" y="23"/>
                        </a:lnTo>
                        <a:lnTo>
                          <a:pt x="109" y="19"/>
                        </a:lnTo>
                        <a:lnTo>
                          <a:pt x="127" y="15"/>
                        </a:lnTo>
                        <a:lnTo>
                          <a:pt x="138" y="16"/>
                        </a:lnTo>
                        <a:lnTo>
                          <a:pt x="153" y="29"/>
                        </a:lnTo>
                        <a:lnTo>
                          <a:pt x="154" y="36"/>
                        </a:lnTo>
                        <a:lnTo>
                          <a:pt x="153" y="45"/>
                        </a:lnTo>
                        <a:lnTo>
                          <a:pt x="149" y="53"/>
                        </a:lnTo>
                        <a:lnTo>
                          <a:pt x="149" y="62"/>
                        </a:lnTo>
                        <a:lnTo>
                          <a:pt x="148" y="67"/>
                        </a:lnTo>
                        <a:lnTo>
                          <a:pt x="148" y="73"/>
                        </a:lnTo>
                        <a:lnTo>
                          <a:pt x="147" y="77"/>
                        </a:lnTo>
                        <a:lnTo>
                          <a:pt x="144" y="86"/>
                        </a:lnTo>
                        <a:lnTo>
                          <a:pt x="149" y="84"/>
                        </a:lnTo>
                        <a:lnTo>
                          <a:pt x="153" y="78"/>
                        </a:lnTo>
                        <a:lnTo>
                          <a:pt x="157" y="75"/>
                        </a:lnTo>
                        <a:lnTo>
                          <a:pt x="162" y="62"/>
                        </a:lnTo>
                        <a:lnTo>
                          <a:pt x="162" y="49"/>
                        </a:lnTo>
                        <a:lnTo>
                          <a:pt x="159" y="37"/>
                        </a:lnTo>
                        <a:lnTo>
                          <a:pt x="157" y="31"/>
                        </a:lnTo>
                        <a:lnTo>
                          <a:pt x="149" y="21"/>
                        </a:lnTo>
                        <a:lnTo>
                          <a:pt x="142" y="14"/>
                        </a:lnTo>
                        <a:lnTo>
                          <a:pt x="131" y="8"/>
                        </a:lnTo>
                        <a:lnTo>
                          <a:pt x="116" y="5"/>
                        </a:lnTo>
                        <a:lnTo>
                          <a:pt x="98" y="1"/>
                        </a:lnTo>
                        <a:lnTo>
                          <a:pt x="76" y="0"/>
                        </a:lnTo>
                        <a:lnTo>
                          <a:pt x="55" y="0"/>
                        </a:lnTo>
                        <a:lnTo>
                          <a:pt x="37" y="6"/>
                        </a:lnTo>
                        <a:lnTo>
                          <a:pt x="25" y="12"/>
                        </a:lnTo>
                        <a:lnTo>
                          <a:pt x="13" y="16"/>
                        </a:lnTo>
                        <a:lnTo>
                          <a:pt x="7" y="22"/>
                        </a:lnTo>
                        <a:lnTo>
                          <a:pt x="0" y="35"/>
                        </a:lnTo>
                        <a:lnTo>
                          <a:pt x="0" y="49"/>
                        </a:lnTo>
                        <a:lnTo>
                          <a:pt x="3" y="62"/>
                        </a:lnTo>
                        <a:lnTo>
                          <a:pt x="4" y="73"/>
                        </a:lnTo>
                        <a:lnTo>
                          <a:pt x="6" y="78"/>
                        </a:lnTo>
                        <a:lnTo>
                          <a:pt x="11" y="83"/>
                        </a:lnTo>
                        <a:lnTo>
                          <a:pt x="13" y="88"/>
                        </a:lnTo>
                        <a:lnTo>
                          <a:pt x="14" y="86"/>
                        </a:lnTo>
                        <a:lnTo>
                          <a:pt x="15" y="78"/>
                        </a:lnTo>
                        <a:lnTo>
                          <a:pt x="10" y="66"/>
                        </a:lnTo>
                        <a:lnTo>
                          <a:pt x="9" y="55"/>
                        </a:lnTo>
                        <a:lnTo>
                          <a:pt x="13" y="45"/>
                        </a:lnTo>
                        <a:lnTo>
                          <a:pt x="14" y="34"/>
                        </a:lnTo>
                        <a:lnTo>
                          <a:pt x="16" y="25"/>
                        </a:lnTo>
                        <a:lnTo>
                          <a:pt x="20" y="22"/>
                        </a:lnTo>
                        <a:lnTo>
                          <a:pt x="32" y="18"/>
                        </a:lnTo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75878" name="Group 102"/>
                  <p:cNvGrpSpPr>
                    <a:grpSpLocks/>
                  </p:cNvGrpSpPr>
                  <p:nvPr/>
                </p:nvGrpSpPr>
                <p:grpSpPr bwMode="auto">
                  <a:xfrm>
                    <a:off x="1350" y="1069"/>
                    <a:ext cx="154" cy="41"/>
                    <a:chOff x="1350" y="1069"/>
                    <a:chExt cx="154" cy="41"/>
                  </a:xfrm>
                </p:grpSpPr>
                <p:sp>
                  <p:nvSpPr>
                    <p:cNvPr id="75879" name="Freeform 103"/>
                    <p:cNvSpPr>
                      <a:spLocks/>
                    </p:cNvSpPr>
                    <p:nvPr/>
                  </p:nvSpPr>
                  <p:spPr bwMode="auto">
                    <a:xfrm>
                      <a:off x="1368" y="1075"/>
                      <a:ext cx="55" cy="30"/>
                    </a:xfrm>
                    <a:custGeom>
                      <a:avLst/>
                      <a:gdLst>
                        <a:gd name="T0" fmla="*/ 51 w 55"/>
                        <a:gd name="T1" fmla="*/ 2 h 30"/>
                        <a:gd name="T2" fmla="*/ 54 w 55"/>
                        <a:gd name="T3" fmla="*/ 9 h 30"/>
                        <a:gd name="T4" fmla="*/ 50 w 55"/>
                        <a:gd name="T5" fmla="*/ 24 h 30"/>
                        <a:gd name="T6" fmla="*/ 38 w 55"/>
                        <a:gd name="T7" fmla="*/ 29 h 30"/>
                        <a:gd name="T8" fmla="*/ 7 w 55"/>
                        <a:gd name="T9" fmla="*/ 28 h 30"/>
                        <a:gd name="T10" fmla="*/ 0 w 55"/>
                        <a:gd name="T11" fmla="*/ 20 h 30"/>
                        <a:gd name="T12" fmla="*/ 3 w 55"/>
                        <a:gd name="T13" fmla="*/ 4 h 30"/>
                        <a:gd name="T14" fmla="*/ 9 w 55"/>
                        <a:gd name="T15" fmla="*/ 0 h 30"/>
                        <a:gd name="T16" fmla="*/ 51 w 55"/>
                        <a:gd name="T17" fmla="*/ 2 h 3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55" h="30">
                          <a:moveTo>
                            <a:pt x="51" y="2"/>
                          </a:moveTo>
                          <a:lnTo>
                            <a:pt x="54" y="9"/>
                          </a:lnTo>
                          <a:lnTo>
                            <a:pt x="50" y="24"/>
                          </a:lnTo>
                          <a:lnTo>
                            <a:pt x="38" y="29"/>
                          </a:lnTo>
                          <a:lnTo>
                            <a:pt x="7" y="28"/>
                          </a:lnTo>
                          <a:lnTo>
                            <a:pt x="0" y="20"/>
                          </a:lnTo>
                          <a:lnTo>
                            <a:pt x="3" y="4"/>
                          </a:lnTo>
                          <a:lnTo>
                            <a:pt x="9" y="0"/>
                          </a:lnTo>
                          <a:lnTo>
                            <a:pt x="51" y="2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75880" name="Freeform 104"/>
                    <p:cNvSpPr>
                      <a:spLocks/>
                    </p:cNvSpPr>
                    <p:nvPr/>
                  </p:nvSpPr>
                  <p:spPr bwMode="auto">
                    <a:xfrm>
                      <a:off x="1439" y="1078"/>
                      <a:ext cx="54" cy="32"/>
                    </a:xfrm>
                    <a:custGeom>
                      <a:avLst/>
                      <a:gdLst>
                        <a:gd name="T0" fmla="*/ 2 w 54"/>
                        <a:gd name="T1" fmla="*/ 6 h 32"/>
                        <a:gd name="T2" fmla="*/ 0 w 54"/>
                        <a:gd name="T3" fmla="*/ 23 h 32"/>
                        <a:gd name="T4" fmla="*/ 9 w 54"/>
                        <a:gd name="T5" fmla="*/ 28 h 32"/>
                        <a:gd name="T6" fmla="*/ 43 w 54"/>
                        <a:gd name="T7" fmla="*/ 31 h 32"/>
                        <a:gd name="T8" fmla="*/ 50 w 54"/>
                        <a:gd name="T9" fmla="*/ 25 h 32"/>
                        <a:gd name="T10" fmla="*/ 53 w 54"/>
                        <a:gd name="T11" fmla="*/ 8 h 32"/>
                        <a:gd name="T12" fmla="*/ 49 w 54"/>
                        <a:gd name="T13" fmla="*/ 2 h 32"/>
                        <a:gd name="T14" fmla="*/ 9 w 54"/>
                        <a:gd name="T15" fmla="*/ 0 h 32"/>
                        <a:gd name="T16" fmla="*/ 2 w 54"/>
                        <a:gd name="T17" fmla="*/ 6 h 3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54" h="32">
                          <a:moveTo>
                            <a:pt x="2" y="6"/>
                          </a:moveTo>
                          <a:lnTo>
                            <a:pt x="0" y="23"/>
                          </a:lnTo>
                          <a:lnTo>
                            <a:pt x="9" y="28"/>
                          </a:lnTo>
                          <a:lnTo>
                            <a:pt x="43" y="31"/>
                          </a:lnTo>
                          <a:lnTo>
                            <a:pt x="50" y="25"/>
                          </a:lnTo>
                          <a:lnTo>
                            <a:pt x="53" y="8"/>
                          </a:lnTo>
                          <a:lnTo>
                            <a:pt x="49" y="2"/>
                          </a:lnTo>
                          <a:lnTo>
                            <a:pt x="9" y="0"/>
                          </a:lnTo>
                          <a:lnTo>
                            <a:pt x="2" y="6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75881" name="Freeform 105"/>
                    <p:cNvSpPr>
                      <a:spLocks/>
                    </p:cNvSpPr>
                    <p:nvPr/>
                  </p:nvSpPr>
                  <p:spPr bwMode="auto">
                    <a:xfrm>
                      <a:off x="1423" y="1087"/>
                      <a:ext cx="19" cy="3"/>
                    </a:xfrm>
                    <a:custGeom>
                      <a:avLst/>
                      <a:gdLst>
                        <a:gd name="T0" fmla="*/ 0 w 19"/>
                        <a:gd name="T1" fmla="*/ 2 h 3"/>
                        <a:gd name="T2" fmla="*/ 8 w 19"/>
                        <a:gd name="T3" fmla="*/ 0 h 3"/>
                        <a:gd name="T4" fmla="*/ 18 w 19"/>
                        <a:gd name="T5" fmla="*/ 2 h 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9" h="3">
                          <a:moveTo>
                            <a:pt x="0" y="2"/>
                          </a:moveTo>
                          <a:lnTo>
                            <a:pt x="8" y="0"/>
                          </a:lnTo>
                          <a:lnTo>
                            <a:pt x="18" y="2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75882" name="Line 1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6" y="1077"/>
                      <a:ext cx="13" cy="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60606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75883" name="Freeform 107"/>
                    <p:cNvSpPr>
                      <a:spLocks/>
                    </p:cNvSpPr>
                    <p:nvPr/>
                  </p:nvSpPr>
                  <p:spPr bwMode="auto">
                    <a:xfrm>
                      <a:off x="1350" y="1075"/>
                      <a:ext cx="21" cy="6"/>
                    </a:xfrm>
                    <a:custGeom>
                      <a:avLst/>
                      <a:gdLst>
                        <a:gd name="T0" fmla="*/ 20 w 21"/>
                        <a:gd name="T1" fmla="*/ 5 h 6"/>
                        <a:gd name="T2" fmla="*/ 7 w 21"/>
                        <a:gd name="T3" fmla="*/ 2 h 6"/>
                        <a:gd name="T4" fmla="*/ 0 w 21"/>
                        <a:gd name="T5" fmla="*/ 0 h 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" h="6">
                          <a:moveTo>
                            <a:pt x="20" y="5"/>
                          </a:moveTo>
                          <a:lnTo>
                            <a:pt x="7" y="2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75884" name="Line 10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497" y="1069"/>
                      <a:ext cx="7" cy="2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60606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75885" name="Group 109"/>
              <p:cNvGrpSpPr>
                <a:grpSpLocks/>
              </p:cNvGrpSpPr>
              <p:nvPr/>
            </p:nvGrpSpPr>
            <p:grpSpPr bwMode="auto">
              <a:xfrm>
                <a:off x="1322" y="1280"/>
                <a:ext cx="488" cy="453"/>
                <a:chOff x="1322" y="1280"/>
                <a:chExt cx="488" cy="453"/>
              </a:xfrm>
            </p:grpSpPr>
            <p:grpSp>
              <p:nvGrpSpPr>
                <p:cNvPr id="75886" name="Group 110"/>
                <p:cNvGrpSpPr>
                  <a:grpSpLocks/>
                </p:cNvGrpSpPr>
                <p:nvPr/>
              </p:nvGrpSpPr>
              <p:grpSpPr bwMode="auto">
                <a:xfrm>
                  <a:off x="1322" y="1280"/>
                  <a:ext cx="488" cy="453"/>
                  <a:chOff x="1322" y="1280"/>
                  <a:chExt cx="488" cy="453"/>
                </a:xfrm>
              </p:grpSpPr>
              <p:sp>
                <p:nvSpPr>
                  <p:cNvPr id="75887" name="Freeform 111"/>
                  <p:cNvSpPr>
                    <a:spLocks/>
                  </p:cNvSpPr>
                  <p:nvPr/>
                </p:nvSpPr>
                <p:spPr bwMode="auto">
                  <a:xfrm>
                    <a:off x="1383" y="1587"/>
                    <a:ext cx="375" cy="107"/>
                  </a:xfrm>
                  <a:custGeom>
                    <a:avLst/>
                    <a:gdLst>
                      <a:gd name="T0" fmla="*/ 58 w 375"/>
                      <a:gd name="T1" fmla="*/ 0 h 107"/>
                      <a:gd name="T2" fmla="*/ 0 w 375"/>
                      <a:gd name="T3" fmla="*/ 106 h 107"/>
                      <a:gd name="T4" fmla="*/ 374 w 375"/>
                      <a:gd name="T5" fmla="*/ 106 h 107"/>
                      <a:gd name="T6" fmla="*/ 311 w 375"/>
                      <a:gd name="T7" fmla="*/ 0 h 107"/>
                      <a:gd name="T8" fmla="*/ 58 w 375"/>
                      <a:gd name="T9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75" h="107">
                        <a:moveTo>
                          <a:pt x="58" y="0"/>
                        </a:moveTo>
                        <a:lnTo>
                          <a:pt x="0" y="106"/>
                        </a:lnTo>
                        <a:lnTo>
                          <a:pt x="374" y="106"/>
                        </a:lnTo>
                        <a:lnTo>
                          <a:pt x="311" y="0"/>
                        </a:lnTo>
                        <a:lnTo>
                          <a:pt x="58" y="0"/>
                        </a:lnTo>
                      </a:path>
                    </a:pathLst>
                  </a:custGeom>
                  <a:solidFill>
                    <a:srgbClr val="A0A0A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5888" name="Oval 112"/>
                  <p:cNvSpPr>
                    <a:spLocks noChangeArrowheads="1"/>
                  </p:cNvSpPr>
                  <p:nvPr/>
                </p:nvSpPr>
                <p:spPr bwMode="auto">
                  <a:xfrm>
                    <a:off x="1474" y="1617"/>
                    <a:ext cx="184" cy="38"/>
                  </a:xfrm>
                  <a:prstGeom prst="ellipse">
                    <a:avLst/>
                  </a:prstGeom>
                  <a:solidFill>
                    <a:srgbClr val="80808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5889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1415" y="1605"/>
                    <a:ext cx="302" cy="29"/>
                  </a:xfrm>
                  <a:prstGeom prst="rect">
                    <a:avLst/>
                  </a:prstGeom>
                  <a:solidFill>
                    <a:srgbClr val="A0A0A0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5890" name="AutoShape 114"/>
                  <p:cNvSpPr>
                    <a:spLocks noChangeArrowheads="1"/>
                  </p:cNvSpPr>
                  <p:nvPr/>
                </p:nvSpPr>
                <p:spPr bwMode="auto">
                  <a:xfrm>
                    <a:off x="1322" y="1280"/>
                    <a:ext cx="488" cy="327"/>
                  </a:xfrm>
                  <a:prstGeom prst="roundRect">
                    <a:avLst>
                      <a:gd name="adj" fmla="val 12301"/>
                    </a:avLst>
                  </a:prstGeom>
                  <a:solidFill>
                    <a:srgbClr val="C0C0C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5891" name="Freeform 115"/>
                  <p:cNvSpPr>
                    <a:spLocks/>
                  </p:cNvSpPr>
                  <p:nvPr/>
                </p:nvSpPr>
                <p:spPr bwMode="auto">
                  <a:xfrm>
                    <a:off x="1368" y="1693"/>
                    <a:ext cx="403" cy="40"/>
                  </a:xfrm>
                  <a:custGeom>
                    <a:avLst/>
                    <a:gdLst>
                      <a:gd name="T0" fmla="*/ 16 w 403"/>
                      <a:gd name="T1" fmla="*/ 0 h 40"/>
                      <a:gd name="T2" fmla="*/ 390 w 403"/>
                      <a:gd name="T3" fmla="*/ 0 h 40"/>
                      <a:gd name="T4" fmla="*/ 402 w 403"/>
                      <a:gd name="T5" fmla="*/ 39 h 40"/>
                      <a:gd name="T6" fmla="*/ 0 w 403"/>
                      <a:gd name="T7" fmla="*/ 39 h 40"/>
                      <a:gd name="T8" fmla="*/ 16 w 403"/>
                      <a:gd name="T9" fmla="*/ 0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03" h="40">
                        <a:moveTo>
                          <a:pt x="16" y="0"/>
                        </a:moveTo>
                        <a:lnTo>
                          <a:pt x="390" y="0"/>
                        </a:lnTo>
                        <a:lnTo>
                          <a:pt x="402" y="39"/>
                        </a:lnTo>
                        <a:lnTo>
                          <a:pt x="0" y="39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75892" name="Group 116"/>
                <p:cNvGrpSpPr>
                  <a:grpSpLocks/>
                </p:cNvGrpSpPr>
                <p:nvPr/>
              </p:nvGrpSpPr>
              <p:grpSpPr bwMode="auto">
                <a:xfrm>
                  <a:off x="1376" y="1314"/>
                  <a:ext cx="380" cy="257"/>
                  <a:chOff x="1376" y="1314"/>
                  <a:chExt cx="380" cy="257"/>
                </a:xfrm>
              </p:grpSpPr>
              <p:sp>
                <p:nvSpPr>
                  <p:cNvPr id="75893" name="AutoShape 117"/>
                  <p:cNvSpPr>
                    <a:spLocks noChangeArrowheads="1"/>
                  </p:cNvSpPr>
                  <p:nvPr/>
                </p:nvSpPr>
                <p:spPr bwMode="auto">
                  <a:xfrm>
                    <a:off x="1376" y="1314"/>
                    <a:ext cx="375" cy="253"/>
                  </a:xfrm>
                  <a:prstGeom prst="roundRect">
                    <a:avLst>
                      <a:gd name="adj" fmla="val 12338"/>
                    </a:avLst>
                  </a:prstGeom>
                  <a:solidFill>
                    <a:srgbClr val="C0C0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5894" name="AutoShape 118"/>
                  <p:cNvSpPr>
                    <a:spLocks noChangeArrowheads="1"/>
                  </p:cNvSpPr>
                  <p:nvPr/>
                </p:nvSpPr>
                <p:spPr bwMode="auto">
                  <a:xfrm>
                    <a:off x="1381" y="1318"/>
                    <a:ext cx="375" cy="253"/>
                  </a:xfrm>
                  <a:prstGeom prst="roundRect">
                    <a:avLst>
                      <a:gd name="adj" fmla="val 12338"/>
                    </a:avLst>
                  </a:prstGeom>
                  <a:solidFill>
                    <a:srgbClr val="00008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5895" name="AutoShape 119"/>
                  <p:cNvSpPr>
                    <a:spLocks noChangeArrowheads="1"/>
                  </p:cNvSpPr>
                  <p:nvPr/>
                </p:nvSpPr>
                <p:spPr bwMode="auto">
                  <a:xfrm>
                    <a:off x="1379" y="1315"/>
                    <a:ext cx="375" cy="254"/>
                  </a:xfrm>
                  <a:prstGeom prst="roundRect">
                    <a:avLst>
                      <a:gd name="adj" fmla="val 12292"/>
                    </a:avLst>
                  </a:prstGeom>
                  <a:solidFill>
                    <a:srgbClr val="4040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grpSp>
            <p:nvGrpSpPr>
              <p:cNvPr id="75896" name="Group 120"/>
              <p:cNvGrpSpPr>
                <a:grpSpLocks/>
              </p:cNvGrpSpPr>
              <p:nvPr/>
            </p:nvGrpSpPr>
            <p:grpSpPr bwMode="auto">
              <a:xfrm>
                <a:off x="1520" y="1219"/>
                <a:ext cx="147" cy="92"/>
                <a:chOff x="1520" y="1219"/>
                <a:chExt cx="147" cy="92"/>
              </a:xfrm>
            </p:grpSpPr>
            <p:sp>
              <p:nvSpPr>
                <p:cNvPr id="75897" name="Freeform 121"/>
                <p:cNvSpPr>
                  <a:spLocks/>
                </p:cNvSpPr>
                <p:nvPr/>
              </p:nvSpPr>
              <p:spPr bwMode="auto">
                <a:xfrm>
                  <a:off x="1520" y="1219"/>
                  <a:ext cx="147" cy="92"/>
                </a:xfrm>
                <a:custGeom>
                  <a:avLst/>
                  <a:gdLst>
                    <a:gd name="T0" fmla="*/ 125 w 147"/>
                    <a:gd name="T1" fmla="*/ 0 h 92"/>
                    <a:gd name="T2" fmla="*/ 132 w 147"/>
                    <a:gd name="T3" fmla="*/ 4 h 92"/>
                    <a:gd name="T4" fmla="*/ 137 w 147"/>
                    <a:gd name="T5" fmla="*/ 9 h 92"/>
                    <a:gd name="T6" fmla="*/ 143 w 147"/>
                    <a:gd name="T7" fmla="*/ 17 h 92"/>
                    <a:gd name="T8" fmla="*/ 146 w 147"/>
                    <a:gd name="T9" fmla="*/ 26 h 92"/>
                    <a:gd name="T10" fmla="*/ 145 w 147"/>
                    <a:gd name="T11" fmla="*/ 34 h 92"/>
                    <a:gd name="T12" fmla="*/ 121 w 147"/>
                    <a:gd name="T13" fmla="*/ 37 h 92"/>
                    <a:gd name="T14" fmla="*/ 116 w 147"/>
                    <a:gd name="T15" fmla="*/ 42 h 92"/>
                    <a:gd name="T16" fmla="*/ 108 w 147"/>
                    <a:gd name="T17" fmla="*/ 44 h 92"/>
                    <a:gd name="T18" fmla="*/ 95 w 147"/>
                    <a:gd name="T19" fmla="*/ 47 h 92"/>
                    <a:gd name="T20" fmla="*/ 94 w 147"/>
                    <a:gd name="T21" fmla="*/ 59 h 92"/>
                    <a:gd name="T22" fmla="*/ 98 w 147"/>
                    <a:gd name="T23" fmla="*/ 68 h 92"/>
                    <a:gd name="T24" fmla="*/ 94 w 147"/>
                    <a:gd name="T25" fmla="*/ 75 h 92"/>
                    <a:gd name="T26" fmla="*/ 85 w 147"/>
                    <a:gd name="T27" fmla="*/ 76 h 92"/>
                    <a:gd name="T28" fmla="*/ 80 w 147"/>
                    <a:gd name="T29" fmla="*/ 69 h 92"/>
                    <a:gd name="T30" fmla="*/ 80 w 147"/>
                    <a:gd name="T31" fmla="*/ 73 h 92"/>
                    <a:gd name="T32" fmla="*/ 84 w 147"/>
                    <a:gd name="T33" fmla="*/ 83 h 92"/>
                    <a:gd name="T34" fmla="*/ 79 w 147"/>
                    <a:gd name="T35" fmla="*/ 89 h 92"/>
                    <a:gd name="T36" fmla="*/ 73 w 147"/>
                    <a:gd name="T37" fmla="*/ 90 h 92"/>
                    <a:gd name="T38" fmla="*/ 68 w 147"/>
                    <a:gd name="T39" fmla="*/ 86 h 92"/>
                    <a:gd name="T40" fmla="*/ 62 w 147"/>
                    <a:gd name="T41" fmla="*/ 78 h 92"/>
                    <a:gd name="T42" fmla="*/ 63 w 147"/>
                    <a:gd name="T43" fmla="*/ 89 h 92"/>
                    <a:gd name="T44" fmla="*/ 58 w 147"/>
                    <a:gd name="T45" fmla="*/ 91 h 92"/>
                    <a:gd name="T46" fmla="*/ 51 w 147"/>
                    <a:gd name="T47" fmla="*/ 90 h 92"/>
                    <a:gd name="T48" fmla="*/ 44 w 147"/>
                    <a:gd name="T49" fmla="*/ 84 h 92"/>
                    <a:gd name="T50" fmla="*/ 42 w 147"/>
                    <a:gd name="T51" fmla="*/ 87 h 92"/>
                    <a:gd name="T52" fmla="*/ 37 w 147"/>
                    <a:gd name="T53" fmla="*/ 87 h 92"/>
                    <a:gd name="T54" fmla="*/ 31 w 147"/>
                    <a:gd name="T55" fmla="*/ 85 h 92"/>
                    <a:gd name="T56" fmla="*/ 25 w 147"/>
                    <a:gd name="T57" fmla="*/ 81 h 92"/>
                    <a:gd name="T58" fmla="*/ 13 w 147"/>
                    <a:gd name="T59" fmla="*/ 82 h 92"/>
                    <a:gd name="T60" fmla="*/ 6 w 147"/>
                    <a:gd name="T61" fmla="*/ 81 h 92"/>
                    <a:gd name="T62" fmla="*/ 2 w 147"/>
                    <a:gd name="T63" fmla="*/ 79 h 92"/>
                    <a:gd name="T64" fmla="*/ 0 w 147"/>
                    <a:gd name="T65" fmla="*/ 75 h 92"/>
                    <a:gd name="T66" fmla="*/ 2 w 147"/>
                    <a:gd name="T67" fmla="*/ 71 h 92"/>
                    <a:gd name="T68" fmla="*/ 12 w 147"/>
                    <a:gd name="T69" fmla="*/ 63 h 92"/>
                    <a:gd name="T70" fmla="*/ 5 w 147"/>
                    <a:gd name="T71" fmla="*/ 57 h 92"/>
                    <a:gd name="T72" fmla="*/ 4 w 147"/>
                    <a:gd name="T73" fmla="*/ 50 h 92"/>
                    <a:gd name="T74" fmla="*/ 6 w 147"/>
                    <a:gd name="T75" fmla="*/ 45 h 92"/>
                    <a:gd name="T76" fmla="*/ 10 w 147"/>
                    <a:gd name="T77" fmla="*/ 29 h 92"/>
                    <a:gd name="T78" fmla="*/ 9 w 147"/>
                    <a:gd name="T79" fmla="*/ 21 h 92"/>
                    <a:gd name="T80" fmla="*/ 11 w 147"/>
                    <a:gd name="T81" fmla="*/ 15 h 92"/>
                    <a:gd name="T82" fmla="*/ 21 w 147"/>
                    <a:gd name="T83" fmla="*/ 13 h 92"/>
                    <a:gd name="T84" fmla="*/ 27 w 147"/>
                    <a:gd name="T85" fmla="*/ 10 h 92"/>
                    <a:gd name="T86" fmla="*/ 31 w 147"/>
                    <a:gd name="T87" fmla="*/ 5 h 92"/>
                    <a:gd name="T88" fmla="*/ 38 w 147"/>
                    <a:gd name="T89" fmla="*/ 3 h 92"/>
                    <a:gd name="T90" fmla="*/ 46 w 147"/>
                    <a:gd name="T91" fmla="*/ 3 h 92"/>
                    <a:gd name="T92" fmla="*/ 53 w 147"/>
                    <a:gd name="T93" fmla="*/ 5 h 92"/>
                    <a:gd name="T94" fmla="*/ 64 w 147"/>
                    <a:gd name="T95" fmla="*/ 4 h 92"/>
                    <a:gd name="T96" fmla="*/ 70 w 147"/>
                    <a:gd name="T97" fmla="*/ 6 h 92"/>
                    <a:gd name="T98" fmla="*/ 84 w 147"/>
                    <a:gd name="T99" fmla="*/ 7 h 92"/>
                    <a:gd name="T100" fmla="*/ 99 w 147"/>
                    <a:gd name="T101" fmla="*/ 5 h 92"/>
                    <a:gd name="T102" fmla="*/ 125 w 147"/>
                    <a:gd name="T103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47" h="92">
                      <a:moveTo>
                        <a:pt x="125" y="0"/>
                      </a:moveTo>
                      <a:lnTo>
                        <a:pt x="132" y="4"/>
                      </a:lnTo>
                      <a:lnTo>
                        <a:pt x="137" y="9"/>
                      </a:lnTo>
                      <a:lnTo>
                        <a:pt x="143" y="17"/>
                      </a:lnTo>
                      <a:lnTo>
                        <a:pt x="146" y="26"/>
                      </a:lnTo>
                      <a:lnTo>
                        <a:pt x="145" y="34"/>
                      </a:lnTo>
                      <a:lnTo>
                        <a:pt x="121" y="37"/>
                      </a:lnTo>
                      <a:lnTo>
                        <a:pt x="116" y="42"/>
                      </a:lnTo>
                      <a:lnTo>
                        <a:pt x="108" y="44"/>
                      </a:lnTo>
                      <a:lnTo>
                        <a:pt x="95" y="47"/>
                      </a:lnTo>
                      <a:lnTo>
                        <a:pt x="94" y="59"/>
                      </a:lnTo>
                      <a:lnTo>
                        <a:pt x="98" y="68"/>
                      </a:lnTo>
                      <a:lnTo>
                        <a:pt x="94" y="75"/>
                      </a:lnTo>
                      <a:lnTo>
                        <a:pt x="85" y="76"/>
                      </a:lnTo>
                      <a:lnTo>
                        <a:pt x="80" y="69"/>
                      </a:lnTo>
                      <a:lnTo>
                        <a:pt x="80" y="73"/>
                      </a:lnTo>
                      <a:lnTo>
                        <a:pt x="84" y="83"/>
                      </a:lnTo>
                      <a:lnTo>
                        <a:pt x="79" y="89"/>
                      </a:lnTo>
                      <a:lnTo>
                        <a:pt x="73" y="90"/>
                      </a:lnTo>
                      <a:lnTo>
                        <a:pt x="68" y="86"/>
                      </a:lnTo>
                      <a:lnTo>
                        <a:pt x="62" y="78"/>
                      </a:lnTo>
                      <a:lnTo>
                        <a:pt x="63" y="89"/>
                      </a:lnTo>
                      <a:lnTo>
                        <a:pt x="58" y="91"/>
                      </a:lnTo>
                      <a:lnTo>
                        <a:pt x="51" y="90"/>
                      </a:lnTo>
                      <a:lnTo>
                        <a:pt x="44" y="84"/>
                      </a:lnTo>
                      <a:lnTo>
                        <a:pt x="42" y="87"/>
                      </a:lnTo>
                      <a:lnTo>
                        <a:pt x="37" y="87"/>
                      </a:lnTo>
                      <a:lnTo>
                        <a:pt x="31" y="85"/>
                      </a:lnTo>
                      <a:lnTo>
                        <a:pt x="25" y="81"/>
                      </a:lnTo>
                      <a:lnTo>
                        <a:pt x="13" y="82"/>
                      </a:lnTo>
                      <a:lnTo>
                        <a:pt x="6" y="81"/>
                      </a:lnTo>
                      <a:lnTo>
                        <a:pt x="2" y="79"/>
                      </a:lnTo>
                      <a:lnTo>
                        <a:pt x="0" y="75"/>
                      </a:lnTo>
                      <a:lnTo>
                        <a:pt x="2" y="71"/>
                      </a:lnTo>
                      <a:lnTo>
                        <a:pt x="12" y="63"/>
                      </a:lnTo>
                      <a:lnTo>
                        <a:pt x="5" y="57"/>
                      </a:lnTo>
                      <a:lnTo>
                        <a:pt x="4" y="50"/>
                      </a:lnTo>
                      <a:lnTo>
                        <a:pt x="6" y="45"/>
                      </a:lnTo>
                      <a:lnTo>
                        <a:pt x="10" y="29"/>
                      </a:lnTo>
                      <a:lnTo>
                        <a:pt x="9" y="21"/>
                      </a:lnTo>
                      <a:lnTo>
                        <a:pt x="11" y="15"/>
                      </a:lnTo>
                      <a:lnTo>
                        <a:pt x="21" y="13"/>
                      </a:lnTo>
                      <a:lnTo>
                        <a:pt x="27" y="10"/>
                      </a:lnTo>
                      <a:lnTo>
                        <a:pt x="31" y="5"/>
                      </a:lnTo>
                      <a:lnTo>
                        <a:pt x="38" y="3"/>
                      </a:lnTo>
                      <a:lnTo>
                        <a:pt x="46" y="3"/>
                      </a:lnTo>
                      <a:lnTo>
                        <a:pt x="53" y="5"/>
                      </a:lnTo>
                      <a:lnTo>
                        <a:pt x="64" y="4"/>
                      </a:lnTo>
                      <a:lnTo>
                        <a:pt x="70" y="6"/>
                      </a:lnTo>
                      <a:lnTo>
                        <a:pt x="84" y="7"/>
                      </a:lnTo>
                      <a:lnTo>
                        <a:pt x="99" y="5"/>
                      </a:lnTo>
                      <a:lnTo>
                        <a:pt x="125" y="0"/>
                      </a:lnTo>
                    </a:path>
                  </a:pathLst>
                </a:custGeom>
                <a:solidFill>
                  <a:srgbClr val="FFC080"/>
                </a:solidFill>
                <a:ln w="12700" cap="rnd" cmpd="sng">
                  <a:solidFill>
                    <a:srgbClr val="402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898" name="Freeform 122"/>
                <p:cNvSpPr>
                  <a:spLocks/>
                </p:cNvSpPr>
                <p:nvPr/>
              </p:nvSpPr>
              <p:spPr bwMode="auto">
                <a:xfrm>
                  <a:off x="1590" y="1249"/>
                  <a:ext cx="9" cy="38"/>
                </a:xfrm>
                <a:custGeom>
                  <a:avLst/>
                  <a:gdLst>
                    <a:gd name="T0" fmla="*/ 6 w 9"/>
                    <a:gd name="T1" fmla="*/ 34 h 38"/>
                    <a:gd name="T2" fmla="*/ 3 w 9"/>
                    <a:gd name="T3" fmla="*/ 26 h 38"/>
                    <a:gd name="T4" fmla="*/ 2 w 9"/>
                    <a:gd name="T5" fmla="*/ 18 h 38"/>
                    <a:gd name="T6" fmla="*/ 3 w 9"/>
                    <a:gd name="T7" fmla="*/ 11 h 38"/>
                    <a:gd name="T8" fmla="*/ 3 w 9"/>
                    <a:gd name="T9" fmla="*/ 4 h 38"/>
                    <a:gd name="T10" fmla="*/ 8 w 9"/>
                    <a:gd name="T11" fmla="*/ 0 h 38"/>
                    <a:gd name="T12" fmla="*/ 3 w 9"/>
                    <a:gd name="T13" fmla="*/ 2 h 38"/>
                    <a:gd name="T14" fmla="*/ 2 w 9"/>
                    <a:gd name="T15" fmla="*/ 2 h 38"/>
                    <a:gd name="T16" fmla="*/ 2 w 9"/>
                    <a:gd name="T17" fmla="*/ 7 h 38"/>
                    <a:gd name="T18" fmla="*/ 1 w 9"/>
                    <a:gd name="T19" fmla="*/ 18 h 38"/>
                    <a:gd name="T20" fmla="*/ 0 w 9"/>
                    <a:gd name="T21" fmla="*/ 21 h 38"/>
                    <a:gd name="T22" fmla="*/ 5 w 9"/>
                    <a:gd name="T23" fmla="*/ 37 h 38"/>
                    <a:gd name="T24" fmla="*/ 6 w 9"/>
                    <a:gd name="T25" fmla="*/ 34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" h="38">
                      <a:moveTo>
                        <a:pt x="6" y="34"/>
                      </a:moveTo>
                      <a:lnTo>
                        <a:pt x="3" y="26"/>
                      </a:lnTo>
                      <a:lnTo>
                        <a:pt x="2" y="18"/>
                      </a:lnTo>
                      <a:lnTo>
                        <a:pt x="3" y="11"/>
                      </a:lnTo>
                      <a:lnTo>
                        <a:pt x="3" y="4"/>
                      </a:lnTo>
                      <a:lnTo>
                        <a:pt x="8" y="0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2" y="7"/>
                      </a:lnTo>
                      <a:lnTo>
                        <a:pt x="1" y="18"/>
                      </a:lnTo>
                      <a:lnTo>
                        <a:pt x="0" y="21"/>
                      </a:lnTo>
                      <a:lnTo>
                        <a:pt x="5" y="37"/>
                      </a:lnTo>
                      <a:lnTo>
                        <a:pt x="6" y="34"/>
                      </a:lnTo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899" name="Freeform 123"/>
                <p:cNvSpPr>
                  <a:spLocks/>
                </p:cNvSpPr>
                <p:nvPr/>
              </p:nvSpPr>
              <p:spPr bwMode="auto">
                <a:xfrm>
                  <a:off x="1564" y="1245"/>
                  <a:ext cx="15" cy="54"/>
                </a:xfrm>
                <a:custGeom>
                  <a:avLst/>
                  <a:gdLst>
                    <a:gd name="T0" fmla="*/ 14 w 15"/>
                    <a:gd name="T1" fmla="*/ 48 h 54"/>
                    <a:gd name="T2" fmla="*/ 11 w 15"/>
                    <a:gd name="T3" fmla="*/ 43 h 54"/>
                    <a:gd name="T4" fmla="*/ 7 w 15"/>
                    <a:gd name="T5" fmla="*/ 35 h 54"/>
                    <a:gd name="T6" fmla="*/ 4 w 15"/>
                    <a:gd name="T7" fmla="*/ 30 h 54"/>
                    <a:gd name="T8" fmla="*/ 4 w 15"/>
                    <a:gd name="T9" fmla="*/ 25 h 54"/>
                    <a:gd name="T10" fmla="*/ 3 w 15"/>
                    <a:gd name="T11" fmla="*/ 22 h 54"/>
                    <a:gd name="T12" fmla="*/ 4 w 15"/>
                    <a:gd name="T13" fmla="*/ 17 h 54"/>
                    <a:gd name="T14" fmla="*/ 6 w 15"/>
                    <a:gd name="T15" fmla="*/ 9 h 54"/>
                    <a:gd name="T16" fmla="*/ 8 w 15"/>
                    <a:gd name="T17" fmla="*/ 3 h 54"/>
                    <a:gd name="T18" fmla="*/ 4 w 15"/>
                    <a:gd name="T19" fmla="*/ 0 h 54"/>
                    <a:gd name="T20" fmla="*/ 6 w 15"/>
                    <a:gd name="T21" fmla="*/ 4 h 54"/>
                    <a:gd name="T22" fmla="*/ 3 w 15"/>
                    <a:gd name="T23" fmla="*/ 15 h 54"/>
                    <a:gd name="T24" fmla="*/ 1 w 15"/>
                    <a:gd name="T25" fmla="*/ 22 h 54"/>
                    <a:gd name="T26" fmla="*/ 0 w 15"/>
                    <a:gd name="T27" fmla="*/ 26 h 54"/>
                    <a:gd name="T28" fmla="*/ 1 w 15"/>
                    <a:gd name="T29" fmla="*/ 31 h 54"/>
                    <a:gd name="T30" fmla="*/ 5 w 15"/>
                    <a:gd name="T31" fmla="*/ 35 h 54"/>
                    <a:gd name="T32" fmla="*/ 9 w 15"/>
                    <a:gd name="T33" fmla="*/ 42 h 54"/>
                    <a:gd name="T34" fmla="*/ 13 w 15"/>
                    <a:gd name="T35" fmla="*/ 53 h 54"/>
                    <a:gd name="T36" fmla="*/ 14 w 15"/>
                    <a:gd name="T37" fmla="*/ 48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5" h="54">
                      <a:moveTo>
                        <a:pt x="14" y="48"/>
                      </a:moveTo>
                      <a:lnTo>
                        <a:pt x="11" y="43"/>
                      </a:lnTo>
                      <a:lnTo>
                        <a:pt x="7" y="35"/>
                      </a:lnTo>
                      <a:lnTo>
                        <a:pt x="4" y="30"/>
                      </a:lnTo>
                      <a:lnTo>
                        <a:pt x="4" y="25"/>
                      </a:lnTo>
                      <a:lnTo>
                        <a:pt x="3" y="22"/>
                      </a:lnTo>
                      <a:lnTo>
                        <a:pt x="4" y="17"/>
                      </a:lnTo>
                      <a:lnTo>
                        <a:pt x="6" y="9"/>
                      </a:lnTo>
                      <a:lnTo>
                        <a:pt x="8" y="3"/>
                      </a:lnTo>
                      <a:lnTo>
                        <a:pt x="4" y="0"/>
                      </a:lnTo>
                      <a:lnTo>
                        <a:pt x="6" y="4"/>
                      </a:lnTo>
                      <a:lnTo>
                        <a:pt x="3" y="15"/>
                      </a:lnTo>
                      <a:lnTo>
                        <a:pt x="1" y="22"/>
                      </a:lnTo>
                      <a:lnTo>
                        <a:pt x="0" y="26"/>
                      </a:lnTo>
                      <a:lnTo>
                        <a:pt x="1" y="31"/>
                      </a:lnTo>
                      <a:lnTo>
                        <a:pt x="5" y="35"/>
                      </a:lnTo>
                      <a:lnTo>
                        <a:pt x="9" y="42"/>
                      </a:lnTo>
                      <a:lnTo>
                        <a:pt x="13" y="53"/>
                      </a:lnTo>
                      <a:lnTo>
                        <a:pt x="14" y="48"/>
                      </a:lnTo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900" name="Freeform 124"/>
                <p:cNvSpPr>
                  <a:spLocks/>
                </p:cNvSpPr>
                <p:nvPr/>
              </p:nvSpPr>
              <p:spPr bwMode="auto">
                <a:xfrm>
                  <a:off x="1542" y="1246"/>
                  <a:ext cx="18" cy="53"/>
                </a:xfrm>
                <a:custGeom>
                  <a:avLst/>
                  <a:gdLst>
                    <a:gd name="T0" fmla="*/ 15 w 18"/>
                    <a:gd name="T1" fmla="*/ 52 h 53"/>
                    <a:gd name="T2" fmla="*/ 17 w 18"/>
                    <a:gd name="T3" fmla="*/ 51 h 53"/>
                    <a:gd name="T4" fmla="*/ 13 w 18"/>
                    <a:gd name="T5" fmla="*/ 43 h 53"/>
                    <a:gd name="T6" fmla="*/ 5 w 18"/>
                    <a:gd name="T7" fmla="*/ 33 h 53"/>
                    <a:gd name="T8" fmla="*/ 2 w 18"/>
                    <a:gd name="T9" fmla="*/ 28 h 53"/>
                    <a:gd name="T10" fmla="*/ 2 w 18"/>
                    <a:gd name="T11" fmla="*/ 24 h 53"/>
                    <a:gd name="T12" fmla="*/ 4 w 18"/>
                    <a:gd name="T13" fmla="*/ 20 h 53"/>
                    <a:gd name="T14" fmla="*/ 4 w 18"/>
                    <a:gd name="T15" fmla="*/ 12 h 53"/>
                    <a:gd name="T16" fmla="*/ 4 w 18"/>
                    <a:gd name="T17" fmla="*/ 6 h 53"/>
                    <a:gd name="T18" fmla="*/ 3 w 18"/>
                    <a:gd name="T19" fmla="*/ 2 h 53"/>
                    <a:gd name="T20" fmla="*/ 1 w 18"/>
                    <a:gd name="T21" fmla="*/ 0 h 53"/>
                    <a:gd name="T22" fmla="*/ 2 w 18"/>
                    <a:gd name="T23" fmla="*/ 4 h 53"/>
                    <a:gd name="T24" fmla="*/ 3 w 18"/>
                    <a:gd name="T25" fmla="*/ 10 h 53"/>
                    <a:gd name="T26" fmla="*/ 2 w 18"/>
                    <a:gd name="T27" fmla="*/ 19 h 53"/>
                    <a:gd name="T28" fmla="*/ 1 w 18"/>
                    <a:gd name="T29" fmla="*/ 23 h 53"/>
                    <a:gd name="T30" fmla="*/ 0 w 18"/>
                    <a:gd name="T31" fmla="*/ 28 h 53"/>
                    <a:gd name="T32" fmla="*/ 4 w 18"/>
                    <a:gd name="T33" fmla="*/ 35 h 53"/>
                    <a:gd name="T34" fmla="*/ 7 w 18"/>
                    <a:gd name="T35" fmla="*/ 38 h 53"/>
                    <a:gd name="T36" fmla="*/ 15 w 18"/>
                    <a:gd name="T37" fmla="*/ 52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8" h="53">
                      <a:moveTo>
                        <a:pt x="15" y="52"/>
                      </a:moveTo>
                      <a:lnTo>
                        <a:pt x="17" y="51"/>
                      </a:lnTo>
                      <a:lnTo>
                        <a:pt x="13" y="43"/>
                      </a:lnTo>
                      <a:lnTo>
                        <a:pt x="5" y="33"/>
                      </a:lnTo>
                      <a:lnTo>
                        <a:pt x="2" y="28"/>
                      </a:lnTo>
                      <a:lnTo>
                        <a:pt x="2" y="24"/>
                      </a:lnTo>
                      <a:lnTo>
                        <a:pt x="4" y="20"/>
                      </a:lnTo>
                      <a:lnTo>
                        <a:pt x="4" y="12"/>
                      </a:lnTo>
                      <a:lnTo>
                        <a:pt x="4" y="6"/>
                      </a:lnTo>
                      <a:lnTo>
                        <a:pt x="3" y="2"/>
                      </a:lnTo>
                      <a:lnTo>
                        <a:pt x="1" y="0"/>
                      </a:lnTo>
                      <a:lnTo>
                        <a:pt x="2" y="4"/>
                      </a:lnTo>
                      <a:lnTo>
                        <a:pt x="3" y="10"/>
                      </a:lnTo>
                      <a:lnTo>
                        <a:pt x="2" y="19"/>
                      </a:lnTo>
                      <a:lnTo>
                        <a:pt x="1" y="23"/>
                      </a:lnTo>
                      <a:lnTo>
                        <a:pt x="0" y="28"/>
                      </a:lnTo>
                      <a:lnTo>
                        <a:pt x="4" y="35"/>
                      </a:lnTo>
                      <a:lnTo>
                        <a:pt x="7" y="38"/>
                      </a:lnTo>
                      <a:lnTo>
                        <a:pt x="15" y="52"/>
                      </a:lnTo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901" name="Freeform 125"/>
                <p:cNvSpPr>
                  <a:spLocks/>
                </p:cNvSpPr>
                <p:nvPr/>
              </p:nvSpPr>
              <p:spPr bwMode="auto">
                <a:xfrm>
                  <a:off x="1531" y="1280"/>
                  <a:ext cx="9" cy="15"/>
                </a:xfrm>
                <a:custGeom>
                  <a:avLst/>
                  <a:gdLst>
                    <a:gd name="T0" fmla="*/ 8 w 9"/>
                    <a:gd name="T1" fmla="*/ 13 h 15"/>
                    <a:gd name="T2" fmla="*/ 1 w 9"/>
                    <a:gd name="T3" fmla="*/ 0 h 15"/>
                    <a:gd name="T4" fmla="*/ 0 w 9"/>
                    <a:gd name="T5" fmla="*/ 3 h 15"/>
                    <a:gd name="T6" fmla="*/ 2 w 9"/>
                    <a:gd name="T7" fmla="*/ 9 h 15"/>
                    <a:gd name="T8" fmla="*/ 3 w 9"/>
                    <a:gd name="T9" fmla="*/ 14 h 15"/>
                    <a:gd name="T10" fmla="*/ 8 w 9"/>
                    <a:gd name="T11" fmla="*/ 13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" h="15">
                      <a:moveTo>
                        <a:pt x="8" y="13"/>
                      </a:moveTo>
                      <a:lnTo>
                        <a:pt x="1" y="0"/>
                      </a:lnTo>
                      <a:lnTo>
                        <a:pt x="0" y="3"/>
                      </a:lnTo>
                      <a:lnTo>
                        <a:pt x="2" y="9"/>
                      </a:lnTo>
                      <a:lnTo>
                        <a:pt x="3" y="14"/>
                      </a:lnTo>
                      <a:lnTo>
                        <a:pt x="8" y="13"/>
                      </a:lnTo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902" name="Freeform 126"/>
                <p:cNvSpPr>
                  <a:spLocks/>
                </p:cNvSpPr>
                <p:nvPr/>
              </p:nvSpPr>
              <p:spPr bwMode="auto">
                <a:xfrm>
                  <a:off x="1598" y="1232"/>
                  <a:ext cx="12" cy="6"/>
                </a:xfrm>
                <a:custGeom>
                  <a:avLst/>
                  <a:gdLst>
                    <a:gd name="T0" fmla="*/ 0 w 12"/>
                    <a:gd name="T1" fmla="*/ 0 h 6"/>
                    <a:gd name="T2" fmla="*/ 1 w 12"/>
                    <a:gd name="T3" fmla="*/ 1 h 6"/>
                    <a:gd name="T4" fmla="*/ 8 w 12"/>
                    <a:gd name="T5" fmla="*/ 1 h 6"/>
                    <a:gd name="T6" fmla="*/ 9 w 12"/>
                    <a:gd name="T7" fmla="*/ 3 h 6"/>
                    <a:gd name="T8" fmla="*/ 11 w 12"/>
                    <a:gd name="T9" fmla="*/ 5 h 6"/>
                    <a:gd name="T10" fmla="*/ 10 w 12"/>
                    <a:gd name="T11" fmla="*/ 1 h 6"/>
                    <a:gd name="T12" fmla="*/ 8 w 12"/>
                    <a:gd name="T13" fmla="*/ 0 h 6"/>
                    <a:gd name="T14" fmla="*/ 0 w 12"/>
                    <a:gd name="T1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" h="6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8" y="1"/>
                      </a:lnTo>
                      <a:lnTo>
                        <a:pt x="9" y="3"/>
                      </a:lnTo>
                      <a:lnTo>
                        <a:pt x="11" y="5"/>
                      </a:lnTo>
                      <a:lnTo>
                        <a:pt x="10" y="1"/>
                      </a:lnTo>
                      <a:lnTo>
                        <a:pt x="8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903" name="Freeform 127"/>
                <p:cNvSpPr>
                  <a:spLocks/>
                </p:cNvSpPr>
                <p:nvPr/>
              </p:nvSpPr>
              <p:spPr bwMode="auto">
                <a:xfrm>
                  <a:off x="1550" y="1295"/>
                  <a:ext cx="2" cy="5"/>
                </a:xfrm>
                <a:custGeom>
                  <a:avLst/>
                  <a:gdLst>
                    <a:gd name="T0" fmla="*/ 0 w 2"/>
                    <a:gd name="T1" fmla="*/ 4 h 5"/>
                    <a:gd name="T2" fmla="*/ 1 w 2"/>
                    <a:gd name="T3" fmla="*/ 2 h 5"/>
                    <a:gd name="T4" fmla="*/ 1 w 2"/>
                    <a:gd name="T5" fmla="*/ 0 h 5"/>
                    <a:gd name="T6" fmla="*/ 0 w 2"/>
                    <a:gd name="T7" fmla="*/ 2 h 5"/>
                    <a:gd name="T8" fmla="*/ 0 w 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5">
                      <a:moveTo>
                        <a:pt x="0" y="4"/>
                      </a:move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4"/>
                      </a:lnTo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904" name="Freeform 128"/>
                <p:cNvSpPr>
                  <a:spLocks/>
                </p:cNvSpPr>
                <p:nvPr/>
              </p:nvSpPr>
              <p:spPr bwMode="auto">
                <a:xfrm>
                  <a:off x="1569" y="1299"/>
                  <a:ext cx="5" cy="3"/>
                </a:xfrm>
                <a:custGeom>
                  <a:avLst/>
                  <a:gdLst>
                    <a:gd name="T0" fmla="*/ 0 w 5"/>
                    <a:gd name="T1" fmla="*/ 1 h 3"/>
                    <a:gd name="T2" fmla="*/ 2 w 5"/>
                    <a:gd name="T3" fmla="*/ 2 h 3"/>
                    <a:gd name="T4" fmla="*/ 4 w 5"/>
                    <a:gd name="T5" fmla="*/ 0 h 3"/>
                    <a:gd name="T6" fmla="*/ 0 w 5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3">
                      <a:moveTo>
                        <a:pt x="0" y="1"/>
                      </a:move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905" name="Freeform 129"/>
                <p:cNvSpPr>
                  <a:spLocks/>
                </p:cNvSpPr>
                <p:nvPr/>
              </p:nvSpPr>
              <p:spPr bwMode="auto">
                <a:xfrm>
                  <a:off x="1589" y="1295"/>
                  <a:ext cx="5" cy="4"/>
                </a:xfrm>
                <a:custGeom>
                  <a:avLst/>
                  <a:gdLst>
                    <a:gd name="T0" fmla="*/ 0 w 5"/>
                    <a:gd name="T1" fmla="*/ 2 h 4"/>
                    <a:gd name="T2" fmla="*/ 2 w 5"/>
                    <a:gd name="T3" fmla="*/ 3 h 4"/>
                    <a:gd name="T4" fmla="*/ 3 w 5"/>
                    <a:gd name="T5" fmla="*/ 2 h 4"/>
                    <a:gd name="T6" fmla="*/ 4 w 5"/>
                    <a:gd name="T7" fmla="*/ 0 h 4"/>
                    <a:gd name="T8" fmla="*/ 0 w 5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4">
                      <a:moveTo>
                        <a:pt x="0" y="2"/>
                      </a:moveTo>
                      <a:lnTo>
                        <a:pt x="2" y="3"/>
                      </a:lnTo>
                      <a:lnTo>
                        <a:pt x="3" y="2"/>
                      </a:lnTo>
                      <a:lnTo>
                        <a:pt x="4" y="0"/>
                      </a:lnTo>
                      <a:lnTo>
                        <a:pt x="0" y="2"/>
                      </a:lnTo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906" name="Freeform 130"/>
                <p:cNvSpPr>
                  <a:spLocks/>
                </p:cNvSpPr>
                <p:nvPr/>
              </p:nvSpPr>
              <p:spPr bwMode="auto">
                <a:xfrm>
                  <a:off x="1602" y="1283"/>
                  <a:ext cx="6" cy="5"/>
                </a:xfrm>
                <a:custGeom>
                  <a:avLst/>
                  <a:gdLst>
                    <a:gd name="T0" fmla="*/ 1 w 6"/>
                    <a:gd name="T1" fmla="*/ 0 h 5"/>
                    <a:gd name="T2" fmla="*/ 0 w 6"/>
                    <a:gd name="T3" fmla="*/ 4 h 5"/>
                    <a:gd name="T4" fmla="*/ 1 w 6"/>
                    <a:gd name="T5" fmla="*/ 4 h 5"/>
                    <a:gd name="T6" fmla="*/ 5 w 6"/>
                    <a:gd name="T7" fmla="*/ 4 h 5"/>
                    <a:gd name="T8" fmla="*/ 1 w 6"/>
                    <a:gd name="T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5">
                      <a:moveTo>
                        <a:pt x="1" y="0"/>
                      </a:move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5" y="4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907" name="Freeform 131"/>
                <p:cNvSpPr>
                  <a:spLocks/>
                </p:cNvSpPr>
                <p:nvPr/>
              </p:nvSpPr>
              <p:spPr bwMode="auto">
                <a:xfrm>
                  <a:off x="1567" y="1225"/>
                  <a:ext cx="2" cy="4"/>
                </a:xfrm>
                <a:custGeom>
                  <a:avLst/>
                  <a:gdLst>
                    <a:gd name="T0" fmla="*/ 0 w 2"/>
                    <a:gd name="T1" fmla="*/ 0 h 4"/>
                    <a:gd name="T2" fmla="*/ 0 w 2"/>
                    <a:gd name="T3" fmla="*/ 2 h 4"/>
                    <a:gd name="T4" fmla="*/ 0 w 2"/>
                    <a:gd name="T5" fmla="*/ 3 h 4"/>
                    <a:gd name="T6" fmla="*/ 1 w 2"/>
                    <a:gd name="T7" fmla="*/ 1 h 4"/>
                    <a:gd name="T8" fmla="*/ 0 w 2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4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908" name="Freeform 132"/>
                <p:cNvSpPr>
                  <a:spLocks/>
                </p:cNvSpPr>
                <p:nvPr/>
              </p:nvSpPr>
              <p:spPr bwMode="auto">
                <a:xfrm>
                  <a:off x="1615" y="1258"/>
                  <a:ext cx="16" cy="2"/>
                </a:xfrm>
                <a:custGeom>
                  <a:avLst/>
                  <a:gdLst>
                    <a:gd name="T0" fmla="*/ 0 w 16"/>
                    <a:gd name="T1" fmla="*/ 1 h 2"/>
                    <a:gd name="T2" fmla="*/ 3 w 16"/>
                    <a:gd name="T3" fmla="*/ 1 h 2"/>
                    <a:gd name="T4" fmla="*/ 4 w 16"/>
                    <a:gd name="T5" fmla="*/ 0 h 2"/>
                    <a:gd name="T6" fmla="*/ 7 w 16"/>
                    <a:gd name="T7" fmla="*/ 0 h 2"/>
                    <a:gd name="T8" fmla="*/ 15 w 16"/>
                    <a:gd name="T9" fmla="*/ 0 h 2"/>
                    <a:gd name="T10" fmla="*/ 11 w 16"/>
                    <a:gd name="T11" fmla="*/ 1 h 2"/>
                    <a:gd name="T12" fmla="*/ 1 w 16"/>
                    <a:gd name="T13" fmla="*/ 1 h 2"/>
                    <a:gd name="T14" fmla="*/ 0 w 16"/>
                    <a:gd name="T1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" h="2">
                      <a:moveTo>
                        <a:pt x="0" y="1"/>
                      </a:moveTo>
                      <a:lnTo>
                        <a:pt x="3" y="1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15" y="0"/>
                      </a:lnTo>
                      <a:lnTo>
                        <a:pt x="11" y="1"/>
                      </a:lnTo>
                      <a:lnTo>
                        <a:pt x="1" y="1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909" name="Freeform 133"/>
                <p:cNvSpPr>
                  <a:spLocks/>
                </p:cNvSpPr>
                <p:nvPr/>
              </p:nvSpPr>
              <p:spPr bwMode="auto">
                <a:xfrm>
                  <a:off x="1541" y="1233"/>
                  <a:ext cx="2" cy="3"/>
                </a:xfrm>
                <a:custGeom>
                  <a:avLst/>
                  <a:gdLst>
                    <a:gd name="T0" fmla="*/ 1 w 2"/>
                    <a:gd name="T1" fmla="*/ 0 h 3"/>
                    <a:gd name="T2" fmla="*/ 1 w 2"/>
                    <a:gd name="T3" fmla="*/ 2 h 3"/>
                    <a:gd name="T4" fmla="*/ 0 w 2"/>
                    <a:gd name="T5" fmla="*/ 2 h 3"/>
                    <a:gd name="T6" fmla="*/ 1 w 2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1" y="0"/>
                      </a:move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75910" name="Rectangle 134"/>
            <p:cNvSpPr>
              <a:spLocks noChangeArrowheads="1"/>
            </p:cNvSpPr>
            <p:nvPr/>
          </p:nvSpPr>
          <p:spPr bwMode="auto">
            <a:xfrm>
              <a:off x="1263" y="3444"/>
              <a:ext cx="647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600" b="1">
                  <a:solidFill>
                    <a:prstClr val="black"/>
                  </a:solidFill>
                </a:rPr>
                <a:t>Non-API</a:t>
              </a:r>
            </a:p>
            <a:p>
              <a:r>
                <a:rPr lang="en-US" altLang="en-US" sz="1600" b="1">
                  <a:solidFill>
                    <a:prstClr val="black"/>
                  </a:solidFill>
                </a:rPr>
                <a:t>Payment</a:t>
              </a:r>
            </a:p>
            <a:p>
              <a:r>
                <a:rPr lang="en-US" altLang="en-US" sz="1600" b="1">
                  <a:solidFill>
                    <a:prstClr val="black"/>
                  </a:solidFill>
                </a:rPr>
                <a:t>Package</a:t>
              </a:r>
            </a:p>
          </p:txBody>
        </p:sp>
        <p:sp>
          <p:nvSpPr>
            <p:cNvPr id="75911" name="Rectangle 135"/>
            <p:cNvSpPr>
              <a:spLocks noChangeArrowheads="1"/>
            </p:cNvSpPr>
            <p:nvPr/>
          </p:nvSpPr>
          <p:spPr bwMode="auto">
            <a:xfrm>
              <a:off x="1376" y="3028"/>
              <a:ext cx="410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b="1">
                  <a:solidFill>
                    <a:prstClr val="white"/>
                  </a:solidFill>
                </a:rPr>
                <a:t>EAS</a:t>
              </a:r>
            </a:p>
          </p:txBody>
        </p:sp>
      </p:grpSp>
      <p:sp>
        <p:nvSpPr>
          <p:cNvPr id="75912" name="Rectangle 136"/>
          <p:cNvSpPr>
            <a:spLocks noChangeArrowheads="1"/>
          </p:cNvSpPr>
          <p:nvPr/>
        </p:nvSpPr>
        <p:spPr bwMode="auto">
          <a:xfrm>
            <a:off x="5202238" y="4743450"/>
            <a:ext cx="1174750" cy="1812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buFontTx/>
              <a:buChar char="•"/>
            </a:pPr>
            <a:r>
              <a:rPr lang="en-US" altLang="en-US" sz="1600">
                <a:solidFill>
                  <a:prstClr val="black"/>
                </a:solidFill>
              </a:rPr>
              <a:t>Payment</a:t>
            </a:r>
          </a:p>
          <a:p>
            <a:r>
              <a:rPr lang="en-US" altLang="en-US" sz="1600">
                <a:solidFill>
                  <a:prstClr val="black"/>
                </a:solidFill>
              </a:rPr>
              <a:t>Summary</a:t>
            </a:r>
          </a:p>
          <a:p>
            <a:pPr>
              <a:buFontTx/>
              <a:buChar char="•"/>
            </a:pPr>
            <a:r>
              <a:rPr lang="en-US" altLang="en-US" sz="1600">
                <a:solidFill>
                  <a:prstClr val="black"/>
                </a:solidFill>
              </a:rPr>
              <a:t>Advice of</a:t>
            </a:r>
          </a:p>
          <a:p>
            <a:r>
              <a:rPr lang="en-US" altLang="en-US" sz="1600">
                <a:solidFill>
                  <a:prstClr val="black"/>
                </a:solidFill>
              </a:rPr>
              <a:t>Payment</a:t>
            </a:r>
          </a:p>
          <a:p>
            <a:pPr>
              <a:buFontTx/>
              <a:buChar char="•"/>
            </a:pPr>
            <a:r>
              <a:rPr lang="en-US" altLang="en-US" sz="1600">
                <a:solidFill>
                  <a:prstClr val="black"/>
                </a:solidFill>
              </a:rPr>
              <a:t>Invoice</a:t>
            </a:r>
          </a:p>
          <a:p>
            <a:r>
              <a:rPr lang="en-US" altLang="en-US" sz="1600">
                <a:solidFill>
                  <a:prstClr val="black"/>
                </a:solidFill>
              </a:rPr>
              <a:t>Document</a:t>
            </a:r>
          </a:p>
          <a:p>
            <a:r>
              <a:rPr lang="en-US" altLang="en-US" sz="1600">
                <a:solidFill>
                  <a:prstClr val="black"/>
                </a:solidFill>
              </a:rPr>
              <a:t>MAAPR</a:t>
            </a:r>
          </a:p>
        </p:txBody>
      </p:sp>
      <p:sp>
        <p:nvSpPr>
          <p:cNvPr id="75913" name="Line 137"/>
          <p:cNvSpPr>
            <a:spLocks noChangeShapeType="1"/>
          </p:cNvSpPr>
          <p:nvPr/>
        </p:nvSpPr>
        <p:spPr bwMode="auto">
          <a:xfrm>
            <a:off x="4840288" y="4781550"/>
            <a:ext cx="0" cy="17446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5914" name="Line 138"/>
          <p:cNvSpPr>
            <a:spLocks noChangeShapeType="1"/>
          </p:cNvSpPr>
          <p:nvPr/>
        </p:nvSpPr>
        <p:spPr bwMode="auto">
          <a:xfrm>
            <a:off x="4849813" y="4783138"/>
            <a:ext cx="2873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5915" name="Line 139"/>
          <p:cNvSpPr>
            <a:spLocks noChangeShapeType="1"/>
          </p:cNvSpPr>
          <p:nvPr/>
        </p:nvSpPr>
        <p:spPr bwMode="auto">
          <a:xfrm>
            <a:off x="4849813" y="6516688"/>
            <a:ext cx="2873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5916" name="Rectangle 140"/>
          <p:cNvSpPr>
            <a:spLocks noChangeArrowheads="1"/>
          </p:cNvSpPr>
          <p:nvPr/>
        </p:nvSpPr>
        <p:spPr bwMode="auto">
          <a:xfrm>
            <a:off x="2109788" y="4014788"/>
            <a:ext cx="119697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altLang="en-US" sz="1600">
                <a:solidFill>
                  <a:prstClr val="black"/>
                </a:solidFill>
              </a:rPr>
              <a:t>Entitlement</a:t>
            </a:r>
          </a:p>
          <a:p>
            <a:pPr algn="ctr"/>
            <a:r>
              <a:rPr lang="en-US" altLang="en-US" sz="1600">
                <a:solidFill>
                  <a:prstClr val="black"/>
                </a:solidFill>
              </a:rPr>
              <a:t>Division</a:t>
            </a:r>
          </a:p>
        </p:txBody>
      </p:sp>
      <p:pic>
        <p:nvPicPr>
          <p:cNvPr id="75917" name="Picture 141" descr="c:\Program Files\Microsoft Office\Clipart\standard\stddir1\BD07073_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3227388"/>
            <a:ext cx="957263" cy="86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918" name="Group 142"/>
          <p:cNvGrpSpPr>
            <a:grpSpLocks/>
          </p:cNvGrpSpPr>
          <p:nvPr/>
        </p:nvGrpSpPr>
        <p:grpSpPr bwMode="auto">
          <a:xfrm>
            <a:off x="314325" y="4048127"/>
            <a:ext cx="1612903" cy="2409826"/>
            <a:chOff x="198" y="2550"/>
            <a:chExt cx="1016" cy="1518"/>
          </a:xfrm>
        </p:grpSpPr>
        <p:sp>
          <p:nvSpPr>
            <p:cNvPr id="75919" name="Rectangle 143"/>
            <p:cNvSpPr>
              <a:spLocks noChangeArrowheads="1"/>
            </p:cNvSpPr>
            <p:nvPr/>
          </p:nvSpPr>
          <p:spPr bwMode="auto">
            <a:xfrm>
              <a:off x="198" y="2926"/>
              <a:ext cx="1016" cy="1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600" b="1" dirty="0">
                  <a:solidFill>
                    <a:prstClr val="black"/>
                  </a:solidFill>
                </a:rPr>
                <a:t>Manual </a:t>
              </a:r>
            </a:p>
            <a:p>
              <a:r>
                <a:rPr lang="en-US" altLang="en-US" sz="1600" b="1" dirty="0">
                  <a:solidFill>
                    <a:prstClr val="black"/>
                  </a:solidFill>
                </a:rPr>
                <a:t>Payment </a:t>
              </a:r>
            </a:p>
            <a:p>
              <a:r>
                <a:rPr lang="en-US" altLang="en-US" sz="1600" b="1" dirty="0">
                  <a:solidFill>
                    <a:prstClr val="black"/>
                  </a:solidFill>
                </a:rPr>
                <a:t>Process - </a:t>
              </a:r>
            </a:p>
            <a:p>
              <a:r>
                <a:rPr lang="en-US" altLang="en-US" sz="1600" b="1" dirty="0">
                  <a:solidFill>
                    <a:prstClr val="black"/>
                  </a:solidFill>
                </a:rPr>
                <a:t>Technician </a:t>
              </a:r>
            </a:p>
            <a:p>
              <a:r>
                <a:rPr lang="en-US" altLang="en-US" sz="1600" b="1" dirty="0">
                  <a:solidFill>
                    <a:prstClr val="black"/>
                  </a:solidFill>
                </a:rPr>
                <a:t>Review  of </a:t>
              </a:r>
              <a:r>
                <a:rPr lang="en-US" altLang="en-US" sz="1600" b="1" dirty="0" err="1">
                  <a:solidFill>
                    <a:prstClr val="black"/>
                  </a:solidFill>
                </a:rPr>
                <a:t>iRAPT</a:t>
              </a:r>
              <a:endParaRPr lang="en-US" altLang="en-US" sz="1600" b="1" dirty="0">
                <a:solidFill>
                  <a:prstClr val="black"/>
                </a:solidFill>
              </a:endParaRPr>
            </a:p>
            <a:p>
              <a:r>
                <a:rPr lang="en-US" altLang="en-US" sz="1600" b="1" dirty="0">
                  <a:solidFill>
                    <a:prstClr val="black"/>
                  </a:solidFill>
                </a:rPr>
                <a:t>Invoice</a:t>
              </a:r>
            </a:p>
            <a:p>
              <a:r>
                <a:rPr lang="en-US" altLang="en-US" sz="1600" b="1" dirty="0">
                  <a:solidFill>
                    <a:prstClr val="black"/>
                  </a:solidFill>
                </a:rPr>
                <a:t>and MAAPR</a:t>
              </a:r>
            </a:p>
          </p:txBody>
        </p:sp>
        <p:graphicFrame>
          <p:nvGraphicFramePr>
            <p:cNvPr id="75920" name="Object 144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249" y="2550"/>
            <a:ext cx="387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6" imgW="930240" imgH="998280" progId="MS_ClipArt_Gallery.2">
                    <p:embed/>
                  </p:oleObj>
                </mc:Choice>
                <mc:Fallback>
                  <p:oleObj name="Clip" r:id="rId6" imgW="930240" imgH="998280" progId="MS_ClipArt_Gallery.2">
                    <p:embed/>
                    <p:pic>
                      <p:nvPicPr>
                        <p:cNvPr id="75920" name="Object 144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" y="2550"/>
                          <a:ext cx="387" cy="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5921" name="Rectangle 145"/>
          <p:cNvSpPr>
            <a:spLocks noChangeArrowheads="1"/>
          </p:cNvSpPr>
          <p:nvPr/>
        </p:nvSpPr>
        <p:spPr bwMode="auto">
          <a:xfrm>
            <a:off x="1579563" y="5932488"/>
            <a:ext cx="1516062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altLang="en-US" sz="1600">
                <a:solidFill>
                  <a:prstClr val="black"/>
                </a:solidFill>
              </a:rPr>
              <a:t>Research Division</a:t>
            </a:r>
          </a:p>
        </p:txBody>
      </p:sp>
      <p:grpSp>
        <p:nvGrpSpPr>
          <p:cNvPr id="75922" name="Group 146"/>
          <p:cNvGrpSpPr>
            <a:grpSpLocks/>
          </p:cNvGrpSpPr>
          <p:nvPr/>
        </p:nvGrpSpPr>
        <p:grpSpPr bwMode="auto">
          <a:xfrm>
            <a:off x="1760538" y="4902200"/>
            <a:ext cx="1030287" cy="1131888"/>
            <a:chOff x="3512" y="2348"/>
            <a:chExt cx="1095" cy="987"/>
          </a:xfrm>
        </p:grpSpPr>
        <p:grpSp>
          <p:nvGrpSpPr>
            <p:cNvPr id="75923" name="Group 147"/>
            <p:cNvGrpSpPr>
              <a:grpSpLocks/>
            </p:cNvGrpSpPr>
            <p:nvPr/>
          </p:nvGrpSpPr>
          <p:grpSpPr bwMode="auto">
            <a:xfrm>
              <a:off x="3732" y="2488"/>
              <a:ext cx="696" cy="846"/>
              <a:chOff x="3732" y="2488"/>
              <a:chExt cx="696" cy="846"/>
            </a:xfrm>
          </p:grpSpPr>
          <p:sp>
            <p:nvSpPr>
              <p:cNvPr id="75924" name="Freeform 148"/>
              <p:cNvSpPr>
                <a:spLocks/>
              </p:cNvSpPr>
              <p:nvPr/>
            </p:nvSpPr>
            <p:spPr bwMode="auto">
              <a:xfrm>
                <a:off x="3821" y="3220"/>
                <a:ext cx="314" cy="111"/>
              </a:xfrm>
              <a:custGeom>
                <a:avLst/>
                <a:gdLst>
                  <a:gd name="T0" fmla="*/ 627 w 628"/>
                  <a:gd name="T1" fmla="*/ 152 h 222"/>
                  <a:gd name="T2" fmla="*/ 627 w 628"/>
                  <a:gd name="T3" fmla="*/ 175 h 222"/>
                  <a:gd name="T4" fmla="*/ 614 w 628"/>
                  <a:gd name="T5" fmla="*/ 195 h 222"/>
                  <a:gd name="T6" fmla="*/ 587 w 628"/>
                  <a:gd name="T7" fmla="*/ 208 h 222"/>
                  <a:gd name="T8" fmla="*/ 546 w 628"/>
                  <a:gd name="T9" fmla="*/ 211 h 222"/>
                  <a:gd name="T10" fmla="*/ 498 w 628"/>
                  <a:gd name="T11" fmla="*/ 215 h 222"/>
                  <a:gd name="T12" fmla="*/ 443 w 628"/>
                  <a:gd name="T13" fmla="*/ 218 h 222"/>
                  <a:gd name="T14" fmla="*/ 385 w 628"/>
                  <a:gd name="T15" fmla="*/ 220 h 222"/>
                  <a:gd name="T16" fmla="*/ 327 w 628"/>
                  <a:gd name="T17" fmla="*/ 222 h 222"/>
                  <a:gd name="T18" fmla="*/ 274 w 628"/>
                  <a:gd name="T19" fmla="*/ 217 h 222"/>
                  <a:gd name="T20" fmla="*/ 232 w 628"/>
                  <a:gd name="T21" fmla="*/ 207 h 222"/>
                  <a:gd name="T22" fmla="*/ 202 w 628"/>
                  <a:gd name="T23" fmla="*/ 189 h 222"/>
                  <a:gd name="T24" fmla="*/ 193 w 628"/>
                  <a:gd name="T25" fmla="*/ 188 h 222"/>
                  <a:gd name="T26" fmla="*/ 193 w 628"/>
                  <a:gd name="T27" fmla="*/ 204 h 222"/>
                  <a:gd name="T28" fmla="*/ 178 w 628"/>
                  <a:gd name="T29" fmla="*/ 208 h 222"/>
                  <a:gd name="T30" fmla="*/ 126 w 628"/>
                  <a:gd name="T31" fmla="*/ 210 h 222"/>
                  <a:gd name="T32" fmla="*/ 68 w 628"/>
                  <a:gd name="T33" fmla="*/ 212 h 222"/>
                  <a:gd name="T34" fmla="*/ 27 w 628"/>
                  <a:gd name="T35" fmla="*/ 213 h 222"/>
                  <a:gd name="T36" fmla="*/ 13 w 628"/>
                  <a:gd name="T37" fmla="*/ 194 h 222"/>
                  <a:gd name="T38" fmla="*/ 3 w 628"/>
                  <a:gd name="T39" fmla="*/ 157 h 222"/>
                  <a:gd name="T40" fmla="*/ 4 w 628"/>
                  <a:gd name="T41" fmla="*/ 105 h 222"/>
                  <a:gd name="T42" fmla="*/ 17 w 628"/>
                  <a:gd name="T43" fmla="*/ 61 h 222"/>
                  <a:gd name="T44" fmla="*/ 32 w 628"/>
                  <a:gd name="T45" fmla="*/ 35 h 222"/>
                  <a:gd name="T46" fmla="*/ 44 w 628"/>
                  <a:gd name="T47" fmla="*/ 22 h 222"/>
                  <a:gd name="T48" fmla="*/ 51 w 628"/>
                  <a:gd name="T49" fmla="*/ 20 h 222"/>
                  <a:gd name="T50" fmla="*/ 73 w 628"/>
                  <a:gd name="T51" fmla="*/ 18 h 222"/>
                  <a:gd name="T52" fmla="*/ 106 w 628"/>
                  <a:gd name="T53" fmla="*/ 16 h 222"/>
                  <a:gd name="T54" fmla="*/ 148 w 628"/>
                  <a:gd name="T55" fmla="*/ 15 h 222"/>
                  <a:gd name="T56" fmla="*/ 194 w 628"/>
                  <a:gd name="T57" fmla="*/ 14 h 222"/>
                  <a:gd name="T58" fmla="*/ 243 w 628"/>
                  <a:gd name="T59" fmla="*/ 12 h 222"/>
                  <a:gd name="T60" fmla="*/ 293 w 628"/>
                  <a:gd name="T61" fmla="*/ 8 h 222"/>
                  <a:gd name="T62" fmla="*/ 339 w 628"/>
                  <a:gd name="T63" fmla="*/ 4 h 222"/>
                  <a:gd name="T64" fmla="*/ 379 w 628"/>
                  <a:gd name="T65" fmla="*/ 18 h 222"/>
                  <a:gd name="T66" fmla="*/ 417 w 628"/>
                  <a:gd name="T67" fmla="*/ 45 h 222"/>
                  <a:gd name="T68" fmla="*/ 456 w 628"/>
                  <a:gd name="T69" fmla="*/ 67 h 222"/>
                  <a:gd name="T70" fmla="*/ 494 w 628"/>
                  <a:gd name="T71" fmla="*/ 83 h 222"/>
                  <a:gd name="T72" fmla="*/ 529 w 628"/>
                  <a:gd name="T73" fmla="*/ 95 h 222"/>
                  <a:gd name="T74" fmla="*/ 558 w 628"/>
                  <a:gd name="T75" fmla="*/ 102 h 222"/>
                  <a:gd name="T76" fmla="*/ 580 w 628"/>
                  <a:gd name="T77" fmla="*/ 105 h 222"/>
                  <a:gd name="T78" fmla="*/ 592 w 628"/>
                  <a:gd name="T79" fmla="*/ 107 h 222"/>
                  <a:gd name="T80" fmla="*/ 602 w 628"/>
                  <a:gd name="T81" fmla="*/ 111 h 222"/>
                  <a:gd name="T82" fmla="*/ 618 w 628"/>
                  <a:gd name="T83" fmla="*/ 128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28" h="222">
                    <a:moveTo>
                      <a:pt x="623" y="141"/>
                    </a:moveTo>
                    <a:lnTo>
                      <a:pt x="627" y="152"/>
                    </a:lnTo>
                    <a:lnTo>
                      <a:pt x="628" y="164"/>
                    </a:lnTo>
                    <a:lnTo>
                      <a:pt x="627" y="175"/>
                    </a:lnTo>
                    <a:lnTo>
                      <a:pt x="622" y="186"/>
                    </a:lnTo>
                    <a:lnTo>
                      <a:pt x="614" y="195"/>
                    </a:lnTo>
                    <a:lnTo>
                      <a:pt x="603" y="203"/>
                    </a:lnTo>
                    <a:lnTo>
                      <a:pt x="587" y="208"/>
                    </a:lnTo>
                    <a:lnTo>
                      <a:pt x="566" y="210"/>
                    </a:lnTo>
                    <a:lnTo>
                      <a:pt x="546" y="211"/>
                    </a:lnTo>
                    <a:lnTo>
                      <a:pt x="523" y="212"/>
                    </a:lnTo>
                    <a:lnTo>
                      <a:pt x="498" y="215"/>
                    </a:lnTo>
                    <a:lnTo>
                      <a:pt x="471" y="216"/>
                    </a:lnTo>
                    <a:lnTo>
                      <a:pt x="443" y="218"/>
                    </a:lnTo>
                    <a:lnTo>
                      <a:pt x="414" y="219"/>
                    </a:lnTo>
                    <a:lnTo>
                      <a:pt x="385" y="220"/>
                    </a:lnTo>
                    <a:lnTo>
                      <a:pt x="355" y="222"/>
                    </a:lnTo>
                    <a:lnTo>
                      <a:pt x="327" y="222"/>
                    </a:lnTo>
                    <a:lnTo>
                      <a:pt x="300" y="219"/>
                    </a:lnTo>
                    <a:lnTo>
                      <a:pt x="274" y="217"/>
                    </a:lnTo>
                    <a:lnTo>
                      <a:pt x="251" y="212"/>
                    </a:lnTo>
                    <a:lnTo>
                      <a:pt x="232" y="207"/>
                    </a:lnTo>
                    <a:lnTo>
                      <a:pt x="214" y="198"/>
                    </a:lnTo>
                    <a:lnTo>
                      <a:pt x="202" y="189"/>
                    </a:lnTo>
                    <a:lnTo>
                      <a:pt x="193" y="177"/>
                    </a:lnTo>
                    <a:lnTo>
                      <a:pt x="193" y="188"/>
                    </a:lnTo>
                    <a:lnTo>
                      <a:pt x="193" y="198"/>
                    </a:lnTo>
                    <a:lnTo>
                      <a:pt x="193" y="204"/>
                    </a:lnTo>
                    <a:lnTo>
                      <a:pt x="193" y="207"/>
                    </a:lnTo>
                    <a:lnTo>
                      <a:pt x="178" y="208"/>
                    </a:lnTo>
                    <a:lnTo>
                      <a:pt x="155" y="209"/>
                    </a:lnTo>
                    <a:lnTo>
                      <a:pt x="126" y="210"/>
                    </a:lnTo>
                    <a:lnTo>
                      <a:pt x="97" y="211"/>
                    </a:lnTo>
                    <a:lnTo>
                      <a:pt x="68" y="212"/>
                    </a:lnTo>
                    <a:lnTo>
                      <a:pt x="44" y="212"/>
                    </a:lnTo>
                    <a:lnTo>
                      <a:pt x="27" y="213"/>
                    </a:lnTo>
                    <a:lnTo>
                      <a:pt x="21" y="213"/>
                    </a:lnTo>
                    <a:lnTo>
                      <a:pt x="13" y="194"/>
                    </a:lnTo>
                    <a:lnTo>
                      <a:pt x="7" y="175"/>
                    </a:lnTo>
                    <a:lnTo>
                      <a:pt x="3" y="157"/>
                    </a:lnTo>
                    <a:lnTo>
                      <a:pt x="0" y="135"/>
                    </a:lnTo>
                    <a:lnTo>
                      <a:pt x="4" y="105"/>
                    </a:lnTo>
                    <a:lnTo>
                      <a:pt x="11" y="81"/>
                    </a:lnTo>
                    <a:lnTo>
                      <a:pt x="17" y="61"/>
                    </a:lnTo>
                    <a:lnTo>
                      <a:pt x="26" y="45"/>
                    </a:lnTo>
                    <a:lnTo>
                      <a:pt x="32" y="35"/>
                    </a:lnTo>
                    <a:lnTo>
                      <a:pt x="39" y="27"/>
                    </a:lnTo>
                    <a:lnTo>
                      <a:pt x="44" y="22"/>
                    </a:lnTo>
                    <a:lnTo>
                      <a:pt x="45" y="21"/>
                    </a:lnTo>
                    <a:lnTo>
                      <a:pt x="51" y="20"/>
                    </a:lnTo>
                    <a:lnTo>
                      <a:pt x="60" y="19"/>
                    </a:lnTo>
                    <a:lnTo>
                      <a:pt x="73" y="18"/>
                    </a:lnTo>
                    <a:lnTo>
                      <a:pt x="88" y="18"/>
                    </a:lnTo>
                    <a:lnTo>
                      <a:pt x="106" y="16"/>
                    </a:lnTo>
                    <a:lnTo>
                      <a:pt x="126" y="16"/>
                    </a:lnTo>
                    <a:lnTo>
                      <a:pt x="148" y="15"/>
                    </a:lnTo>
                    <a:lnTo>
                      <a:pt x="171" y="14"/>
                    </a:lnTo>
                    <a:lnTo>
                      <a:pt x="194" y="14"/>
                    </a:lnTo>
                    <a:lnTo>
                      <a:pt x="219" y="13"/>
                    </a:lnTo>
                    <a:lnTo>
                      <a:pt x="243" y="12"/>
                    </a:lnTo>
                    <a:lnTo>
                      <a:pt x="269" y="10"/>
                    </a:lnTo>
                    <a:lnTo>
                      <a:pt x="293" y="8"/>
                    </a:lnTo>
                    <a:lnTo>
                      <a:pt x="317" y="6"/>
                    </a:lnTo>
                    <a:lnTo>
                      <a:pt x="339" y="4"/>
                    </a:lnTo>
                    <a:lnTo>
                      <a:pt x="361" y="0"/>
                    </a:lnTo>
                    <a:lnTo>
                      <a:pt x="379" y="18"/>
                    </a:lnTo>
                    <a:lnTo>
                      <a:pt x="398" y="33"/>
                    </a:lnTo>
                    <a:lnTo>
                      <a:pt x="417" y="45"/>
                    </a:lnTo>
                    <a:lnTo>
                      <a:pt x="437" y="57"/>
                    </a:lnTo>
                    <a:lnTo>
                      <a:pt x="456" y="67"/>
                    </a:lnTo>
                    <a:lnTo>
                      <a:pt x="476" y="75"/>
                    </a:lnTo>
                    <a:lnTo>
                      <a:pt x="494" y="83"/>
                    </a:lnTo>
                    <a:lnTo>
                      <a:pt x="512" y="89"/>
                    </a:lnTo>
                    <a:lnTo>
                      <a:pt x="529" y="95"/>
                    </a:lnTo>
                    <a:lnTo>
                      <a:pt x="544" y="98"/>
                    </a:lnTo>
                    <a:lnTo>
                      <a:pt x="558" y="102"/>
                    </a:lnTo>
                    <a:lnTo>
                      <a:pt x="570" y="104"/>
                    </a:lnTo>
                    <a:lnTo>
                      <a:pt x="580" y="105"/>
                    </a:lnTo>
                    <a:lnTo>
                      <a:pt x="588" y="106"/>
                    </a:lnTo>
                    <a:lnTo>
                      <a:pt x="592" y="107"/>
                    </a:lnTo>
                    <a:lnTo>
                      <a:pt x="594" y="107"/>
                    </a:lnTo>
                    <a:lnTo>
                      <a:pt x="602" y="111"/>
                    </a:lnTo>
                    <a:lnTo>
                      <a:pt x="610" y="118"/>
                    </a:lnTo>
                    <a:lnTo>
                      <a:pt x="618" y="128"/>
                    </a:lnTo>
                    <a:lnTo>
                      <a:pt x="623" y="141"/>
                    </a:lnTo>
                    <a:close/>
                  </a:path>
                </a:pathLst>
              </a:custGeom>
              <a:solidFill>
                <a:srgbClr val="0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925" name="Freeform 149"/>
              <p:cNvSpPr>
                <a:spLocks/>
              </p:cNvSpPr>
              <p:nvPr/>
            </p:nvSpPr>
            <p:spPr bwMode="auto">
              <a:xfrm>
                <a:off x="4103" y="3290"/>
                <a:ext cx="34" cy="37"/>
              </a:xfrm>
              <a:custGeom>
                <a:avLst/>
                <a:gdLst>
                  <a:gd name="T0" fmla="*/ 0 w 68"/>
                  <a:gd name="T1" fmla="*/ 75 h 75"/>
                  <a:gd name="T2" fmla="*/ 0 w 68"/>
                  <a:gd name="T3" fmla="*/ 75 h 75"/>
                  <a:gd name="T4" fmla="*/ 21 w 68"/>
                  <a:gd name="T5" fmla="*/ 72 h 75"/>
                  <a:gd name="T6" fmla="*/ 39 w 68"/>
                  <a:gd name="T7" fmla="*/ 68 h 75"/>
                  <a:gd name="T8" fmla="*/ 52 w 68"/>
                  <a:gd name="T9" fmla="*/ 58 h 75"/>
                  <a:gd name="T10" fmla="*/ 61 w 68"/>
                  <a:gd name="T11" fmla="*/ 48 h 75"/>
                  <a:gd name="T12" fmla="*/ 66 w 68"/>
                  <a:gd name="T13" fmla="*/ 37 h 75"/>
                  <a:gd name="T14" fmla="*/ 68 w 68"/>
                  <a:gd name="T15" fmla="*/ 24 h 75"/>
                  <a:gd name="T16" fmla="*/ 66 w 68"/>
                  <a:gd name="T17" fmla="*/ 12 h 75"/>
                  <a:gd name="T18" fmla="*/ 62 w 68"/>
                  <a:gd name="T19" fmla="*/ 0 h 75"/>
                  <a:gd name="T20" fmla="*/ 53 w 68"/>
                  <a:gd name="T21" fmla="*/ 2 h 75"/>
                  <a:gd name="T22" fmla="*/ 56 w 68"/>
                  <a:gd name="T23" fmla="*/ 12 h 75"/>
                  <a:gd name="T24" fmla="*/ 56 w 68"/>
                  <a:gd name="T25" fmla="*/ 24 h 75"/>
                  <a:gd name="T26" fmla="*/ 56 w 68"/>
                  <a:gd name="T27" fmla="*/ 34 h 75"/>
                  <a:gd name="T28" fmla="*/ 52 w 68"/>
                  <a:gd name="T29" fmla="*/ 44 h 75"/>
                  <a:gd name="T30" fmla="*/ 45 w 68"/>
                  <a:gd name="T31" fmla="*/ 52 h 75"/>
                  <a:gd name="T32" fmla="*/ 34 w 68"/>
                  <a:gd name="T33" fmla="*/ 58 h 75"/>
                  <a:gd name="T34" fmla="*/ 21 w 68"/>
                  <a:gd name="T35" fmla="*/ 63 h 75"/>
                  <a:gd name="T36" fmla="*/ 0 w 68"/>
                  <a:gd name="T37" fmla="*/ 65 h 75"/>
                  <a:gd name="T38" fmla="*/ 0 w 68"/>
                  <a:gd name="T39" fmla="*/ 65 h 75"/>
                  <a:gd name="T40" fmla="*/ 0 w 68"/>
                  <a:gd name="T41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8" h="75">
                    <a:moveTo>
                      <a:pt x="0" y="75"/>
                    </a:moveTo>
                    <a:lnTo>
                      <a:pt x="0" y="75"/>
                    </a:lnTo>
                    <a:lnTo>
                      <a:pt x="21" y="72"/>
                    </a:lnTo>
                    <a:lnTo>
                      <a:pt x="39" y="68"/>
                    </a:lnTo>
                    <a:lnTo>
                      <a:pt x="52" y="58"/>
                    </a:lnTo>
                    <a:lnTo>
                      <a:pt x="61" y="48"/>
                    </a:lnTo>
                    <a:lnTo>
                      <a:pt x="66" y="37"/>
                    </a:lnTo>
                    <a:lnTo>
                      <a:pt x="68" y="24"/>
                    </a:lnTo>
                    <a:lnTo>
                      <a:pt x="66" y="12"/>
                    </a:lnTo>
                    <a:lnTo>
                      <a:pt x="62" y="0"/>
                    </a:lnTo>
                    <a:lnTo>
                      <a:pt x="53" y="2"/>
                    </a:lnTo>
                    <a:lnTo>
                      <a:pt x="56" y="12"/>
                    </a:lnTo>
                    <a:lnTo>
                      <a:pt x="56" y="24"/>
                    </a:lnTo>
                    <a:lnTo>
                      <a:pt x="56" y="34"/>
                    </a:lnTo>
                    <a:lnTo>
                      <a:pt x="52" y="44"/>
                    </a:lnTo>
                    <a:lnTo>
                      <a:pt x="45" y="52"/>
                    </a:lnTo>
                    <a:lnTo>
                      <a:pt x="34" y="58"/>
                    </a:lnTo>
                    <a:lnTo>
                      <a:pt x="21" y="63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926" name="Freeform 150"/>
              <p:cNvSpPr>
                <a:spLocks/>
              </p:cNvSpPr>
              <p:nvPr/>
            </p:nvSpPr>
            <p:spPr bwMode="auto">
              <a:xfrm>
                <a:off x="3914" y="3306"/>
                <a:ext cx="189" cy="28"/>
              </a:xfrm>
              <a:custGeom>
                <a:avLst/>
                <a:gdLst>
                  <a:gd name="T0" fmla="*/ 11 w 379"/>
                  <a:gd name="T1" fmla="*/ 5 h 55"/>
                  <a:gd name="T2" fmla="*/ 1 w 379"/>
                  <a:gd name="T3" fmla="*/ 7 h 55"/>
                  <a:gd name="T4" fmla="*/ 11 w 379"/>
                  <a:gd name="T5" fmla="*/ 21 h 55"/>
                  <a:gd name="T6" fmla="*/ 25 w 379"/>
                  <a:gd name="T7" fmla="*/ 31 h 55"/>
                  <a:gd name="T8" fmla="*/ 44 w 379"/>
                  <a:gd name="T9" fmla="*/ 39 h 55"/>
                  <a:gd name="T10" fmla="*/ 63 w 379"/>
                  <a:gd name="T11" fmla="*/ 45 h 55"/>
                  <a:gd name="T12" fmla="*/ 87 w 379"/>
                  <a:gd name="T13" fmla="*/ 50 h 55"/>
                  <a:gd name="T14" fmla="*/ 113 w 379"/>
                  <a:gd name="T15" fmla="*/ 52 h 55"/>
                  <a:gd name="T16" fmla="*/ 140 w 379"/>
                  <a:gd name="T17" fmla="*/ 54 h 55"/>
                  <a:gd name="T18" fmla="*/ 168 w 379"/>
                  <a:gd name="T19" fmla="*/ 55 h 55"/>
                  <a:gd name="T20" fmla="*/ 198 w 379"/>
                  <a:gd name="T21" fmla="*/ 53 h 55"/>
                  <a:gd name="T22" fmla="*/ 227 w 379"/>
                  <a:gd name="T23" fmla="*/ 52 h 55"/>
                  <a:gd name="T24" fmla="*/ 256 w 379"/>
                  <a:gd name="T25" fmla="*/ 51 h 55"/>
                  <a:gd name="T26" fmla="*/ 284 w 379"/>
                  <a:gd name="T27" fmla="*/ 48 h 55"/>
                  <a:gd name="T28" fmla="*/ 311 w 379"/>
                  <a:gd name="T29" fmla="*/ 47 h 55"/>
                  <a:gd name="T30" fmla="*/ 336 w 379"/>
                  <a:gd name="T31" fmla="*/ 45 h 55"/>
                  <a:gd name="T32" fmla="*/ 359 w 379"/>
                  <a:gd name="T33" fmla="*/ 44 h 55"/>
                  <a:gd name="T34" fmla="*/ 379 w 379"/>
                  <a:gd name="T35" fmla="*/ 43 h 55"/>
                  <a:gd name="T36" fmla="*/ 379 w 379"/>
                  <a:gd name="T37" fmla="*/ 33 h 55"/>
                  <a:gd name="T38" fmla="*/ 359 w 379"/>
                  <a:gd name="T39" fmla="*/ 35 h 55"/>
                  <a:gd name="T40" fmla="*/ 336 w 379"/>
                  <a:gd name="T41" fmla="*/ 36 h 55"/>
                  <a:gd name="T42" fmla="*/ 311 w 379"/>
                  <a:gd name="T43" fmla="*/ 38 h 55"/>
                  <a:gd name="T44" fmla="*/ 284 w 379"/>
                  <a:gd name="T45" fmla="*/ 39 h 55"/>
                  <a:gd name="T46" fmla="*/ 256 w 379"/>
                  <a:gd name="T47" fmla="*/ 41 h 55"/>
                  <a:gd name="T48" fmla="*/ 227 w 379"/>
                  <a:gd name="T49" fmla="*/ 43 h 55"/>
                  <a:gd name="T50" fmla="*/ 198 w 379"/>
                  <a:gd name="T51" fmla="*/ 44 h 55"/>
                  <a:gd name="T52" fmla="*/ 168 w 379"/>
                  <a:gd name="T53" fmla="*/ 44 h 55"/>
                  <a:gd name="T54" fmla="*/ 140 w 379"/>
                  <a:gd name="T55" fmla="*/ 45 h 55"/>
                  <a:gd name="T56" fmla="*/ 113 w 379"/>
                  <a:gd name="T57" fmla="*/ 43 h 55"/>
                  <a:gd name="T58" fmla="*/ 87 w 379"/>
                  <a:gd name="T59" fmla="*/ 40 h 55"/>
                  <a:gd name="T60" fmla="*/ 66 w 379"/>
                  <a:gd name="T61" fmla="*/ 36 h 55"/>
                  <a:gd name="T62" fmla="*/ 46 w 379"/>
                  <a:gd name="T63" fmla="*/ 30 h 55"/>
                  <a:gd name="T64" fmla="*/ 30 w 379"/>
                  <a:gd name="T65" fmla="*/ 22 h 55"/>
                  <a:gd name="T66" fmla="*/ 18 w 379"/>
                  <a:gd name="T67" fmla="*/ 14 h 55"/>
                  <a:gd name="T68" fmla="*/ 10 w 379"/>
                  <a:gd name="T69" fmla="*/ 2 h 55"/>
                  <a:gd name="T70" fmla="*/ 0 w 379"/>
                  <a:gd name="T71" fmla="*/ 5 h 55"/>
                  <a:gd name="T72" fmla="*/ 10 w 379"/>
                  <a:gd name="T73" fmla="*/ 2 h 55"/>
                  <a:gd name="T74" fmla="*/ 8 w 379"/>
                  <a:gd name="T75" fmla="*/ 0 h 55"/>
                  <a:gd name="T76" fmla="*/ 4 w 379"/>
                  <a:gd name="T77" fmla="*/ 0 h 55"/>
                  <a:gd name="T78" fmla="*/ 1 w 379"/>
                  <a:gd name="T79" fmla="*/ 3 h 55"/>
                  <a:gd name="T80" fmla="*/ 1 w 379"/>
                  <a:gd name="T81" fmla="*/ 7 h 55"/>
                  <a:gd name="T82" fmla="*/ 11 w 379"/>
                  <a:gd name="T83" fmla="*/ 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79" h="55">
                    <a:moveTo>
                      <a:pt x="11" y="5"/>
                    </a:moveTo>
                    <a:lnTo>
                      <a:pt x="1" y="7"/>
                    </a:lnTo>
                    <a:lnTo>
                      <a:pt x="11" y="21"/>
                    </a:lnTo>
                    <a:lnTo>
                      <a:pt x="25" y="31"/>
                    </a:lnTo>
                    <a:lnTo>
                      <a:pt x="44" y="39"/>
                    </a:lnTo>
                    <a:lnTo>
                      <a:pt x="63" y="45"/>
                    </a:lnTo>
                    <a:lnTo>
                      <a:pt x="87" y="50"/>
                    </a:lnTo>
                    <a:lnTo>
                      <a:pt x="113" y="52"/>
                    </a:lnTo>
                    <a:lnTo>
                      <a:pt x="140" y="54"/>
                    </a:lnTo>
                    <a:lnTo>
                      <a:pt x="168" y="55"/>
                    </a:lnTo>
                    <a:lnTo>
                      <a:pt x="198" y="53"/>
                    </a:lnTo>
                    <a:lnTo>
                      <a:pt x="227" y="52"/>
                    </a:lnTo>
                    <a:lnTo>
                      <a:pt x="256" y="51"/>
                    </a:lnTo>
                    <a:lnTo>
                      <a:pt x="284" y="48"/>
                    </a:lnTo>
                    <a:lnTo>
                      <a:pt x="311" y="47"/>
                    </a:lnTo>
                    <a:lnTo>
                      <a:pt x="336" y="45"/>
                    </a:lnTo>
                    <a:lnTo>
                      <a:pt x="359" y="44"/>
                    </a:lnTo>
                    <a:lnTo>
                      <a:pt x="379" y="43"/>
                    </a:lnTo>
                    <a:lnTo>
                      <a:pt x="379" y="33"/>
                    </a:lnTo>
                    <a:lnTo>
                      <a:pt x="359" y="35"/>
                    </a:lnTo>
                    <a:lnTo>
                      <a:pt x="336" y="36"/>
                    </a:lnTo>
                    <a:lnTo>
                      <a:pt x="311" y="38"/>
                    </a:lnTo>
                    <a:lnTo>
                      <a:pt x="284" y="39"/>
                    </a:lnTo>
                    <a:lnTo>
                      <a:pt x="256" y="41"/>
                    </a:lnTo>
                    <a:lnTo>
                      <a:pt x="227" y="43"/>
                    </a:lnTo>
                    <a:lnTo>
                      <a:pt x="198" y="44"/>
                    </a:lnTo>
                    <a:lnTo>
                      <a:pt x="168" y="44"/>
                    </a:lnTo>
                    <a:lnTo>
                      <a:pt x="140" y="45"/>
                    </a:lnTo>
                    <a:lnTo>
                      <a:pt x="113" y="43"/>
                    </a:lnTo>
                    <a:lnTo>
                      <a:pt x="87" y="40"/>
                    </a:lnTo>
                    <a:lnTo>
                      <a:pt x="66" y="36"/>
                    </a:lnTo>
                    <a:lnTo>
                      <a:pt x="46" y="30"/>
                    </a:lnTo>
                    <a:lnTo>
                      <a:pt x="30" y="22"/>
                    </a:lnTo>
                    <a:lnTo>
                      <a:pt x="18" y="14"/>
                    </a:lnTo>
                    <a:lnTo>
                      <a:pt x="10" y="2"/>
                    </a:lnTo>
                    <a:lnTo>
                      <a:pt x="0" y="5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1" y="3"/>
                    </a:lnTo>
                    <a:lnTo>
                      <a:pt x="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927" name="Freeform 151"/>
              <p:cNvSpPr>
                <a:spLocks/>
              </p:cNvSpPr>
              <p:nvPr/>
            </p:nvSpPr>
            <p:spPr bwMode="auto">
              <a:xfrm>
                <a:off x="3914" y="3308"/>
                <a:ext cx="6" cy="18"/>
              </a:xfrm>
              <a:custGeom>
                <a:avLst/>
                <a:gdLst>
                  <a:gd name="T0" fmla="*/ 6 w 11"/>
                  <a:gd name="T1" fmla="*/ 34 h 34"/>
                  <a:gd name="T2" fmla="*/ 11 w 11"/>
                  <a:gd name="T3" fmla="*/ 30 h 34"/>
                  <a:gd name="T4" fmla="*/ 11 w 11"/>
                  <a:gd name="T5" fmla="*/ 27 h 34"/>
                  <a:gd name="T6" fmla="*/ 11 w 11"/>
                  <a:gd name="T7" fmla="*/ 21 h 34"/>
                  <a:gd name="T8" fmla="*/ 11 w 11"/>
                  <a:gd name="T9" fmla="*/ 11 h 34"/>
                  <a:gd name="T10" fmla="*/ 11 w 11"/>
                  <a:gd name="T11" fmla="*/ 0 h 34"/>
                  <a:gd name="T12" fmla="*/ 0 w 11"/>
                  <a:gd name="T13" fmla="*/ 0 h 34"/>
                  <a:gd name="T14" fmla="*/ 0 w 11"/>
                  <a:gd name="T15" fmla="*/ 11 h 34"/>
                  <a:gd name="T16" fmla="*/ 0 w 11"/>
                  <a:gd name="T17" fmla="*/ 21 h 34"/>
                  <a:gd name="T18" fmla="*/ 0 w 11"/>
                  <a:gd name="T19" fmla="*/ 27 h 34"/>
                  <a:gd name="T20" fmla="*/ 0 w 11"/>
                  <a:gd name="T21" fmla="*/ 30 h 34"/>
                  <a:gd name="T22" fmla="*/ 6 w 11"/>
                  <a:gd name="T23" fmla="*/ 25 h 34"/>
                  <a:gd name="T24" fmla="*/ 0 w 11"/>
                  <a:gd name="T25" fmla="*/ 30 h 34"/>
                  <a:gd name="T26" fmla="*/ 2 w 11"/>
                  <a:gd name="T27" fmla="*/ 33 h 34"/>
                  <a:gd name="T28" fmla="*/ 6 w 11"/>
                  <a:gd name="T29" fmla="*/ 34 h 34"/>
                  <a:gd name="T30" fmla="*/ 9 w 11"/>
                  <a:gd name="T31" fmla="*/ 33 h 34"/>
                  <a:gd name="T32" fmla="*/ 11 w 11"/>
                  <a:gd name="T33" fmla="*/ 30 h 34"/>
                  <a:gd name="T34" fmla="*/ 6 w 11"/>
                  <a:gd name="T3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" h="34">
                    <a:moveTo>
                      <a:pt x="6" y="34"/>
                    </a:moveTo>
                    <a:lnTo>
                      <a:pt x="11" y="30"/>
                    </a:lnTo>
                    <a:lnTo>
                      <a:pt x="11" y="27"/>
                    </a:lnTo>
                    <a:lnTo>
                      <a:pt x="11" y="21"/>
                    </a:lnTo>
                    <a:lnTo>
                      <a:pt x="11" y="11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6" y="25"/>
                    </a:lnTo>
                    <a:lnTo>
                      <a:pt x="0" y="30"/>
                    </a:lnTo>
                    <a:lnTo>
                      <a:pt x="2" y="33"/>
                    </a:lnTo>
                    <a:lnTo>
                      <a:pt x="6" y="34"/>
                    </a:lnTo>
                    <a:lnTo>
                      <a:pt x="9" y="33"/>
                    </a:lnTo>
                    <a:lnTo>
                      <a:pt x="11" y="30"/>
                    </a:lnTo>
                    <a:lnTo>
                      <a:pt x="6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928" name="Freeform 152"/>
              <p:cNvSpPr>
                <a:spLocks/>
              </p:cNvSpPr>
              <p:nvPr/>
            </p:nvSpPr>
            <p:spPr bwMode="auto">
              <a:xfrm>
                <a:off x="3829" y="3321"/>
                <a:ext cx="88" cy="9"/>
              </a:xfrm>
              <a:custGeom>
                <a:avLst/>
                <a:gdLst>
                  <a:gd name="T0" fmla="*/ 0 w 177"/>
                  <a:gd name="T1" fmla="*/ 13 h 17"/>
                  <a:gd name="T2" fmla="*/ 5 w 177"/>
                  <a:gd name="T3" fmla="*/ 16 h 17"/>
                  <a:gd name="T4" fmla="*/ 11 w 177"/>
                  <a:gd name="T5" fmla="*/ 17 h 17"/>
                  <a:gd name="T6" fmla="*/ 28 w 177"/>
                  <a:gd name="T7" fmla="*/ 16 h 17"/>
                  <a:gd name="T8" fmla="*/ 52 w 177"/>
                  <a:gd name="T9" fmla="*/ 16 h 17"/>
                  <a:gd name="T10" fmla="*/ 81 w 177"/>
                  <a:gd name="T11" fmla="*/ 14 h 17"/>
                  <a:gd name="T12" fmla="*/ 110 w 177"/>
                  <a:gd name="T13" fmla="*/ 13 h 17"/>
                  <a:gd name="T14" fmla="*/ 139 w 177"/>
                  <a:gd name="T15" fmla="*/ 11 h 17"/>
                  <a:gd name="T16" fmla="*/ 162 w 177"/>
                  <a:gd name="T17" fmla="*/ 10 h 17"/>
                  <a:gd name="T18" fmla="*/ 177 w 177"/>
                  <a:gd name="T19" fmla="*/ 9 h 17"/>
                  <a:gd name="T20" fmla="*/ 177 w 177"/>
                  <a:gd name="T21" fmla="*/ 0 h 17"/>
                  <a:gd name="T22" fmla="*/ 162 w 177"/>
                  <a:gd name="T23" fmla="*/ 1 h 17"/>
                  <a:gd name="T24" fmla="*/ 139 w 177"/>
                  <a:gd name="T25" fmla="*/ 2 h 17"/>
                  <a:gd name="T26" fmla="*/ 110 w 177"/>
                  <a:gd name="T27" fmla="*/ 3 h 17"/>
                  <a:gd name="T28" fmla="*/ 81 w 177"/>
                  <a:gd name="T29" fmla="*/ 5 h 17"/>
                  <a:gd name="T30" fmla="*/ 52 w 177"/>
                  <a:gd name="T31" fmla="*/ 5 h 17"/>
                  <a:gd name="T32" fmla="*/ 28 w 177"/>
                  <a:gd name="T33" fmla="*/ 5 h 17"/>
                  <a:gd name="T34" fmla="*/ 11 w 177"/>
                  <a:gd name="T35" fmla="*/ 6 h 17"/>
                  <a:gd name="T36" fmla="*/ 5 w 177"/>
                  <a:gd name="T37" fmla="*/ 7 h 17"/>
                  <a:gd name="T38" fmla="*/ 10 w 177"/>
                  <a:gd name="T39" fmla="*/ 10 h 17"/>
                  <a:gd name="T40" fmla="*/ 5 w 177"/>
                  <a:gd name="T41" fmla="*/ 7 h 17"/>
                  <a:gd name="T42" fmla="*/ 1 w 177"/>
                  <a:gd name="T43" fmla="*/ 8 h 17"/>
                  <a:gd name="T44" fmla="*/ 0 w 177"/>
                  <a:gd name="T45" fmla="*/ 11 h 17"/>
                  <a:gd name="T46" fmla="*/ 1 w 177"/>
                  <a:gd name="T47" fmla="*/ 15 h 17"/>
                  <a:gd name="T48" fmla="*/ 5 w 177"/>
                  <a:gd name="T49" fmla="*/ 16 h 17"/>
                  <a:gd name="T50" fmla="*/ 0 w 177"/>
                  <a:gd name="T51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7" h="17">
                    <a:moveTo>
                      <a:pt x="0" y="13"/>
                    </a:moveTo>
                    <a:lnTo>
                      <a:pt x="5" y="16"/>
                    </a:lnTo>
                    <a:lnTo>
                      <a:pt x="11" y="17"/>
                    </a:lnTo>
                    <a:lnTo>
                      <a:pt x="28" y="16"/>
                    </a:lnTo>
                    <a:lnTo>
                      <a:pt x="52" y="16"/>
                    </a:lnTo>
                    <a:lnTo>
                      <a:pt x="81" y="14"/>
                    </a:lnTo>
                    <a:lnTo>
                      <a:pt x="110" y="13"/>
                    </a:lnTo>
                    <a:lnTo>
                      <a:pt x="139" y="11"/>
                    </a:lnTo>
                    <a:lnTo>
                      <a:pt x="162" y="10"/>
                    </a:lnTo>
                    <a:lnTo>
                      <a:pt x="177" y="9"/>
                    </a:lnTo>
                    <a:lnTo>
                      <a:pt x="177" y="0"/>
                    </a:lnTo>
                    <a:lnTo>
                      <a:pt x="162" y="1"/>
                    </a:lnTo>
                    <a:lnTo>
                      <a:pt x="139" y="2"/>
                    </a:lnTo>
                    <a:lnTo>
                      <a:pt x="110" y="3"/>
                    </a:lnTo>
                    <a:lnTo>
                      <a:pt x="81" y="5"/>
                    </a:lnTo>
                    <a:lnTo>
                      <a:pt x="52" y="5"/>
                    </a:lnTo>
                    <a:lnTo>
                      <a:pt x="28" y="5"/>
                    </a:lnTo>
                    <a:lnTo>
                      <a:pt x="11" y="6"/>
                    </a:lnTo>
                    <a:lnTo>
                      <a:pt x="5" y="7"/>
                    </a:lnTo>
                    <a:lnTo>
                      <a:pt x="10" y="10"/>
                    </a:lnTo>
                    <a:lnTo>
                      <a:pt x="5" y="7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5" y="16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929" name="Freeform 153"/>
              <p:cNvSpPr>
                <a:spLocks/>
              </p:cNvSpPr>
              <p:nvPr/>
            </p:nvSpPr>
            <p:spPr bwMode="auto">
              <a:xfrm>
                <a:off x="3818" y="3285"/>
                <a:ext cx="15" cy="42"/>
              </a:xfrm>
              <a:custGeom>
                <a:avLst/>
                <a:gdLst>
                  <a:gd name="T0" fmla="*/ 2 w 32"/>
                  <a:gd name="T1" fmla="*/ 6 h 86"/>
                  <a:gd name="T2" fmla="*/ 0 w 32"/>
                  <a:gd name="T3" fmla="*/ 6 h 86"/>
                  <a:gd name="T4" fmla="*/ 4 w 32"/>
                  <a:gd name="T5" fmla="*/ 28 h 86"/>
                  <a:gd name="T6" fmla="*/ 9 w 32"/>
                  <a:gd name="T7" fmla="*/ 48 h 86"/>
                  <a:gd name="T8" fmla="*/ 14 w 32"/>
                  <a:gd name="T9" fmla="*/ 66 h 86"/>
                  <a:gd name="T10" fmla="*/ 22 w 32"/>
                  <a:gd name="T11" fmla="*/ 86 h 86"/>
                  <a:gd name="T12" fmla="*/ 32 w 32"/>
                  <a:gd name="T13" fmla="*/ 83 h 86"/>
                  <a:gd name="T14" fmla="*/ 23 w 32"/>
                  <a:gd name="T15" fmla="*/ 64 h 86"/>
                  <a:gd name="T16" fmla="*/ 18 w 32"/>
                  <a:gd name="T17" fmla="*/ 45 h 86"/>
                  <a:gd name="T18" fmla="*/ 13 w 32"/>
                  <a:gd name="T19" fmla="*/ 28 h 86"/>
                  <a:gd name="T20" fmla="*/ 12 w 32"/>
                  <a:gd name="T21" fmla="*/ 6 h 86"/>
                  <a:gd name="T22" fmla="*/ 11 w 32"/>
                  <a:gd name="T23" fmla="*/ 6 h 86"/>
                  <a:gd name="T24" fmla="*/ 12 w 32"/>
                  <a:gd name="T25" fmla="*/ 6 h 86"/>
                  <a:gd name="T26" fmla="*/ 10 w 32"/>
                  <a:gd name="T27" fmla="*/ 3 h 86"/>
                  <a:gd name="T28" fmla="*/ 6 w 32"/>
                  <a:gd name="T29" fmla="*/ 0 h 86"/>
                  <a:gd name="T30" fmla="*/ 3 w 32"/>
                  <a:gd name="T31" fmla="*/ 3 h 86"/>
                  <a:gd name="T32" fmla="*/ 0 w 32"/>
                  <a:gd name="T33" fmla="*/ 6 h 86"/>
                  <a:gd name="T34" fmla="*/ 2 w 32"/>
                  <a:gd name="T35" fmla="*/ 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2" h="86">
                    <a:moveTo>
                      <a:pt x="2" y="6"/>
                    </a:moveTo>
                    <a:lnTo>
                      <a:pt x="0" y="6"/>
                    </a:lnTo>
                    <a:lnTo>
                      <a:pt x="4" y="28"/>
                    </a:lnTo>
                    <a:lnTo>
                      <a:pt x="9" y="48"/>
                    </a:lnTo>
                    <a:lnTo>
                      <a:pt x="14" y="66"/>
                    </a:lnTo>
                    <a:lnTo>
                      <a:pt x="22" y="86"/>
                    </a:lnTo>
                    <a:lnTo>
                      <a:pt x="32" y="83"/>
                    </a:lnTo>
                    <a:lnTo>
                      <a:pt x="23" y="64"/>
                    </a:lnTo>
                    <a:lnTo>
                      <a:pt x="18" y="45"/>
                    </a:lnTo>
                    <a:lnTo>
                      <a:pt x="13" y="28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0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930" name="Freeform 154"/>
              <p:cNvSpPr>
                <a:spLocks/>
              </p:cNvSpPr>
              <p:nvPr/>
            </p:nvSpPr>
            <p:spPr bwMode="auto">
              <a:xfrm>
                <a:off x="3818" y="3228"/>
                <a:ext cx="27" cy="60"/>
              </a:xfrm>
              <a:custGeom>
                <a:avLst/>
                <a:gdLst>
                  <a:gd name="T0" fmla="*/ 48 w 54"/>
                  <a:gd name="T1" fmla="*/ 0 h 119"/>
                  <a:gd name="T2" fmla="*/ 47 w 54"/>
                  <a:gd name="T3" fmla="*/ 0 h 119"/>
                  <a:gd name="T4" fmla="*/ 45 w 54"/>
                  <a:gd name="T5" fmla="*/ 3 h 119"/>
                  <a:gd name="T6" fmla="*/ 40 w 54"/>
                  <a:gd name="T7" fmla="*/ 7 h 119"/>
                  <a:gd name="T8" fmla="*/ 33 w 54"/>
                  <a:gd name="T9" fmla="*/ 17 h 119"/>
                  <a:gd name="T10" fmla="*/ 25 w 54"/>
                  <a:gd name="T11" fmla="*/ 27 h 119"/>
                  <a:gd name="T12" fmla="*/ 17 w 54"/>
                  <a:gd name="T13" fmla="*/ 44 h 119"/>
                  <a:gd name="T14" fmla="*/ 10 w 54"/>
                  <a:gd name="T15" fmla="*/ 64 h 119"/>
                  <a:gd name="T16" fmla="*/ 3 w 54"/>
                  <a:gd name="T17" fmla="*/ 89 h 119"/>
                  <a:gd name="T18" fmla="*/ 0 w 54"/>
                  <a:gd name="T19" fmla="*/ 119 h 119"/>
                  <a:gd name="T20" fmla="*/ 9 w 54"/>
                  <a:gd name="T21" fmla="*/ 119 h 119"/>
                  <a:gd name="T22" fmla="*/ 12 w 54"/>
                  <a:gd name="T23" fmla="*/ 89 h 119"/>
                  <a:gd name="T24" fmla="*/ 19 w 54"/>
                  <a:gd name="T25" fmla="*/ 66 h 119"/>
                  <a:gd name="T26" fmla="*/ 26 w 54"/>
                  <a:gd name="T27" fmla="*/ 47 h 119"/>
                  <a:gd name="T28" fmla="*/ 34 w 54"/>
                  <a:gd name="T29" fmla="*/ 32 h 119"/>
                  <a:gd name="T30" fmla="*/ 40 w 54"/>
                  <a:gd name="T31" fmla="*/ 21 h 119"/>
                  <a:gd name="T32" fmla="*/ 47 w 54"/>
                  <a:gd name="T33" fmla="*/ 14 h 119"/>
                  <a:gd name="T34" fmla="*/ 51 w 54"/>
                  <a:gd name="T35" fmla="*/ 10 h 119"/>
                  <a:gd name="T36" fmla="*/ 51 w 54"/>
                  <a:gd name="T37" fmla="*/ 10 h 119"/>
                  <a:gd name="T38" fmla="*/ 50 w 54"/>
                  <a:gd name="T39" fmla="*/ 10 h 119"/>
                  <a:gd name="T40" fmla="*/ 51 w 54"/>
                  <a:gd name="T41" fmla="*/ 10 h 119"/>
                  <a:gd name="T42" fmla="*/ 54 w 54"/>
                  <a:gd name="T43" fmla="*/ 7 h 119"/>
                  <a:gd name="T44" fmla="*/ 54 w 54"/>
                  <a:gd name="T45" fmla="*/ 3 h 119"/>
                  <a:gd name="T46" fmla="*/ 50 w 54"/>
                  <a:gd name="T47" fmla="*/ 0 h 119"/>
                  <a:gd name="T48" fmla="*/ 47 w 54"/>
                  <a:gd name="T49" fmla="*/ 0 h 119"/>
                  <a:gd name="T50" fmla="*/ 48 w 54"/>
                  <a:gd name="T51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4" h="119">
                    <a:moveTo>
                      <a:pt x="48" y="0"/>
                    </a:moveTo>
                    <a:lnTo>
                      <a:pt x="47" y="0"/>
                    </a:lnTo>
                    <a:lnTo>
                      <a:pt x="45" y="3"/>
                    </a:lnTo>
                    <a:lnTo>
                      <a:pt x="40" y="7"/>
                    </a:lnTo>
                    <a:lnTo>
                      <a:pt x="33" y="17"/>
                    </a:lnTo>
                    <a:lnTo>
                      <a:pt x="25" y="27"/>
                    </a:lnTo>
                    <a:lnTo>
                      <a:pt x="17" y="44"/>
                    </a:lnTo>
                    <a:lnTo>
                      <a:pt x="10" y="64"/>
                    </a:lnTo>
                    <a:lnTo>
                      <a:pt x="3" y="89"/>
                    </a:lnTo>
                    <a:lnTo>
                      <a:pt x="0" y="119"/>
                    </a:lnTo>
                    <a:lnTo>
                      <a:pt x="9" y="119"/>
                    </a:lnTo>
                    <a:lnTo>
                      <a:pt x="12" y="89"/>
                    </a:lnTo>
                    <a:lnTo>
                      <a:pt x="19" y="66"/>
                    </a:lnTo>
                    <a:lnTo>
                      <a:pt x="26" y="47"/>
                    </a:lnTo>
                    <a:lnTo>
                      <a:pt x="34" y="32"/>
                    </a:lnTo>
                    <a:lnTo>
                      <a:pt x="40" y="21"/>
                    </a:lnTo>
                    <a:lnTo>
                      <a:pt x="47" y="14"/>
                    </a:lnTo>
                    <a:lnTo>
                      <a:pt x="51" y="10"/>
                    </a:lnTo>
                    <a:lnTo>
                      <a:pt x="51" y="10"/>
                    </a:lnTo>
                    <a:lnTo>
                      <a:pt x="50" y="10"/>
                    </a:lnTo>
                    <a:lnTo>
                      <a:pt x="51" y="10"/>
                    </a:lnTo>
                    <a:lnTo>
                      <a:pt x="54" y="7"/>
                    </a:lnTo>
                    <a:lnTo>
                      <a:pt x="54" y="3"/>
                    </a:lnTo>
                    <a:lnTo>
                      <a:pt x="50" y="0"/>
                    </a:lnTo>
                    <a:lnTo>
                      <a:pt x="47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931" name="Freeform 155"/>
              <p:cNvSpPr>
                <a:spLocks/>
              </p:cNvSpPr>
              <p:nvPr/>
            </p:nvSpPr>
            <p:spPr bwMode="auto">
              <a:xfrm>
                <a:off x="3842" y="3218"/>
                <a:ext cx="161" cy="15"/>
              </a:xfrm>
              <a:custGeom>
                <a:avLst/>
                <a:gdLst>
                  <a:gd name="T0" fmla="*/ 320 w 321"/>
                  <a:gd name="T1" fmla="*/ 1 h 30"/>
                  <a:gd name="T2" fmla="*/ 317 w 321"/>
                  <a:gd name="T3" fmla="*/ 0 h 30"/>
                  <a:gd name="T4" fmla="*/ 295 w 321"/>
                  <a:gd name="T5" fmla="*/ 3 h 30"/>
                  <a:gd name="T6" fmla="*/ 273 w 321"/>
                  <a:gd name="T7" fmla="*/ 6 h 30"/>
                  <a:gd name="T8" fmla="*/ 249 w 321"/>
                  <a:gd name="T9" fmla="*/ 8 h 30"/>
                  <a:gd name="T10" fmla="*/ 225 w 321"/>
                  <a:gd name="T11" fmla="*/ 9 h 30"/>
                  <a:gd name="T12" fmla="*/ 199 w 321"/>
                  <a:gd name="T13" fmla="*/ 11 h 30"/>
                  <a:gd name="T14" fmla="*/ 175 w 321"/>
                  <a:gd name="T15" fmla="*/ 12 h 30"/>
                  <a:gd name="T16" fmla="*/ 150 w 321"/>
                  <a:gd name="T17" fmla="*/ 12 h 30"/>
                  <a:gd name="T18" fmla="*/ 127 w 321"/>
                  <a:gd name="T19" fmla="*/ 12 h 30"/>
                  <a:gd name="T20" fmla="*/ 104 w 321"/>
                  <a:gd name="T21" fmla="*/ 15 h 30"/>
                  <a:gd name="T22" fmla="*/ 82 w 321"/>
                  <a:gd name="T23" fmla="*/ 15 h 30"/>
                  <a:gd name="T24" fmla="*/ 62 w 321"/>
                  <a:gd name="T25" fmla="*/ 15 h 30"/>
                  <a:gd name="T26" fmla="*/ 44 w 321"/>
                  <a:gd name="T27" fmla="*/ 16 h 30"/>
                  <a:gd name="T28" fmla="*/ 29 w 321"/>
                  <a:gd name="T29" fmla="*/ 16 h 30"/>
                  <a:gd name="T30" fmla="*/ 16 w 321"/>
                  <a:gd name="T31" fmla="*/ 18 h 30"/>
                  <a:gd name="T32" fmla="*/ 7 w 321"/>
                  <a:gd name="T33" fmla="*/ 19 h 30"/>
                  <a:gd name="T34" fmla="*/ 0 w 321"/>
                  <a:gd name="T35" fmla="*/ 20 h 30"/>
                  <a:gd name="T36" fmla="*/ 2 w 321"/>
                  <a:gd name="T37" fmla="*/ 30 h 30"/>
                  <a:gd name="T38" fmla="*/ 7 w 321"/>
                  <a:gd name="T39" fmla="*/ 29 h 30"/>
                  <a:gd name="T40" fmla="*/ 16 w 321"/>
                  <a:gd name="T41" fmla="*/ 27 h 30"/>
                  <a:gd name="T42" fmla="*/ 29 w 321"/>
                  <a:gd name="T43" fmla="*/ 27 h 30"/>
                  <a:gd name="T44" fmla="*/ 44 w 321"/>
                  <a:gd name="T45" fmla="*/ 27 h 30"/>
                  <a:gd name="T46" fmla="*/ 62 w 321"/>
                  <a:gd name="T47" fmla="*/ 26 h 30"/>
                  <a:gd name="T48" fmla="*/ 82 w 321"/>
                  <a:gd name="T49" fmla="*/ 26 h 30"/>
                  <a:gd name="T50" fmla="*/ 104 w 321"/>
                  <a:gd name="T51" fmla="*/ 24 h 30"/>
                  <a:gd name="T52" fmla="*/ 127 w 321"/>
                  <a:gd name="T53" fmla="*/ 24 h 30"/>
                  <a:gd name="T54" fmla="*/ 150 w 321"/>
                  <a:gd name="T55" fmla="*/ 24 h 30"/>
                  <a:gd name="T56" fmla="*/ 175 w 321"/>
                  <a:gd name="T57" fmla="*/ 22 h 30"/>
                  <a:gd name="T58" fmla="*/ 199 w 321"/>
                  <a:gd name="T59" fmla="*/ 20 h 30"/>
                  <a:gd name="T60" fmla="*/ 225 w 321"/>
                  <a:gd name="T61" fmla="*/ 18 h 30"/>
                  <a:gd name="T62" fmla="*/ 249 w 321"/>
                  <a:gd name="T63" fmla="*/ 17 h 30"/>
                  <a:gd name="T64" fmla="*/ 273 w 321"/>
                  <a:gd name="T65" fmla="*/ 15 h 30"/>
                  <a:gd name="T66" fmla="*/ 295 w 321"/>
                  <a:gd name="T67" fmla="*/ 12 h 30"/>
                  <a:gd name="T68" fmla="*/ 317 w 321"/>
                  <a:gd name="T69" fmla="*/ 9 h 30"/>
                  <a:gd name="T70" fmla="*/ 313 w 321"/>
                  <a:gd name="T71" fmla="*/ 8 h 30"/>
                  <a:gd name="T72" fmla="*/ 317 w 321"/>
                  <a:gd name="T73" fmla="*/ 9 h 30"/>
                  <a:gd name="T74" fmla="*/ 320 w 321"/>
                  <a:gd name="T75" fmla="*/ 8 h 30"/>
                  <a:gd name="T76" fmla="*/ 321 w 321"/>
                  <a:gd name="T77" fmla="*/ 4 h 30"/>
                  <a:gd name="T78" fmla="*/ 320 w 321"/>
                  <a:gd name="T79" fmla="*/ 1 h 30"/>
                  <a:gd name="T80" fmla="*/ 317 w 321"/>
                  <a:gd name="T81" fmla="*/ 0 h 30"/>
                  <a:gd name="T82" fmla="*/ 320 w 321"/>
                  <a:gd name="T8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21" h="30">
                    <a:moveTo>
                      <a:pt x="320" y="1"/>
                    </a:moveTo>
                    <a:lnTo>
                      <a:pt x="317" y="0"/>
                    </a:lnTo>
                    <a:lnTo>
                      <a:pt x="295" y="3"/>
                    </a:lnTo>
                    <a:lnTo>
                      <a:pt x="273" y="6"/>
                    </a:lnTo>
                    <a:lnTo>
                      <a:pt x="249" y="8"/>
                    </a:lnTo>
                    <a:lnTo>
                      <a:pt x="225" y="9"/>
                    </a:lnTo>
                    <a:lnTo>
                      <a:pt x="199" y="11"/>
                    </a:lnTo>
                    <a:lnTo>
                      <a:pt x="175" y="12"/>
                    </a:lnTo>
                    <a:lnTo>
                      <a:pt x="150" y="12"/>
                    </a:lnTo>
                    <a:lnTo>
                      <a:pt x="127" y="12"/>
                    </a:lnTo>
                    <a:lnTo>
                      <a:pt x="104" y="15"/>
                    </a:lnTo>
                    <a:lnTo>
                      <a:pt x="82" y="15"/>
                    </a:lnTo>
                    <a:lnTo>
                      <a:pt x="62" y="15"/>
                    </a:lnTo>
                    <a:lnTo>
                      <a:pt x="44" y="16"/>
                    </a:lnTo>
                    <a:lnTo>
                      <a:pt x="29" y="16"/>
                    </a:lnTo>
                    <a:lnTo>
                      <a:pt x="16" y="18"/>
                    </a:lnTo>
                    <a:lnTo>
                      <a:pt x="7" y="19"/>
                    </a:lnTo>
                    <a:lnTo>
                      <a:pt x="0" y="20"/>
                    </a:lnTo>
                    <a:lnTo>
                      <a:pt x="2" y="30"/>
                    </a:lnTo>
                    <a:lnTo>
                      <a:pt x="7" y="29"/>
                    </a:lnTo>
                    <a:lnTo>
                      <a:pt x="16" y="27"/>
                    </a:lnTo>
                    <a:lnTo>
                      <a:pt x="29" y="27"/>
                    </a:lnTo>
                    <a:lnTo>
                      <a:pt x="44" y="27"/>
                    </a:lnTo>
                    <a:lnTo>
                      <a:pt x="62" y="26"/>
                    </a:lnTo>
                    <a:lnTo>
                      <a:pt x="82" y="26"/>
                    </a:lnTo>
                    <a:lnTo>
                      <a:pt x="104" y="24"/>
                    </a:lnTo>
                    <a:lnTo>
                      <a:pt x="127" y="24"/>
                    </a:lnTo>
                    <a:lnTo>
                      <a:pt x="150" y="24"/>
                    </a:lnTo>
                    <a:lnTo>
                      <a:pt x="175" y="22"/>
                    </a:lnTo>
                    <a:lnTo>
                      <a:pt x="199" y="20"/>
                    </a:lnTo>
                    <a:lnTo>
                      <a:pt x="225" y="18"/>
                    </a:lnTo>
                    <a:lnTo>
                      <a:pt x="249" y="17"/>
                    </a:lnTo>
                    <a:lnTo>
                      <a:pt x="273" y="15"/>
                    </a:lnTo>
                    <a:lnTo>
                      <a:pt x="295" y="12"/>
                    </a:lnTo>
                    <a:lnTo>
                      <a:pt x="317" y="9"/>
                    </a:lnTo>
                    <a:lnTo>
                      <a:pt x="313" y="8"/>
                    </a:lnTo>
                    <a:lnTo>
                      <a:pt x="317" y="9"/>
                    </a:lnTo>
                    <a:lnTo>
                      <a:pt x="320" y="8"/>
                    </a:lnTo>
                    <a:lnTo>
                      <a:pt x="321" y="4"/>
                    </a:lnTo>
                    <a:lnTo>
                      <a:pt x="320" y="1"/>
                    </a:lnTo>
                    <a:lnTo>
                      <a:pt x="317" y="0"/>
                    </a:lnTo>
                    <a:lnTo>
                      <a:pt x="32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932" name="Freeform 156"/>
              <p:cNvSpPr>
                <a:spLocks/>
              </p:cNvSpPr>
              <p:nvPr/>
            </p:nvSpPr>
            <p:spPr bwMode="auto">
              <a:xfrm>
                <a:off x="3999" y="3218"/>
                <a:ext cx="121" cy="58"/>
              </a:xfrm>
              <a:custGeom>
                <a:avLst/>
                <a:gdLst>
                  <a:gd name="T0" fmla="*/ 237 w 241"/>
                  <a:gd name="T1" fmla="*/ 106 h 115"/>
                  <a:gd name="T2" fmla="*/ 237 w 241"/>
                  <a:gd name="T3" fmla="*/ 106 h 115"/>
                  <a:gd name="T4" fmla="*/ 235 w 241"/>
                  <a:gd name="T5" fmla="*/ 106 h 115"/>
                  <a:gd name="T6" fmla="*/ 231 w 241"/>
                  <a:gd name="T7" fmla="*/ 105 h 115"/>
                  <a:gd name="T8" fmla="*/ 223 w 241"/>
                  <a:gd name="T9" fmla="*/ 104 h 115"/>
                  <a:gd name="T10" fmla="*/ 213 w 241"/>
                  <a:gd name="T11" fmla="*/ 102 h 115"/>
                  <a:gd name="T12" fmla="*/ 202 w 241"/>
                  <a:gd name="T13" fmla="*/ 100 h 115"/>
                  <a:gd name="T14" fmla="*/ 188 w 241"/>
                  <a:gd name="T15" fmla="*/ 97 h 115"/>
                  <a:gd name="T16" fmla="*/ 173 w 241"/>
                  <a:gd name="T17" fmla="*/ 93 h 115"/>
                  <a:gd name="T18" fmla="*/ 156 w 241"/>
                  <a:gd name="T19" fmla="*/ 87 h 115"/>
                  <a:gd name="T20" fmla="*/ 139 w 241"/>
                  <a:gd name="T21" fmla="*/ 82 h 115"/>
                  <a:gd name="T22" fmla="*/ 120 w 241"/>
                  <a:gd name="T23" fmla="*/ 74 h 115"/>
                  <a:gd name="T24" fmla="*/ 102 w 241"/>
                  <a:gd name="T25" fmla="*/ 66 h 115"/>
                  <a:gd name="T26" fmla="*/ 82 w 241"/>
                  <a:gd name="T27" fmla="*/ 55 h 115"/>
                  <a:gd name="T28" fmla="*/ 63 w 241"/>
                  <a:gd name="T29" fmla="*/ 44 h 115"/>
                  <a:gd name="T30" fmla="*/ 43 w 241"/>
                  <a:gd name="T31" fmla="*/ 31 h 115"/>
                  <a:gd name="T32" fmla="*/ 26 w 241"/>
                  <a:gd name="T33" fmla="*/ 17 h 115"/>
                  <a:gd name="T34" fmla="*/ 7 w 241"/>
                  <a:gd name="T35" fmla="*/ 0 h 115"/>
                  <a:gd name="T36" fmla="*/ 0 w 241"/>
                  <a:gd name="T37" fmla="*/ 7 h 115"/>
                  <a:gd name="T38" fmla="*/ 19 w 241"/>
                  <a:gd name="T39" fmla="*/ 24 h 115"/>
                  <a:gd name="T40" fmla="*/ 38 w 241"/>
                  <a:gd name="T41" fmla="*/ 40 h 115"/>
                  <a:gd name="T42" fmla="*/ 58 w 241"/>
                  <a:gd name="T43" fmla="*/ 53 h 115"/>
                  <a:gd name="T44" fmla="*/ 78 w 241"/>
                  <a:gd name="T45" fmla="*/ 64 h 115"/>
                  <a:gd name="T46" fmla="*/ 97 w 241"/>
                  <a:gd name="T47" fmla="*/ 75 h 115"/>
                  <a:gd name="T48" fmla="*/ 118 w 241"/>
                  <a:gd name="T49" fmla="*/ 83 h 115"/>
                  <a:gd name="T50" fmla="*/ 136 w 241"/>
                  <a:gd name="T51" fmla="*/ 91 h 115"/>
                  <a:gd name="T52" fmla="*/ 154 w 241"/>
                  <a:gd name="T53" fmla="*/ 97 h 115"/>
                  <a:gd name="T54" fmla="*/ 171 w 241"/>
                  <a:gd name="T55" fmla="*/ 102 h 115"/>
                  <a:gd name="T56" fmla="*/ 186 w 241"/>
                  <a:gd name="T57" fmla="*/ 106 h 115"/>
                  <a:gd name="T58" fmla="*/ 200 w 241"/>
                  <a:gd name="T59" fmla="*/ 109 h 115"/>
                  <a:gd name="T60" fmla="*/ 213 w 241"/>
                  <a:gd name="T61" fmla="*/ 112 h 115"/>
                  <a:gd name="T62" fmla="*/ 223 w 241"/>
                  <a:gd name="T63" fmla="*/ 113 h 115"/>
                  <a:gd name="T64" fmla="*/ 231 w 241"/>
                  <a:gd name="T65" fmla="*/ 114 h 115"/>
                  <a:gd name="T66" fmla="*/ 235 w 241"/>
                  <a:gd name="T67" fmla="*/ 115 h 115"/>
                  <a:gd name="T68" fmla="*/ 237 w 241"/>
                  <a:gd name="T69" fmla="*/ 115 h 115"/>
                  <a:gd name="T70" fmla="*/ 237 w 241"/>
                  <a:gd name="T71" fmla="*/ 115 h 115"/>
                  <a:gd name="T72" fmla="*/ 237 w 241"/>
                  <a:gd name="T73" fmla="*/ 115 h 115"/>
                  <a:gd name="T74" fmla="*/ 240 w 241"/>
                  <a:gd name="T75" fmla="*/ 114 h 115"/>
                  <a:gd name="T76" fmla="*/ 241 w 241"/>
                  <a:gd name="T77" fmla="*/ 110 h 115"/>
                  <a:gd name="T78" fmla="*/ 240 w 241"/>
                  <a:gd name="T79" fmla="*/ 107 h 115"/>
                  <a:gd name="T80" fmla="*/ 237 w 241"/>
                  <a:gd name="T81" fmla="*/ 106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41" h="115">
                    <a:moveTo>
                      <a:pt x="237" y="106"/>
                    </a:moveTo>
                    <a:lnTo>
                      <a:pt x="237" y="106"/>
                    </a:lnTo>
                    <a:lnTo>
                      <a:pt x="235" y="106"/>
                    </a:lnTo>
                    <a:lnTo>
                      <a:pt x="231" y="105"/>
                    </a:lnTo>
                    <a:lnTo>
                      <a:pt x="223" y="104"/>
                    </a:lnTo>
                    <a:lnTo>
                      <a:pt x="213" y="102"/>
                    </a:lnTo>
                    <a:lnTo>
                      <a:pt x="202" y="100"/>
                    </a:lnTo>
                    <a:lnTo>
                      <a:pt x="188" y="97"/>
                    </a:lnTo>
                    <a:lnTo>
                      <a:pt x="173" y="93"/>
                    </a:lnTo>
                    <a:lnTo>
                      <a:pt x="156" y="87"/>
                    </a:lnTo>
                    <a:lnTo>
                      <a:pt x="139" y="82"/>
                    </a:lnTo>
                    <a:lnTo>
                      <a:pt x="120" y="74"/>
                    </a:lnTo>
                    <a:lnTo>
                      <a:pt x="102" y="66"/>
                    </a:lnTo>
                    <a:lnTo>
                      <a:pt x="82" y="55"/>
                    </a:lnTo>
                    <a:lnTo>
                      <a:pt x="63" y="44"/>
                    </a:lnTo>
                    <a:lnTo>
                      <a:pt x="43" y="31"/>
                    </a:lnTo>
                    <a:lnTo>
                      <a:pt x="26" y="17"/>
                    </a:lnTo>
                    <a:lnTo>
                      <a:pt x="7" y="0"/>
                    </a:lnTo>
                    <a:lnTo>
                      <a:pt x="0" y="7"/>
                    </a:lnTo>
                    <a:lnTo>
                      <a:pt x="19" y="24"/>
                    </a:lnTo>
                    <a:lnTo>
                      <a:pt x="38" y="40"/>
                    </a:lnTo>
                    <a:lnTo>
                      <a:pt x="58" y="53"/>
                    </a:lnTo>
                    <a:lnTo>
                      <a:pt x="78" y="64"/>
                    </a:lnTo>
                    <a:lnTo>
                      <a:pt x="97" y="75"/>
                    </a:lnTo>
                    <a:lnTo>
                      <a:pt x="118" y="83"/>
                    </a:lnTo>
                    <a:lnTo>
                      <a:pt x="136" y="91"/>
                    </a:lnTo>
                    <a:lnTo>
                      <a:pt x="154" y="97"/>
                    </a:lnTo>
                    <a:lnTo>
                      <a:pt x="171" y="102"/>
                    </a:lnTo>
                    <a:lnTo>
                      <a:pt x="186" y="106"/>
                    </a:lnTo>
                    <a:lnTo>
                      <a:pt x="200" y="109"/>
                    </a:lnTo>
                    <a:lnTo>
                      <a:pt x="213" y="112"/>
                    </a:lnTo>
                    <a:lnTo>
                      <a:pt x="223" y="113"/>
                    </a:lnTo>
                    <a:lnTo>
                      <a:pt x="231" y="114"/>
                    </a:lnTo>
                    <a:lnTo>
                      <a:pt x="235" y="115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40" y="114"/>
                    </a:lnTo>
                    <a:lnTo>
                      <a:pt x="241" y="110"/>
                    </a:lnTo>
                    <a:lnTo>
                      <a:pt x="240" y="107"/>
                    </a:lnTo>
                    <a:lnTo>
                      <a:pt x="237" y="1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933" name="Freeform 157"/>
              <p:cNvSpPr>
                <a:spLocks/>
              </p:cNvSpPr>
              <p:nvPr/>
            </p:nvSpPr>
            <p:spPr bwMode="auto">
              <a:xfrm>
                <a:off x="4117" y="3271"/>
                <a:ext cx="18" cy="20"/>
              </a:xfrm>
              <a:custGeom>
                <a:avLst/>
                <a:gdLst>
                  <a:gd name="T0" fmla="*/ 34 w 34"/>
                  <a:gd name="T1" fmla="*/ 37 h 39"/>
                  <a:gd name="T2" fmla="*/ 34 w 34"/>
                  <a:gd name="T3" fmla="*/ 37 h 39"/>
                  <a:gd name="T4" fmla="*/ 28 w 34"/>
                  <a:gd name="T5" fmla="*/ 23 h 39"/>
                  <a:gd name="T6" fmla="*/ 19 w 34"/>
                  <a:gd name="T7" fmla="*/ 11 h 39"/>
                  <a:gd name="T8" fmla="*/ 10 w 34"/>
                  <a:gd name="T9" fmla="*/ 3 h 39"/>
                  <a:gd name="T10" fmla="*/ 0 w 34"/>
                  <a:gd name="T11" fmla="*/ 0 h 39"/>
                  <a:gd name="T12" fmla="*/ 0 w 34"/>
                  <a:gd name="T13" fmla="*/ 9 h 39"/>
                  <a:gd name="T14" fmla="*/ 5 w 34"/>
                  <a:gd name="T15" fmla="*/ 13 h 39"/>
                  <a:gd name="T16" fmla="*/ 12 w 34"/>
                  <a:gd name="T17" fmla="*/ 18 h 39"/>
                  <a:gd name="T18" fmla="*/ 19 w 34"/>
                  <a:gd name="T19" fmla="*/ 28 h 39"/>
                  <a:gd name="T20" fmla="*/ 25 w 34"/>
                  <a:gd name="T21" fmla="*/ 39 h 39"/>
                  <a:gd name="T22" fmla="*/ 25 w 34"/>
                  <a:gd name="T23" fmla="*/ 39 h 39"/>
                  <a:gd name="T24" fmla="*/ 34 w 34"/>
                  <a:gd name="T25" fmla="*/ 3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39">
                    <a:moveTo>
                      <a:pt x="34" y="37"/>
                    </a:moveTo>
                    <a:lnTo>
                      <a:pt x="34" y="37"/>
                    </a:lnTo>
                    <a:lnTo>
                      <a:pt x="28" y="23"/>
                    </a:lnTo>
                    <a:lnTo>
                      <a:pt x="19" y="11"/>
                    </a:lnTo>
                    <a:lnTo>
                      <a:pt x="10" y="3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5" y="13"/>
                    </a:lnTo>
                    <a:lnTo>
                      <a:pt x="12" y="18"/>
                    </a:lnTo>
                    <a:lnTo>
                      <a:pt x="19" y="28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34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934" name="Freeform 158"/>
              <p:cNvSpPr>
                <a:spLocks/>
              </p:cNvSpPr>
              <p:nvPr/>
            </p:nvSpPr>
            <p:spPr bwMode="auto">
              <a:xfrm>
                <a:off x="3735" y="2914"/>
                <a:ext cx="326" cy="317"/>
              </a:xfrm>
              <a:custGeom>
                <a:avLst/>
                <a:gdLst>
                  <a:gd name="T0" fmla="*/ 262 w 651"/>
                  <a:gd name="T1" fmla="*/ 437 h 633"/>
                  <a:gd name="T2" fmla="*/ 291 w 651"/>
                  <a:gd name="T3" fmla="*/ 381 h 633"/>
                  <a:gd name="T4" fmla="*/ 320 w 651"/>
                  <a:gd name="T5" fmla="*/ 334 h 633"/>
                  <a:gd name="T6" fmla="*/ 342 w 651"/>
                  <a:gd name="T7" fmla="*/ 300 h 633"/>
                  <a:gd name="T8" fmla="*/ 338 w 651"/>
                  <a:gd name="T9" fmla="*/ 288 h 633"/>
                  <a:gd name="T10" fmla="*/ 330 w 651"/>
                  <a:gd name="T11" fmla="*/ 271 h 633"/>
                  <a:gd name="T12" fmla="*/ 329 w 651"/>
                  <a:gd name="T13" fmla="*/ 263 h 633"/>
                  <a:gd name="T14" fmla="*/ 313 w 651"/>
                  <a:gd name="T15" fmla="*/ 266 h 633"/>
                  <a:gd name="T16" fmla="*/ 289 w 651"/>
                  <a:gd name="T17" fmla="*/ 269 h 633"/>
                  <a:gd name="T18" fmla="*/ 267 w 651"/>
                  <a:gd name="T19" fmla="*/ 271 h 633"/>
                  <a:gd name="T20" fmla="*/ 249 w 651"/>
                  <a:gd name="T21" fmla="*/ 274 h 633"/>
                  <a:gd name="T22" fmla="*/ 217 w 651"/>
                  <a:gd name="T23" fmla="*/ 277 h 633"/>
                  <a:gd name="T24" fmla="*/ 181 w 651"/>
                  <a:gd name="T25" fmla="*/ 281 h 633"/>
                  <a:gd name="T26" fmla="*/ 147 w 651"/>
                  <a:gd name="T27" fmla="*/ 283 h 633"/>
                  <a:gd name="T28" fmla="*/ 125 w 651"/>
                  <a:gd name="T29" fmla="*/ 283 h 633"/>
                  <a:gd name="T30" fmla="*/ 100 w 651"/>
                  <a:gd name="T31" fmla="*/ 280 h 633"/>
                  <a:gd name="T32" fmla="*/ 72 w 651"/>
                  <a:gd name="T33" fmla="*/ 269 h 633"/>
                  <a:gd name="T34" fmla="*/ 45 w 651"/>
                  <a:gd name="T35" fmla="*/ 251 h 633"/>
                  <a:gd name="T36" fmla="*/ 22 w 651"/>
                  <a:gd name="T37" fmla="*/ 223 h 633"/>
                  <a:gd name="T38" fmla="*/ 5 w 651"/>
                  <a:gd name="T39" fmla="*/ 185 h 633"/>
                  <a:gd name="T40" fmla="*/ 0 w 651"/>
                  <a:gd name="T41" fmla="*/ 136 h 633"/>
                  <a:gd name="T42" fmla="*/ 8 w 651"/>
                  <a:gd name="T43" fmla="*/ 72 h 633"/>
                  <a:gd name="T44" fmla="*/ 31 w 651"/>
                  <a:gd name="T45" fmla="*/ 32 h 633"/>
                  <a:gd name="T46" fmla="*/ 65 w 651"/>
                  <a:gd name="T47" fmla="*/ 26 h 633"/>
                  <a:gd name="T48" fmla="*/ 105 w 651"/>
                  <a:gd name="T49" fmla="*/ 18 h 633"/>
                  <a:gd name="T50" fmla="*/ 138 w 651"/>
                  <a:gd name="T51" fmla="*/ 13 h 633"/>
                  <a:gd name="T52" fmla="*/ 160 w 651"/>
                  <a:gd name="T53" fmla="*/ 10 h 633"/>
                  <a:gd name="T54" fmla="*/ 185 w 651"/>
                  <a:gd name="T55" fmla="*/ 8 h 633"/>
                  <a:gd name="T56" fmla="*/ 219 w 651"/>
                  <a:gd name="T57" fmla="*/ 4 h 633"/>
                  <a:gd name="T58" fmla="*/ 260 w 651"/>
                  <a:gd name="T59" fmla="*/ 2 h 633"/>
                  <a:gd name="T60" fmla="*/ 306 w 651"/>
                  <a:gd name="T61" fmla="*/ 0 h 633"/>
                  <a:gd name="T62" fmla="*/ 355 w 651"/>
                  <a:gd name="T63" fmla="*/ 0 h 633"/>
                  <a:gd name="T64" fmla="*/ 405 w 651"/>
                  <a:gd name="T65" fmla="*/ 2 h 633"/>
                  <a:gd name="T66" fmla="*/ 455 w 651"/>
                  <a:gd name="T67" fmla="*/ 8 h 633"/>
                  <a:gd name="T68" fmla="*/ 493 w 651"/>
                  <a:gd name="T69" fmla="*/ 12 h 633"/>
                  <a:gd name="T70" fmla="*/ 528 w 651"/>
                  <a:gd name="T71" fmla="*/ 17 h 633"/>
                  <a:gd name="T72" fmla="*/ 569 w 651"/>
                  <a:gd name="T73" fmla="*/ 27 h 633"/>
                  <a:gd name="T74" fmla="*/ 606 w 651"/>
                  <a:gd name="T75" fmla="*/ 48 h 633"/>
                  <a:gd name="T76" fmla="*/ 633 w 651"/>
                  <a:gd name="T77" fmla="*/ 79 h 633"/>
                  <a:gd name="T78" fmla="*/ 648 w 651"/>
                  <a:gd name="T79" fmla="*/ 107 h 633"/>
                  <a:gd name="T80" fmla="*/ 649 w 651"/>
                  <a:gd name="T81" fmla="*/ 133 h 633"/>
                  <a:gd name="T82" fmla="*/ 638 w 651"/>
                  <a:gd name="T83" fmla="*/ 163 h 633"/>
                  <a:gd name="T84" fmla="*/ 615 w 651"/>
                  <a:gd name="T85" fmla="*/ 209 h 633"/>
                  <a:gd name="T86" fmla="*/ 586 w 651"/>
                  <a:gd name="T87" fmla="*/ 283 h 633"/>
                  <a:gd name="T88" fmla="*/ 557 w 651"/>
                  <a:gd name="T89" fmla="*/ 367 h 633"/>
                  <a:gd name="T90" fmla="*/ 537 w 651"/>
                  <a:gd name="T91" fmla="*/ 436 h 633"/>
                  <a:gd name="T92" fmla="*/ 528 w 651"/>
                  <a:gd name="T93" fmla="*/ 496 h 633"/>
                  <a:gd name="T94" fmla="*/ 535 w 651"/>
                  <a:gd name="T95" fmla="*/ 584 h 633"/>
                  <a:gd name="T96" fmla="*/ 511 w 651"/>
                  <a:gd name="T97" fmla="*/ 616 h 633"/>
                  <a:gd name="T98" fmla="*/ 466 w 651"/>
                  <a:gd name="T99" fmla="*/ 620 h 633"/>
                  <a:gd name="T100" fmla="*/ 418 w 651"/>
                  <a:gd name="T101" fmla="*/ 624 h 633"/>
                  <a:gd name="T102" fmla="*/ 368 w 651"/>
                  <a:gd name="T103" fmla="*/ 626 h 633"/>
                  <a:gd name="T104" fmla="*/ 321 w 651"/>
                  <a:gd name="T105" fmla="*/ 627 h 633"/>
                  <a:gd name="T106" fmla="*/ 279 w 651"/>
                  <a:gd name="T107" fmla="*/ 628 h 633"/>
                  <a:gd name="T108" fmla="*/ 244 w 651"/>
                  <a:gd name="T109" fmla="*/ 630 h 633"/>
                  <a:gd name="T110" fmla="*/ 221 w 651"/>
                  <a:gd name="T111" fmla="*/ 632 h 633"/>
                  <a:gd name="T112" fmla="*/ 202 w 651"/>
                  <a:gd name="T113" fmla="*/ 633 h 633"/>
                  <a:gd name="T114" fmla="*/ 196 w 651"/>
                  <a:gd name="T115" fmla="*/ 610 h 633"/>
                  <a:gd name="T116" fmla="*/ 207 w 651"/>
                  <a:gd name="T117" fmla="*/ 563 h 633"/>
                  <a:gd name="T118" fmla="*/ 232 w 651"/>
                  <a:gd name="T119" fmla="*/ 499 h 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51" h="633">
                    <a:moveTo>
                      <a:pt x="247" y="466"/>
                    </a:moveTo>
                    <a:lnTo>
                      <a:pt x="262" y="437"/>
                    </a:lnTo>
                    <a:lnTo>
                      <a:pt x="277" y="409"/>
                    </a:lnTo>
                    <a:lnTo>
                      <a:pt x="291" y="381"/>
                    </a:lnTo>
                    <a:lnTo>
                      <a:pt x="306" y="356"/>
                    </a:lnTo>
                    <a:lnTo>
                      <a:pt x="320" y="334"/>
                    </a:lnTo>
                    <a:lnTo>
                      <a:pt x="331" y="315"/>
                    </a:lnTo>
                    <a:lnTo>
                      <a:pt x="342" y="300"/>
                    </a:lnTo>
                    <a:lnTo>
                      <a:pt x="350" y="291"/>
                    </a:lnTo>
                    <a:lnTo>
                      <a:pt x="338" y="288"/>
                    </a:lnTo>
                    <a:lnTo>
                      <a:pt x="333" y="281"/>
                    </a:lnTo>
                    <a:lnTo>
                      <a:pt x="330" y="271"/>
                    </a:lnTo>
                    <a:lnTo>
                      <a:pt x="331" y="263"/>
                    </a:lnTo>
                    <a:lnTo>
                      <a:pt x="329" y="263"/>
                    </a:lnTo>
                    <a:lnTo>
                      <a:pt x="322" y="265"/>
                    </a:lnTo>
                    <a:lnTo>
                      <a:pt x="313" y="266"/>
                    </a:lnTo>
                    <a:lnTo>
                      <a:pt x="302" y="268"/>
                    </a:lnTo>
                    <a:lnTo>
                      <a:pt x="289" y="269"/>
                    </a:lnTo>
                    <a:lnTo>
                      <a:pt x="277" y="270"/>
                    </a:lnTo>
                    <a:lnTo>
                      <a:pt x="267" y="271"/>
                    </a:lnTo>
                    <a:lnTo>
                      <a:pt x="260" y="273"/>
                    </a:lnTo>
                    <a:lnTo>
                      <a:pt x="249" y="274"/>
                    </a:lnTo>
                    <a:lnTo>
                      <a:pt x="235" y="275"/>
                    </a:lnTo>
                    <a:lnTo>
                      <a:pt x="217" y="277"/>
                    </a:lnTo>
                    <a:lnTo>
                      <a:pt x="199" y="278"/>
                    </a:lnTo>
                    <a:lnTo>
                      <a:pt x="181" y="281"/>
                    </a:lnTo>
                    <a:lnTo>
                      <a:pt x="163" y="282"/>
                    </a:lnTo>
                    <a:lnTo>
                      <a:pt x="147" y="283"/>
                    </a:lnTo>
                    <a:lnTo>
                      <a:pt x="136" y="283"/>
                    </a:lnTo>
                    <a:lnTo>
                      <a:pt x="125" y="283"/>
                    </a:lnTo>
                    <a:lnTo>
                      <a:pt x="114" y="282"/>
                    </a:lnTo>
                    <a:lnTo>
                      <a:pt x="100" y="280"/>
                    </a:lnTo>
                    <a:lnTo>
                      <a:pt x="86" y="275"/>
                    </a:lnTo>
                    <a:lnTo>
                      <a:pt x="72" y="269"/>
                    </a:lnTo>
                    <a:lnTo>
                      <a:pt x="58" y="261"/>
                    </a:lnTo>
                    <a:lnTo>
                      <a:pt x="45" y="251"/>
                    </a:lnTo>
                    <a:lnTo>
                      <a:pt x="32" y="238"/>
                    </a:lnTo>
                    <a:lnTo>
                      <a:pt x="22" y="223"/>
                    </a:lnTo>
                    <a:lnTo>
                      <a:pt x="12" y="206"/>
                    </a:lnTo>
                    <a:lnTo>
                      <a:pt x="5" y="185"/>
                    </a:lnTo>
                    <a:lnTo>
                      <a:pt x="1" y="162"/>
                    </a:lnTo>
                    <a:lnTo>
                      <a:pt x="0" y="136"/>
                    </a:lnTo>
                    <a:lnTo>
                      <a:pt x="2" y="106"/>
                    </a:lnTo>
                    <a:lnTo>
                      <a:pt x="8" y="72"/>
                    </a:lnTo>
                    <a:lnTo>
                      <a:pt x="18" y="35"/>
                    </a:lnTo>
                    <a:lnTo>
                      <a:pt x="31" y="32"/>
                    </a:lnTo>
                    <a:lnTo>
                      <a:pt x="47" y="30"/>
                    </a:lnTo>
                    <a:lnTo>
                      <a:pt x="65" y="26"/>
                    </a:lnTo>
                    <a:lnTo>
                      <a:pt x="85" y="22"/>
                    </a:lnTo>
                    <a:lnTo>
                      <a:pt x="105" y="18"/>
                    </a:lnTo>
                    <a:lnTo>
                      <a:pt x="123" y="16"/>
                    </a:lnTo>
                    <a:lnTo>
                      <a:pt x="138" y="13"/>
                    </a:lnTo>
                    <a:lnTo>
                      <a:pt x="151" y="11"/>
                    </a:lnTo>
                    <a:lnTo>
                      <a:pt x="160" y="10"/>
                    </a:lnTo>
                    <a:lnTo>
                      <a:pt x="171" y="9"/>
                    </a:lnTo>
                    <a:lnTo>
                      <a:pt x="185" y="8"/>
                    </a:lnTo>
                    <a:lnTo>
                      <a:pt x="201" y="7"/>
                    </a:lnTo>
                    <a:lnTo>
                      <a:pt x="219" y="4"/>
                    </a:lnTo>
                    <a:lnTo>
                      <a:pt x="239" y="3"/>
                    </a:lnTo>
                    <a:lnTo>
                      <a:pt x="260" y="2"/>
                    </a:lnTo>
                    <a:lnTo>
                      <a:pt x="282" y="1"/>
                    </a:lnTo>
                    <a:lnTo>
                      <a:pt x="306" y="0"/>
                    </a:lnTo>
                    <a:lnTo>
                      <a:pt x="330" y="0"/>
                    </a:lnTo>
                    <a:lnTo>
                      <a:pt x="355" y="0"/>
                    </a:lnTo>
                    <a:lnTo>
                      <a:pt x="380" y="1"/>
                    </a:lnTo>
                    <a:lnTo>
                      <a:pt x="405" y="2"/>
                    </a:lnTo>
                    <a:lnTo>
                      <a:pt x="431" y="4"/>
                    </a:lnTo>
                    <a:lnTo>
                      <a:pt x="455" y="8"/>
                    </a:lnTo>
                    <a:lnTo>
                      <a:pt x="479" y="11"/>
                    </a:lnTo>
                    <a:lnTo>
                      <a:pt x="493" y="12"/>
                    </a:lnTo>
                    <a:lnTo>
                      <a:pt x="509" y="15"/>
                    </a:lnTo>
                    <a:lnTo>
                      <a:pt x="528" y="17"/>
                    </a:lnTo>
                    <a:lnTo>
                      <a:pt x="548" y="22"/>
                    </a:lnTo>
                    <a:lnTo>
                      <a:pt x="569" y="27"/>
                    </a:lnTo>
                    <a:lnTo>
                      <a:pt x="588" y="36"/>
                    </a:lnTo>
                    <a:lnTo>
                      <a:pt x="606" y="48"/>
                    </a:lnTo>
                    <a:lnTo>
                      <a:pt x="621" y="63"/>
                    </a:lnTo>
                    <a:lnTo>
                      <a:pt x="633" y="79"/>
                    </a:lnTo>
                    <a:lnTo>
                      <a:pt x="643" y="94"/>
                    </a:lnTo>
                    <a:lnTo>
                      <a:pt x="648" y="107"/>
                    </a:lnTo>
                    <a:lnTo>
                      <a:pt x="651" y="119"/>
                    </a:lnTo>
                    <a:lnTo>
                      <a:pt x="649" y="133"/>
                    </a:lnTo>
                    <a:lnTo>
                      <a:pt x="645" y="147"/>
                    </a:lnTo>
                    <a:lnTo>
                      <a:pt x="638" y="163"/>
                    </a:lnTo>
                    <a:lnTo>
                      <a:pt x="628" y="183"/>
                    </a:lnTo>
                    <a:lnTo>
                      <a:pt x="615" y="209"/>
                    </a:lnTo>
                    <a:lnTo>
                      <a:pt x="601" y="244"/>
                    </a:lnTo>
                    <a:lnTo>
                      <a:pt x="586" y="283"/>
                    </a:lnTo>
                    <a:lnTo>
                      <a:pt x="571" y="326"/>
                    </a:lnTo>
                    <a:lnTo>
                      <a:pt x="557" y="367"/>
                    </a:lnTo>
                    <a:lnTo>
                      <a:pt x="546" y="405"/>
                    </a:lnTo>
                    <a:lnTo>
                      <a:pt x="537" y="436"/>
                    </a:lnTo>
                    <a:lnTo>
                      <a:pt x="531" y="458"/>
                    </a:lnTo>
                    <a:lnTo>
                      <a:pt x="528" y="496"/>
                    </a:lnTo>
                    <a:lnTo>
                      <a:pt x="532" y="541"/>
                    </a:lnTo>
                    <a:lnTo>
                      <a:pt x="535" y="584"/>
                    </a:lnTo>
                    <a:lnTo>
                      <a:pt x="531" y="612"/>
                    </a:lnTo>
                    <a:lnTo>
                      <a:pt x="511" y="616"/>
                    </a:lnTo>
                    <a:lnTo>
                      <a:pt x="489" y="618"/>
                    </a:lnTo>
                    <a:lnTo>
                      <a:pt x="466" y="620"/>
                    </a:lnTo>
                    <a:lnTo>
                      <a:pt x="443" y="622"/>
                    </a:lnTo>
                    <a:lnTo>
                      <a:pt x="418" y="624"/>
                    </a:lnTo>
                    <a:lnTo>
                      <a:pt x="394" y="625"/>
                    </a:lnTo>
                    <a:lnTo>
                      <a:pt x="368" y="626"/>
                    </a:lnTo>
                    <a:lnTo>
                      <a:pt x="344" y="626"/>
                    </a:lnTo>
                    <a:lnTo>
                      <a:pt x="321" y="627"/>
                    </a:lnTo>
                    <a:lnTo>
                      <a:pt x="298" y="628"/>
                    </a:lnTo>
                    <a:lnTo>
                      <a:pt x="279" y="628"/>
                    </a:lnTo>
                    <a:lnTo>
                      <a:pt x="260" y="630"/>
                    </a:lnTo>
                    <a:lnTo>
                      <a:pt x="244" y="630"/>
                    </a:lnTo>
                    <a:lnTo>
                      <a:pt x="231" y="631"/>
                    </a:lnTo>
                    <a:lnTo>
                      <a:pt x="221" y="632"/>
                    </a:lnTo>
                    <a:lnTo>
                      <a:pt x="215" y="633"/>
                    </a:lnTo>
                    <a:lnTo>
                      <a:pt x="202" y="633"/>
                    </a:lnTo>
                    <a:lnTo>
                      <a:pt x="197" y="626"/>
                    </a:lnTo>
                    <a:lnTo>
                      <a:pt x="196" y="610"/>
                    </a:lnTo>
                    <a:lnTo>
                      <a:pt x="200" y="589"/>
                    </a:lnTo>
                    <a:lnTo>
                      <a:pt x="207" y="563"/>
                    </a:lnTo>
                    <a:lnTo>
                      <a:pt x="219" y="533"/>
                    </a:lnTo>
                    <a:lnTo>
                      <a:pt x="232" y="499"/>
                    </a:lnTo>
                    <a:lnTo>
                      <a:pt x="247" y="466"/>
                    </a:lnTo>
                    <a:close/>
                  </a:path>
                </a:pathLst>
              </a:custGeom>
              <a:solidFill>
                <a:srgbClr val="D18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935" name="Freeform 159"/>
              <p:cNvSpPr>
                <a:spLocks/>
              </p:cNvSpPr>
              <p:nvPr/>
            </p:nvSpPr>
            <p:spPr bwMode="auto">
              <a:xfrm>
                <a:off x="3857" y="3057"/>
                <a:ext cx="56" cy="91"/>
              </a:xfrm>
              <a:custGeom>
                <a:avLst/>
                <a:gdLst>
                  <a:gd name="T0" fmla="*/ 107 w 112"/>
                  <a:gd name="T1" fmla="*/ 12 h 183"/>
                  <a:gd name="T2" fmla="*/ 103 w 112"/>
                  <a:gd name="T3" fmla="*/ 3 h 183"/>
                  <a:gd name="T4" fmla="*/ 95 w 112"/>
                  <a:gd name="T5" fmla="*/ 12 h 183"/>
                  <a:gd name="T6" fmla="*/ 84 w 112"/>
                  <a:gd name="T7" fmla="*/ 28 h 183"/>
                  <a:gd name="T8" fmla="*/ 72 w 112"/>
                  <a:gd name="T9" fmla="*/ 46 h 183"/>
                  <a:gd name="T10" fmla="*/ 59 w 112"/>
                  <a:gd name="T11" fmla="*/ 68 h 183"/>
                  <a:gd name="T12" fmla="*/ 44 w 112"/>
                  <a:gd name="T13" fmla="*/ 94 h 183"/>
                  <a:gd name="T14" fmla="*/ 30 w 112"/>
                  <a:gd name="T15" fmla="*/ 121 h 183"/>
                  <a:gd name="T16" fmla="*/ 15 w 112"/>
                  <a:gd name="T17" fmla="*/ 150 h 183"/>
                  <a:gd name="T18" fmla="*/ 0 w 112"/>
                  <a:gd name="T19" fmla="*/ 179 h 183"/>
                  <a:gd name="T20" fmla="*/ 9 w 112"/>
                  <a:gd name="T21" fmla="*/ 183 h 183"/>
                  <a:gd name="T22" fmla="*/ 24 w 112"/>
                  <a:gd name="T23" fmla="*/ 155 h 183"/>
                  <a:gd name="T24" fmla="*/ 39 w 112"/>
                  <a:gd name="T25" fmla="*/ 126 h 183"/>
                  <a:gd name="T26" fmla="*/ 53 w 112"/>
                  <a:gd name="T27" fmla="*/ 98 h 183"/>
                  <a:gd name="T28" fmla="*/ 68 w 112"/>
                  <a:gd name="T29" fmla="*/ 73 h 183"/>
                  <a:gd name="T30" fmla="*/ 82 w 112"/>
                  <a:gd name="T31" fmla="*/ 51 h 183"/>
                  <a:gd name="T32" fmla="*/ 93 w 112"/>
                  <a:gd name="T33" fmla="*/ 33 h 183"/>
                  <a:gd name="T34" fmla="*/ 102 w 112"/>
                  <a:gd name="T35" fmla="*/ 19 h 183"/>
                  <a:gd name="T36" fmla="*/ 110 w 112"/>
                  <a:gd name="T37" fmla="*/ 9 h 183"/>
                  <a:gd name="T38" fmla="*/ 107 w 112"/>
                  <a:gd name="T39" fmla="*/ 0 h 183"/>
                  <a:gd name="T40" fmla="*/ 110 w 112"/>
                  <a:gd name="T41" fmla="*/ 9 h 183"/>
                  <a:gd name="T42" fmla="*/ 112 w 112"/>
                  <a:gd name="T43" fmla="*/ 6 h 183"/>
                  <a:gd name="T44" fmla="*/ 110 w 112"/>
                  <a:gd name="T45" fmla="*/ 3 h 183"/>
                  <a:gd name="T46" fmla="*/ 107 w 112"/>
                  <a:gd name="T47" fmla="*/ 1 h 183"/>
                  <a:gd name="T48" fmla="*/ 103 w 112"/>
                  <a:gd name="T49" fmla="*/ 3 h 183"/>
                  <a:gd name="T50" fmla="*/ 107 w 112"/>
                  <a:gd name="T51" fmla="*/ 12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2" h="183">
                    <a:moveTo>
                      <a:pt x="107" y="12"/>
                    </a:moveTo>
                    <a:lnTo>
                      <a:pt x="103" y="3"/>
                    </a:lnTo>
                    <a:lnTo>
                      <a:pt x="95" y="12"/>
                    </a:lnTo>
                    <a:lnTo>
                      <a:pt x="84" y="28"/>
                    </a:lnTo>
                    <a:lnTo>
                      <a:pt x="72" y="46"/>
                    </a:lnTo>
                    <a:lnTo>
                      <a:pt x="59" y="68"/>
                    </a:lnTo>
                    <a:lnTo>
                      <a:pt x="44" y="94"/>
                    </a:lnTo>
                    <a:lnTo>
                      <a:pt x="30" y="121"/>
                    </a:lnTo>
                    <a:lnTo>
                      <a:pt x="15" y="150"/>
                    </a:lnTo>
                    <a:lnTo>
                      <a:pt x="0" y="179"/>
                    </a:lnTo>
                    <a:lnTo>
                      <a:pt x="9" y="183"/>
                    </a:lnTo>
                    <a:lnTo>
                      <a:pt x="24" y="155"/>
                    </a:lnTo>
                    <a:lnTo>
                      <a:pt x="39" y="126"/>
                    </a:lnTo>
                    <a:lnTo>
                      <a:pt x="53" y="98"/>
                    </a:lnTo>
                    <a:lnTo>
                      <a:pt x="68" y="73"/>
                    </a:lnTo>
                    <a:lnTo>
                      <a:pt x="82" y="51"/>
                    </a:lnTo>
                    <a:lnTo>
                      <a:pt x="93" y="33"/>
                    </a:lnTo>
                    <a:lnTo>
                      <a:pt x="102" y="19"/>
                    </a:lnTo>
                    <a:lnTo>
                      <a:pt x="110" y="9"/>
                    </a:lnTo>
                    <a:lnTo>
                      <a:pt x="107" y="0"/>
                    </a:lnTo>
                    <a:lnTo>
                      <a:pt x="110" y="9"/>
                    </a:lnTo>
                    <a:lnTo>
                      <a:pt x="112" y="6"/>
                    </a:lnTo>
                    <a:lnTo>
                      <a:pt x="110" y="3"/>
                    </a:lnTo>
                    <a:lnTo>
                      <a:pt x="107" y="1"/>
                    </a:lnTo>
                    <a:lnTo>
                      <a:pt x="103" y="3"/>
                    </a:lnTo>
                    <a:lnTo>
                      <a:pt x="107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936" name="Freeform 160"/>
              <p:cNvSpPr>
                <a:spLocks/>
              </p:cNvSpPr>
              <p:nvPr/>
            </p:nvSpPr>
            <p:spPr bwMode="auto">
              <a:xfrm>
                <a:off x="3898" y="3043"/>
                <a:ext cx="12" cy="19"/>
              </a:xfrm>
              <a:custGeom>
                <a:avLst/>
                <a:gdLst>
                  <a:gd name="T0" fmla="*/ 5 w 24"/>
                  <a:gd name="T1" fmla="*/ 9 h 38"/>
                  <a:gd name="T2" fmla="*/ 1 w 24"/>
                  <a:gd name="T3" fmla="*/ 2 h 38"/>
                  <a:gd name="T4" fmla="*/ 0 w 24"/>
                  <a:gd name="T5" fmla="*/ 12 h 38"/>
                  <a:gd name="T6" fmla="*/ 2 w 24"/>
                  <a:gd name="T7" fmla="*/ 24 h 38"/>
                  <a:gd name="T8" fmla="*/ 10 w 24"/>
                  <a:gd name="T9" fmla="*/ 33 h 38"/>
                  <a:gd name="T10" fmla="*/ 24 w 24"/>
                  <a:gd name="T11" fmla="*/ 38 h 38"/>
                  <a:gd name="T12" fmla="*/ 24 w 24"/>
                  <a:gd name="T13" fmla="*/ 26 h 38"/>
                  <a:gd name="T14" fmla="*/ 15 w 24"/>
                  <a:gd name="T15" fmla="*/ 24 h 38"/>
                  <a:gd name="T16" fmla="*/ 11 w 24"/>
                  <a:gd name="T17" fmla="*/ 19 h 38"/>
                  <a:gd name="T18" fmla="*/ 9 w 24"/>
                  <a:gd name="T19" fmla="*/ 12 h 38"/>
                  <a:gd name="T20" fmla="*/ 10 w 24"/>
                  <a:gd name="T21" fmla="*/ 7 h 38"/>
                  <a:gd name="T22" fmla="*/ 5 w 24"/>
                  <a:gd name="T23" fmla="*/ 0 h 38"/>
                  <a:gd name="T24" fmla="*/ 10 w 24"/>
                  <a:gd name="T25" fmla="*/ 7 h 38"/>
                  <a:gd name="T26" fmla="*/ 10 w 24"/>
                  <a:gd name="T27" fmla="*/ 3 h 38"/>
                  <a:gd name="T28" fmla="*/ 8 w 24"/>
                  <a:gd name="T29" fmla="*/ 0 h 38"/>
                  <a:gd name="T30" fmla="*/ 3 w 24"/>
                  <a:gd name="T31" fmla="*/ 0 h 38"/>
                  <a:gd name="T32" fmla="*/ 1 w 24"/>
                  <a:gd name="T33" fmla="*/ 2 h 38"/>
                  <a:gd name="T34" fmla="*/ 5 w 24"/>
                  <a:gd name="T35" fmla="*/ 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4" h="38">
                    <a:moveTo>
                      <a:pt x="5" y="9"/>
                    </a:moveTo>
                    <a:lnTo>
                      <a:pt x="1" y="2"/>
                    </a:lnTo>
                    <a:lnTo>
                      <a:pt x="0" y="12"/>
                    </a:lnTo>
                    <a:lnTo>
                      <a:pt x="2" y="24"/>
                    </a:lnTo>
                    <a:lnTo>
                      <a:pt x="10" y="33"/>
                    </a:lnTo>
                    <a:lnTo>
                      <a:pt x="24" y="38"/>
                    </a:lnTo>
                    <a:lnTo>
                      <a:pt x="24" y="26"/>
                    </a:lnTo>
                    <a:lnTo>
                      <a:pt x="15" y="24"/>
                    </a:lnTo>
                    <a:lnTo>
                      <a:pt x="11" y="19"/>
                    </a:lnTo>
                    <a:lnTo>
                      <a:pt x="9" y="12"/>
                    </a:lnTo>
                    <a:lnTo>
                      <a:pt x="10" y="7"/>
                    </a:lnTo>
                    <a:lnTo>
                      <a:pt x="5" y="0"/>
                    </a:lnTo>
                    <a:lnTo>
                      <a:pt x="10" y="7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5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937" name="Freeform 161"/>
              <p:cNvSpPr>
                <a:spLocks/>
              </p:cNvSpPr>
              <p:nvPr/>
            </p:nvSpPr>
            <p:spPr bwMode="auto">
              <a:xfrm>
                <a:off x="3866" y="3043"/>
                <a:ext cx="35" cy="10"/>
              </a:xfrm>
              <a:custGeom>
                <a:avLst/>
                <a:gdLst>
                  <a:gd name="T0" fmla="*/ 0 w 71"/>
                  <a:gd name="T1" fmla="*/ 18 h 18"/>
                  <a:gd name="T2" fmla="*/ 0 w 71"/>
                  <a:gd name="T3" fmla="*/ 18 h 18"/>
                  <a:gd name="T4" fmla="*/ 7 w 71"/>
                  <a:gd name="T5" fmla="*/ 17 h 18"/>
                  <a:gd name="T6" fmla="*/ 17 w 71"/>
                  <a:gd name="T7" fmla="*/ 16 h 18"/>
                  <a:gd name="T8" fmla="*/ 29 w 71"/>
                  <a:gd name="T9" fmla="*/ 15 h 18"/>
                  <a:gd name="T10" fmla="*/ 42 w 71"/>
                  <a:gd name="T11" fmla="*/ 14 h 18"/>
                  <a:gd name="T12" fmla="*/ 53 w 71"/>
                  <a:gd name="T13" fmla="*/ 11 h 18"/>
                  <a:gd name="T14" fmla="*/ 62 w 71"/>
                  <a:gd name="T15" fmla="*/ 10 h 18"/>
                  <a:gd name="T16" fmla="*/ 69 w 71"/>
                  <a:gd name="T17" fmla="*/ 9 h 18"/>
                  <a:gd name="T18" fmla="*/ 71 w 71"/>
                  <a:gd name="T19" fmla="*/ 9 h 18"/>
                  <a:gd name="T20" fmla="*/ 71 w 71"/>
                  <a:gd name="T21" fmla="*/ 0 h 18"/>
                  <a:gd name="T22" fmla="*/ 69 w 71"/>
                  <a:gd name="T23" fmla="*/ 0 h 18"/>
                  <a:gd name="T24" fmla="*/ 62 w 71"/>
                  <a:gd name="T25" fmla="*/ 1 h 18"/>
                  <a:gd name="T26" fmla="*/ 53 w 71"/>
                  <a:gd name="T27" fmla="*/ 2 h 18"/>
                  <a:gd name="T28" fmla="*/ 42 w 71"/>
                  <a:gd name="T29" fmla="*/ 4 h 18"/>
                  <a:gd name="T30" fmla="*/ 29 w 71"/>
                  <a:gd name="T31" fmla="*/ 6 h 18"/>
                  <a:gd name="T32" fmla="*/ 17 w 71"/>
                  <a:gd name="T33" fmla="*/ 7 h 18"/>
                  <a:gd name="T34" fmla="*/ 7 w 71"/>
                  <a:gd name="T35" fmla="*/ 8 h 18"/>
                  <a:gd name="T36" fmla="*/ 0 w 71"/>
                  <a:gd name="T37" fmla="*/ 9 h 18"/>
                  <a:gd name="T38" fmla="*/ 0 w 71"/>
                  <a:gd name="T39" fmla="*/ 9 h 18"/>
                  <a:gd name="T40" fmla="*/ 0 w 71"/>
                  <a:gd name="T4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1" h="18">
                    <a:moveTo>
                      <a:pt x="0" y="18"/>
                    </a:moveTo>
                    <a:lnTo>
                      <a:pt x="0" y="18"/>
                    </a:lnTo>
                    <a:lnTo>
                      <a:pt x="7" y="17"/>
                    </a:lnTo>
                    <a:lnTo>
                      <a:pt x="17" y="16"/>
                    </a:lnTo>
                    <a:lnTo>
                      <a:pt x="29" y="15"/>
                    </a:lnTo>
                    <a:lnTo>
                      <a:pt x="42" y="14"/>
                    </a:lnTo>
                    <a:lnTo>
                      <a:pt x="53" y="11"/>
                    </a:lnTo>
                    <a:lnTo>
                      <a:pt x="62" y="10"/>
                    </a:lnTo>
                    <a:lnTo>
                      <a:pt x="69" y="9"/>
                    </a:lnTo>
                    <a:lnTo>
                      <a:pt x="71" y="9"/>
                    </a:lnTo>
                    <a:lnTo>
                      <a:pt x="71" y="0"/>
                    </a:lnTo>
                    <a:lnTo>
                      <a:pt x="69" y="0"/>
                    </a:lnTo>
                    <a:lnTo>
                      <a:pt x="62" y="1"/>
                    </a:lnTo>
                    <a:lnTo>
                      <a:pt x="53" y="2"/>
                    </a:lnTo>
                    <a:lnTo>
                      <a:pt x="42" y="4"/>
                    </a:lnTo>
                    <a:lnTo>
                      <a:pt x="29" y="6"/>
                    </a:lnTo>
                    <a:lnTo>
                      <a:pt x="17" y="7"/>
                    </a:lnTo>
                    <a:lnTo>
                      <a:pt x="7" y="8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938" name="Freeform 162"/>
              <p:cNvSpPr>
                <a:spLocks/>
              </p:cNvSpPr>
              <p:nvPr/>
            </p:nvSpPr>
            <p:spPr bwMode="auto">
              <a:xfrm>
                <a:off x="3801" y="3048"/>
                <a:ext cx="65" cy="10"/>
              </a:xfrm>
              <a:custGeom>
                <a:avLst/>
                <a:gdLst>
                  <a:gd name="T0" fmla="*/ 5 w 129"/>
                  <a:gd name="T1" fmla="*/ 20 h 21"/>
                  <a:gd name="T2" fmla="*/ 5 w 129"/>
                  <a:gd name="T3" fmla="*/ 20 h 21"/>
                  <a:gd name="T4" fmla="*/ 16 w 129"/>
                  <a:gd name="T5" fmla="*/ 21 h 21"/>
                  <a:gd name="T6" fmla="*/ 32 w 129"/>
                  <a:gd name="T7" fmla="*/ 18 h 21"/>
                  <a:gd name="T8" fmla="*/ 50 w 129"/>
                  <a:gd name="T9" fmla="*/ 17 h 21"/>
                  <a:gd name="T10" fmla="*/ 68 w 129"/>
                  <a:gd name="T11" fmla="*/ 15 h 21"/>
                  <a:gd name="T12" fmla="*/ 86 w 129"/>
                  <a:gd name="T13" fmla="*/ 14 h 21"/>
                  <a:gd name="T14" fmla="*/ 104 w 129"/>
                  <a:gd name="T15" fmla="*/ 12 h 21"/>
                  <a:gd name="T16" fmla="*/ 118 w 129"/>
                  <a:gd name="T17" fmla="*/ 10 h 21"/>
                  <a:gd name="T18" fmla="*/ 129 w 129"/>
                  <a:gd name="T19" fmla="*/ 9 h 21"/>
                  <a:gd name="T20" fmla="*/ 129 w 129"/>
                  <a:gd name="T21" fmla="*/ 0 h 21"/>
                  <a:gd name="T22" fmla="*/ 118 w 129"/>
                  <a:gd name="T23" fmla="*/ 1 h 21"/>
                  <a:gd name="T24" fmla="*/ 104 w 129"/>
                  <a:gd name="T25" fmla="*/ 2 h 21"/>
                  <a:gd name="T26" fmla="*/ 86 w 129"/>
                  <a:gd name="T27" fmla="*/ 5 h 21"/>
                  <a:gd name="T28" fmla="*/ 68 w 129"/>
                  <a:gd name="T29" fmla="*/ 6 h 21"/>
                  <a:gd name="T30" fmla="*/ 50 w 129"/>
                  <a:gd name="T31" fmla="*/ 8 h 21"/>
                  <a:gd name="T32" fmla="*/ 32 w 129"/>
                  <a:gd name="T33" fmla="*/ 9 h 21"/>
                  <a:gd name="T34" fmla="*/ 16 w 129"/>
                  <a:gd name="T35" fmla="*/ 9 h 21"/>
                  <a:gd name="T36" fmla="*/ 5 w 129"/>
                  <a:gd name="T37" fmla="*/ 10 h 21"/>
                  <a:gd name="T38" fmla="*/ 5 w 129"/>
                  <a:gd name="T39" fmla="*/ 10 h 21"/>
                  <a:gd name="T40" fmla="*/ 5 w 129"/>
                  <a:gd name="T41" fmla="*/ 9 h 21"/>
                  <a:gd name="T42" fmla="*/ 1 w 129"/>
                  <a:gd name="T43" fmla="*/ 12 h 21"/>
                  <a:gd name="T44" fmla="*/ 0 w 129"/>
                  <a:gd name="T45" fmla="*/ 15 h 21"/>
                  <a:gd name="T46" fmla="*/ 1 w 129"/>
                  <a:gd name="T47" fmla="*/ 18 h 21"/>
                  <a:gd name="T48" fmla="*/ 5 w 129"/>
                  <a:gd name="T49" fmla="*/ 21 h 21"/>
                  <a:gd name="T50" fmla="*/ 5 w 129"/>
                  <a:gd name="T5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9" h="21">
                    <a:moveTo>
                      <a:pt x="5" y="20"/>
                    </a:moveTo>
                    <a:lnTo>
                      <a:pt x="5" y="20"/>
                    </a:lnTo>
                    <a:lnTo>
                      <a:pt x="16" y="21"/>
                    </a:lnTo>
                    <a:lnTo>
                      <a:pt x="32" y="18"/>
                    </a:lnTo>
                    <a:lnTo>
                      <a:pt x="50" y="17"/>
                    </a:lnTo>
                    <a:lnTo>
                      <a:pt x="68" y="15"/>
                    </a:lnTo>
                    <a:lnTo>
                      <a:pt x="86" y="14"/>
                    </a:lnTo>
                    <a:lnTo>
                      <a:pt x="104" y="12"/>
                    </a:lnTo>
                    <a:lnTo>
                      <a:pt x="118" y="10"/>
                    </a:lnTo>
                    <a:lnTo>
                      <a:pt x="129" y="9"/>
                    </a:lnTo>
                    <a:lnTo>
                      <a:pt x="129" y="0"/>
                    </a:lnTo>
                    <a:lnTo>
                      <a:pt x="118" y="1"/>
                    </a:lnTo>
                    <a:lnTo>
                      <a:pt x="104" y="2"/>
                    </a:lnTo>
                    <a:lnTo>
                      <a:pt x="86" y="5"/>
                    </a:lnTo>
                    <a:lnTo>
                      <a:pt x="68" y="6"/>
                    </a:lnTo>
                    <a:lnTo>
                      <a:pt x="50" y="8"/>
                    </a:lnTo>
                    <a:lnTo>
                      <a:pt x="32" y="9"/>
                    </a:lnTo>
                    <a:lnTo>
                      <a:pt x="16" y="9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9"/>
                    </a:lnTo>
                    <a:lnTo>
                      <a:pt x="1" y="12"/>
                    </a:lnTo>
                    <a:lnTo>
                      <a:pt x="0" y="15"/>
                    </a:lnTo>
                    <a:lnTo>
                      <a:pt x="1" y="18"/>
                    </a:lnTo>
                    <a:lnTo>
                      <a:pt x="5" y="21"/>
                    </a:lnTo>
                    <a:lnTo>
                      <a:pt x="5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939" name="Freeform 163"/>
              <p:cNvSpPr>
                <a:spLocks/>
              </p:cNvSpPr>
              <p:nvPr/>
            </p:nvSpPr>
            <p:spPr bwMode="auto">
              <a:xfrm>
                <a:off x="3732" y="2929"/>
                <a:ext cx="71" cy="129"/>
              </a:xfrm>
              <a:custGeom>
                <a:avLst/>
                <a:gdLst>
                  <a:gd name="T0" fmla="*/ 23 w 142"/>
                  <a:gd name="T1" fmla="*/ 0 h 258"/>
                  <a:gd name="T2" fmla="*/ 20 w 142"/>
                  <a:gd name="T3" fmla="*/ 3 h 258"/>
                  <a:gd name="T4" fmla="*/ 9 w 142"/>
                  <a:gd name="T5" fmla="*/ 40 h 258"/>
                  <a:gd name="T6" fmla="*/ 3 w 142"/>
                  <a:gd name="T7" fmla="*/ 75 h 258"/>
                  <a:gd name="T8" fmla="*/ 0 w 142"/>
                  <a:gd name="T9" fmla="*/ 105 h 258"/>
                  <a:gd name="T10" fmla="*/ 2 w 142"/>
                  <a:gd name="T11" fmla="*/ 131 h 258"/>
                  <a:gd name="T12" fmla="*/ 7 w 142"/>
                  <a:gd name="T13" fmla="*/ 155 h 258"/>
                  <a:gd name="T14" fmla="*/ 14 w 142"/>
                  <a:gd name="T15" fmla="*/ 176 h 258"/>
                  <a:gd name="T16" fmla="*/ 23 w 142"/>
                  <a:gd name="T17" fmla="*/ 194 h 258"/>
                  <a:gd name="T18" fmla="*/ 35 w 142"/>
                  <a:gd name="T19" fmla="*/ 211 h 258"/>
                  <a:gd name="T20" fmla="*/ 47 w 142"/>
                  <a:gd name="T21" fmla="*/ 223 h 258"/>
                  <a:gd name="T22" fmla="*/ 62 w 142"/>
                  <a:gd name="T23" fmla="*/ 235 h 258"/>
                  <a:gd name="T24" fmla="*/ 76 w 142"/>
                  <a:gd name="T25" fmla="*/ 243 h 258"/>
                  <a:gd name="T26" fmla="*/ 91 w 142"/>
                  <a:gd name="T27" fmla="*/ 249 h 258"/>
                  <a:gd name="T28" fmla="*/ 105 w 142"/>
                  <a:gd name="T29" fmla="*/ 253 h 258"/>
                  <a:gd name="T30" fmla="*/ 120 w 142"/>
                  <a:gd name="T31" fmla="*/ 255 h 258"/>
                  <a:gd name="T32" fmla="*/ 131 w 142"/>
                  <a:gd name="T33" fmla="*/ 258 h 258"/>
                  <a:gd name="T34" fmla="*/ 142 w 142"/>
                  <a:gd name="T35" fmla="*/ 257 h 258"/>
                  <a:gd name="T36" fmla="*/ 142 w 142"/>
                  <a:gd name="T37" fmla="*/ 247 h 258"/>
                  <a:gd name="T38" fmla="*/ 131 w 142"/>
                  <a:gd name="T39" fmla="*/ 246 h 258"/>
                  <a:gd name="T40" fmla="*/ 120 w 142"/>
                  <a:gd name="T41" fmla="*/ 246 h 258"/>
                  <a:gd name="T42" fmla="*/ 107 w 142"/>
                  <a:gd name="T43" fmla="*/ 244 h 258"/>
                  <a:gd name="T44" fmla="*/ 93 w 142"/>
                  <a:gd name="T45" fmla="*/ 239 h 258"/>
                  <a:gd name="T46" fmla="*/ 81 w 142"/>
                  <a:gd name="T47" fmla="*/ 234 h 258"/>
                  <a:gd name="T48" fmla="*/ 67 w 142"/>
                  <a:gd name="T49" fmla="*/ 225 h 258"/>
                  <a:gd name="T50" fmla="*/ 54 w 142"/>
                  <a:gd name="T51" fmla="*/ 216 h 258"/>
                  <a:gd name="T52" fmla="*/ 41 w 142"/>
                  <a:gd name="T53" fmla="*/ 204 h 258"/>
                  <a:gd name="T54" fmla="*/ 32 w 142"/>
                  <a:gd name="T55" fmla="*/ 190 h 258"/>
                  <a:gd name="T56" fmla="*/ 23 w 142"/>
                  <a:gd name="T57" fmla="*/ 174 h 258"/>
                  <a:gd name="T58" fmla="*/ 16 w 142"/>
                  <a:gd name="T59" fmla="*/ 153 h 258"/>
                  <a:gd name="T60" fmla="*/ 11 w 142"/>
                  <a:gd name="T61" fmla="*/ 131 h 258"/>
                  <a:gd name="T62" fmla="*/ 11 w 142"/>
                  <a:gd name="T63" fmla="*/ 105 h 258"/>
                  <a:gd name="T64" fmla="*/ 13 w 142"/>
                  <a:gd name="T65" fmla="*/ 75 h 258"/>
                  <a:gd name="T66" fmla="*/ 18 w 142"/>
                  <a:gd name="T67" fmla="*/ 42 h 258"/>
                  <a:gd name="T68" fmla="*/ 29 w 142"/>
                  <a:gd name="T69" fmla="*/ 5 h 258"/>
                  <a:gd name="T70" fmla="*/ 25 w 142"/>
                  <a:gd name="T71" fmla="*/ 9 h 258"/>
                  <a:gd name="T72" fmla="*/ 29 w 142"/>
                  <a:gd name="T73" fmla="*/ 5 h 258"/>
                  <a:gd name="T74" fmla="*/ 28 w 142"/>
                  <a:gd name="T75" fmla="*/ 2 h 258"/>
                  <a:gd name="T76" fmla="*/ 25 w 142"/>
                  <a:gd name="T77" fmla="*/ 0 h 258"/>
                  <a:gd name="T78" fmla="*/ 22 w 142"/>
                  <a:gd name="T79" fmla="*/ 0 h 258"/>
                  <a:gd name="T80" fmla="*/ 20 w 142"/>
                  <a:gd name="T81" fmla="*/ 3 h 258"/>
                  <a:gd name="T82" fmla="*/ 23 w 142"/>
                  <a:gd name="T83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2" h="258">
                    <a:moveTo>
                      <a:pt x="23" y="0"/>
                    </a:moveTo>
                    <a:lnTo>
                      <a:pt x="20" y="3"/>
                    </a:lnTo>
                    <a:lnTo>
                      <a:pt x="9" y="40"/>
                    </a:lnTo>
                    <a:lnTo>
                      <a:pt x="3" y="75"/>
                    </a:lnTo>
                    <a:lnTo>
                      <a:pt x="0" y="105"/>
                    </a:lnTo>
                    <a:lnTo>
                      <a:pt x="2" y="131"/>
                    </a:lnTo>
                    <a:lnTo>
                      <a:pt x="7" y="155"/>
                    </a:lnTo>
                    <a:lnTo>
                      <a:pt x="14" y="176"/>
                    </a:lnTo>
                    <a:lnTo>
                      <a:pt x="23" y="194"/>
                    </a:lnTo>
                    <a:lnTo>
                      <a:pt x="35" y="211"/>
                    </a:lnTo>
                    <a:lnTo>
                      <a:pt x="47" y="223"/>
                    </a:lnTo>
                    <a:lnTo>
                      <a:pt x="62" y="235"/>
                    </a:lnTo>
                    <a:lnTo>
                      <a:pt x="76" y="243"/>
                    </a:lnTo>
                    <a:lnTo>
                      <a:pt x="91" y="249"/>
                    </a:lnTo>
                    <a:lnTo>
                      <a:pt x="105" y="253"/>
                    </a:lnTo>
                    <a:lnTo>
                      <a:pt x="120" y="255"/>
                    </a:lnTo>
                    <a:lnTo>
                      <a:pt x="131" y="258"/>
                    </a:lnTo>
                    <a:lnTo>
                      <a:pt x="142" y="257"/>
                    </a:lnTo>
                    <a:lnTo>
                      <a:pt x="142" y="247"/>
                    </a:lnTo>
                    <a:lnTo>
                      <a:pt x="131" y="246"/>
                    </a:lnTo>
                    <a:lnTo>
                      <a:pt x="120" y="246"/>
                    </a:lnTo>
                    <a:lnTo>
                      <a:pt x="107" y="244"/>
                    </a:lnTo>
                    <a:lnTo>
                      <a:pt x="93" y="239"/>
                    </a:lnTo>
                    <a:lnTo>
                      <a:pt x="81" y="234"/>
                    </a:lnTo>
                    <a:lnTo>
                      <a:pt x="67" y="225"/>
                    </a:lnTo>
                    <a:lnTo>
                      <a:pt x="54" y="216"/>
                    </a:lnTo>
                    <a:lnTo>
                      <a:pt x="41" y="204"/>
                    </a:lnTo>
                    <a:lnTo>
                      <a:pt x="32" y="190"/>
                    </a:lnTo>
                    <a:lnTo>
                      <a:pt x="23" y="174"/>
                    </a:lnTo>
                    <a:lnTo>
                      <a:pt x="16" y="153"/>
                    </a:lnTo>
                    <a:lnTo>
                      <a:pt x="11" y="131"/>
                    </a:lnTo>
                    <a:lnTo>
                      <a:pt x="11" y="105"/>
                    </a:lnTo>
                    <a:lnTo>
                      <a:pt x="13" y="75"/>
                    </a:lnTo>
                    <a:lnTo>
                      <a:pt x="18" y="42"/>
                    </a:lnTo>
                    <a:lnTo>
                      <a:pt x="29" y="5"/>
                    </a:lnTo>
                    <a:lnTo>
                      <a:pt x="25" y="9"/>
                    </a:lnTo>
                    <a:lnTo>
                      <a:pt x="29" y="5"/>
                    </a:lnTo>
                    <a:lnTo>
                      <a:pt x="28" y="2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20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940" name="Freeform 164"/>
              <p:cNvSpPr>
                <a:spLocks/>
              </p:cNvSpPr>
              <p:nvPr/>
            </p:nvSpPr>
            <p:spPr bwMode="auto">
              <a:xfrm>
                <a:off x="3744" y="2917"/>
                <a:ext cx="69" cy="17"/>
              </a:xfrm>
              <a:custGeom>
                <a:avLst/>
                <a:gdLst>
                  <a:gd name="T0" fmla="*/ 134 w 138"/>
                  <a:gd name="T1" fmla="*/ 0 h 33"/>
                  <a:gd name="T2" fmla="*/ 134 w 138"/>
                  <a:gd name="T3" fmla="*/ 0 h 33"/>
                  <a:gd name="T4" fmla="*/ 121 w 138"/>
                  <a:gd name="T5" fmla="*/ 2 h 33"/>
                  <a:gd name="T6" fmla="*/ 106 w 138"/>
                  <a:gd name="T7" fmla="*/ 4 h 33"/>
                  <a:gd name="T8" fmla="*/ 88 w 138"/>
                  <a:gd name="T9" fmla="*/ 6 h 33"/>
                  <a:gd name="T10" fmla="*/ 68 w 138"/>
                  <a:gd name="T11" fmla="*/ 10 h 33"/>
                  <a:gd name="T12" fmla="*/ 47 w 138"/>
                  <a:gd name="T13" fmla="*/ 15 h 33"/>
                  <a:gd name="T14" fmla="*/ 30 w 138"/>
                  <a:gd name="T15" fmla="*/ 18 h 33"/>
                  <a:gd name="T16" fmla="*/ 14 w 138"/>
                  <a:gd name="T17" fmla="*/ 20 h 33"/>
                  <a:gd name="T18" fmla="*/ 0 w 138"/>
                  <a:gd name="T19" fmla="*/ 24 h 33"/>
                  <a:gd name="T20" fmla="*/ 2 w 138"/>
                  <a:gd name="T21" fmla="*/ 33 h 33"/>
                  <a:gd name="T22" fmla="*/ 14 w 138"/>
                  <a:gd name="T23" fmla="*/ 29 h 33"/>
                  <a:gd name="T24" fmla="*/ 30 w 138"/>
                  <a:gd name="T25" fmla="*/ 27 h 33"/>
                  <a:gd name="T26" fmla="*/ 50 w 138"/>
                  <a:gd name="T27" fmla="*/ 24 h 33"/>
                  <a:gd name="T28" fmla="*/ 68 w 138"/>
                  <a:gd name="T29" fmla="*/ 19 h 33"/>
                  <a:gd name="T30" fmla="*/ 88 w 138"/>
                  <a:gd name="T31" fmla="*/ 16 h 33"/>
                  <a:gd name="T32" fmla="*/ 106 w 138"/>
                  <a:gd name="T33" fmla="*/ 13 h 33"/>
                  <a:gd name="T34" fmla="*/ 121 w 138"/>
                  <a:gd name="T35" fmla="*/ 11 h 33"/>
                  <a:gd name="T36" fmla="*/ 134 w 138"/>
                  <a:gd name="T37" fmla="*/ 9 h 33"/>
                  <a:gd name="T38" fmla="*/ 134 w 138"/>
                  <a:gd name="T39" fmla="*/ 9 h 33"/>
                  <a:gd name="T40" fmla="*/ 134 w 138"/>
                  <a:gd name="T41" fmla="*/ 9 h 33"/>
                  <a:gd name="T42" fmla="*/ 137 w 138"/>
                  <a:gd name="T43" fmla="*/ 8 h 33"/>
                  <a:gd name="T44" fmla="*/ 138 w 138"/>
                  <a:gd name="T45" fmla="*/ 4 h 33"/>
                  <a:gd name="T46" fmla="*/ 137 w 138"/>
                  <a:gd name="T47" fmla="*/ 1 h 33"/>
                  <a:gd name="T48" fmla="*/ 134 w 138"/>
                  <a:gd name="T4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8" h="33">
                    <a:moveTo>
                      <a:pt x="134" y="0"/>
                    </a:moveTo>
                    <a:lnTo>
                      <a:pt x="134" y="0"/>
                    </a:lnTo>
                    <a:lnTo>
                      <a:pt x="121" y="2"/>
                    </a:lnTo>
                    <a:lnTo>
                      <a:pt x="106" y="4"/>
                    </a:lnTo>
                    <a:lnTo>
                      <a:pt x="88" y="6"/>
                    </a:lnTo>
                    <a:lnTo>
                      <a:pt x="68" y="10"/>
                    </a:lnTo>
                    <a:lnTo>
                      <a:pt x="47" y="15"/>
                    </a:lnTo>
                    <a:lnTo>
                      <a:pt x="30" y="18"/>
                    </a:lnTo>
                    <a:lnTo>
                      <a:pt x="14" y="20"/>
                    </a:lnTo>
                    <a:lnTo>
                      <a:pt x="0" y="24"/>
                    </a:lnTo>
                    <a:lnTo>
                      <a:pt x="2" y="33"/>
                    </a:lnTo>
                    <a:lnTo>
                      <a:pt x="14" y="29"/>
                    </a:lnTo>
                    <a:lnTo>
                      <a:pt x="30" y="27"/>
                    </a:lnTo>
                    <a:lnTo>
                      <a:pt x="50" y="24"/>
                    </a:lnTo>
                    <a:lnTo>
                      <a:pt x="68" y="19"/>
                    </a:lnTo>
                    <a:lnTo>
                      <a:pt x="88" y="16"/>
                    </a:lnTo>
                    <a:lnTo>
                      <a:pt x="106" y="13"/>
                    </a:lnTo>
                    <a:lnTo>
                      <a:pt x="121" y="11"/>
                    </a:lnTo>
                    <a:lnTo>
                      <a:pt x="134" y="9"/>
                    </a:lnTo>
                    <a:lnTo>
                      <a:pt x="134" y="9"/>
                    </a:lnTo>
                    <a:lnTo>
                      <a:pt x="134" y="9"/>
                    </a:lnTo>
                    <a:lnTo>
                      <a:pt x="137" y="8"/>
                    </a:lnTo>
                    <a:lnTo>
                      <a:pt x="138" y="4"/>
                    </a:lnTo>
                    <a:lnTo>
                      <a:pt x="137" y="1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941" name="Freeform 165"/>
              <p:cNvSpPr>
                <a:spLocks/>
              </p:cNvSpPr>
              <p:nvPr/>
            </p:nvSpPr>
            <p:spPr bwMode="auto">
              <a:xfrm>
                <a:off x="3811" y="2911"/>
                <a:ext cx="166" cy="11"/>
              </a:xfrm>
              <a:custGeom>
                <a:avLst/>
                <a:gdLst>
                  <a:gd name="T0" fmla="*/ 328 w 333"/>
                  <a:gd name="T1" fmla="*/ 13 h 22"/>
                  <a:gd name="T2" fmla="*/ 328 w 333"/>
                  <a:gd name="T3" fmla="*/ 13 h 22"/>
                  <a:gd name="T4" fmla="*/ 304 w 333"/>
                  <a:gd name="T5" fmla="*/ 9 h 22"/>
                  <a:gd name="T6" fmla="*/ 280 w 333"/>
                  <a:gd name="T7" fmla="*/ 6 h 22"/>
                  <a:gd name="T8" fmla="*/ 254 w 333"/>
                  <a:gd name="T9" fmla="*/ 3 h 22"/>
                  <a:gd name="T10" fmla="*/ 229 w 333"/>
                  <a:gd name="T11" fmla="*/ 2 h 22"/>
                  <a:gd name="T12" fmla="*/ 204 w 333"/>
                  <a:gd name="T13" fmla="*/ 0 h 22"/>
                  <a:gd name="T14" fmla="*/ 179 w 333"/>
                  <a:gd name="T15" fmla="*/ 0 h 22"/>
                  <a:gd name="T16" fmla="*/ 155 w 333"/>
                  <a:gd name="T17" fmla="*/ 0 h 22"/>
                  <a:gd name="T18" fmla="*/ 131 w 333"/>
                  <a:gd name="T19" fmla="*/ 2 h 22"/>
                  <a:gd name="T20" fmla="*/ 109 w 333"/>
                  <a:gd name="T21" fmla="*/ 3 h 22"/>
                  <a:gd name="T22" fmla="*/ 88 w 333"/>
                  <a:gd name="T23" fmla="*/ 4 h 22"/>
                  <a:gd name="T24" fmla="*/ 68 w 333"/>
                  <a:gd name="T25" fmla="*/ 6 h 22"/>
                  <a:gd name="T26" fmla="*/ 50 w 333"/>
                  <a:gd name="T27" fmla="*/ 8 h 22"/>
                  <a:gd name="T28" fmla="*/ 34 w 333"/>
                  <a:gd name="T29" fmla="*/ 9 h 22"/>
                  <a:gd name="T30" fmla="*/ 20 w 333"/>
                  <a:gd name="T31" fmla="*/ 10 h 22"/>
                  <a:gd name="T32" fmla="*/ 9 w 333"/>
                  <a:gd name="T33" fmla="*/ 11 h 22"/>
                  <a:gd name="T34" fmla="*/ 0 w 333"/>
                  <a:gd name="T35" fmla="*/ 13 h 22"/>
                  <a:gd name="T36" fmla="*/ 0 w 333"/>
                  <a:gd name="T37" fmla="*/ 22 h 22"/>
                  <a:gd name="T38" fmla="*/ 9 w 333"/>
                  <a:gd name="T39" fmla="*/ 21 h 22"/>
                  <a:gd name="T40" fmla="*/ 20 w 333"/>
                  <a:gd name="T41" fmla="*/ 19 h 22"/>
                  <a:gd name="T42" fmla="*/ 34 w 333"/>
                  <a:gd name="T43" fmla="*/ 18 h 22"/>
                  <a:gd name="T44" fmla="*/ 50 w 333"/>
                  <a:gd name="T45" fmla="*/ 17 h 22"/>
                  <a:gd name="T46" fmla="*/ 68 w 333"/>
                  <a:gd name="T47" fmla="*/ 15 h 22"/>
                  <a:gd name="T48" fmla="*/ 88 w 333"/>
                  <a:gd name="T49" fmla="*/ 14 h 22"/>
                  <a:gd name="T50" fmla="*/ 109 w 333"/>
                  <a:gd name="T51" fmla="*/ 13 h 22"/>
                  <a:gd name="T52" fmla="*/ 131 w 333"/>
                  <a:gd name="T53" fmla="*/ 11 h 22"/>
                  <a:gd name="T54" fmla="*/ 155 w 333"/>
                  <a:gd name="T55" fmla="*/ 11 h 22"/>
                  <a:gd name="T56" fmla="*/ 179 w 333"/>
                  <a:gd name="T57" fmla="*/ 11 h 22"/>
                  <a:gd name="T58" fmla="*/ 204 w 333"/>
                  <a:gd name="T59" fmla="*/ 11 h 22"/>
                  <a:gd name="T60" fmla="*/ 229 w 333"/>
                  <a:gd name="T61" fmla="*/ 11 h 22"/>
                  <a:gd name="T62" fmla="*/ 254 w 333"/>
                  <a:gd name="T63" fmla="*/ 13 h 22"/>
                  <a:gd name="T64" fmla="*/ 280 w 333"/>
                  <a:gd name="T65" fmla="*/ 15 h 22"/>
                  <a:gd name="T66" fmla="*/ 304 w 333"/>
                  <a:gd name="T67" fmla="*/ 18 h 22"/>
                  <a:gd name="T68" fmla="*/ 328 w 333"/>
                  <a:gd name="T69" fmla="*/ 22 h 22"/>
                  <a:gd name="T70" fmla="*/ 328 w 333"/>
                  <a:gd name="T71" fmla="*/ 22 h 22"/>
                  <a:gd name="T72" fmla="*/ 328 w 333"/>
                  <a:gd name="T73" fmla="*/ 22 h 22"/>
                  <a:gd name="T74" fmla="*/ 331 w 333"/>
                  <a:gd name="T75" fmla="*/ 21 h 22"/>
                  <a:gd name="T76" fmla="*/ 333 w 333"/>
                  <a:gd name="T77" fmla="*/ 17 h 22"/>
                  <a:gd name="T78" fmla="*/ 331 w 333"/>
                  <a:gd name="T79" fmla="*/ 14 h 22"/>
                  <a:gd name="T80" fmla="*/ 328 w 333"/>
                  <a:gd name="T81" fmla="*/ 1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33" h="22">
                    <a:moveTo>
                      <a:pt x="328" y="13"/>
                    </a:moveTo>
                    <a:lnTo>
                      <a:pt x="328" y="13"/>
                    </a:lnTo>
                    <a:lnTo>
                      <a:pt x="304" y="9"/>
                    </a:lnTo>
                    <a:lnTo>
                      <a:pt x="280" y="6"/>
                    </a:lnTo>
                    <a:lnTo>
                      <a:pt x="254" y="3"/>
                    </a:lnTo>
                    <a:lnTo>
                      <a:pt x="229" y="2"/>
                    </a:lnTo>
                    <a:lnTo>
                      <a:pt x="204" y="0"/>
                    </a:lnTo>
                    <a:lnTo>
                      <a:pt x="179" y="0"/>
                    </a:lnTo>
                    <a:lnTo>
                      <a:pt x="155" y="0"/>
                    </a:lnTo>
                    <a:lnTo>
                      <a:pt x="131" y="2"/>
                    </a:lnTo>
                    <a:lnTo>
                      <a:pt x="109" y="3"/>
                    </a:lnTo>
                    <a:lnTo>
                      <a:pt x="88" y="4"/>
                    </a:lnTo>
                    <a:lnTo>
                      <a:pt x="68" y="6"/>
                    </a:lnTo>
                    <a:lnTo>
                      <a:pt x="50" y="8"/>
                    </a:lnTo>
                    <a:lnTo>
                      <a:pt x="34" y="9"/>
                    </a:lnTo>
                    <a:lnTo>
                      <a:pt x="20" y="10"/>
                    </a:lnTo>
                    <a:lnTo>
                      <a:pt x="9" y="11"/>
                    </a:lnTo>
                    <a:lnTo>
                      <a:pt x="0" y="13"/>
                    </a:lnTo>
                    <a:lnTo>
                      <a:pt x="0" y="22"/>
                    </a:lnTo>
                    <a:lnTo>
                      <a:pt x="9" y="21"/>
                    </a:lnTo>
                    <a:lnTo>
                      <a:pt x="20" y="19"/>
                    </a:lnTo>
                    <a:lnTo>
                      <a:pt x="34" y="18"/>
                    </a:lnTo>
                    <a:lnTo>
                      <a:pt x="50" y="17"/>
                    </a:lnTo>
                    <a:lnTo>
                      <a:pt x="68" y="15"/>
                    </a:lnTo>
                    <a:lnTo>
                      <a:pt x="88" y="14"/>
                    </a:lnTo>
                    <a:lnTo>
                      <a:pt x="109" y="13"/>
                    </a:lnTo>
                    <a:lnTo>
                      <a:pt x="131" y="11"/>
                    </a:lnTo>
                    <a:lnTo>
                      <a:pt x="155" y="11"/>
                    </a:lnTo>
                    <a:lnTo>
                      <a:pt x="179" y="11"/>
                    </a:lnTo>
                    <a:lnTo>
                      <a:pt x="204" y="11"/>
                    </a:lnTo>
                    <a:lnTo>
                      <a:pt x="229" y="11"/>
                    </a:lnTo>
                    <a:lnTo>
                      <a:pt x="254" y="13"/>
                    </a:lnTo>
                    <a:lnTo>
                      <a:pt x="280" y="15"/>
                    </a:lnTo>
                    <a:lnTo>
                      <a:pt x="304" y="18"/>
                    </a:lnTo>
                    <a:lnTo>
                      <a:pt x="328" y="22"/>
                    </a:lnTo>
                    <a:lnTo>
                      <a:pt x="328" y="22"/>
                    </a:lnTo>
                    <a:lnTo>
                      <a:pt x="328" y="22"/>
                    </a:lnTo>
                    <a:lnTo>
                      <a:pt x="331" y="21"/>
                    </a:lnTo>
                    <a:lnTo>
                      <a:pt x="333" y="17"/>
                    </a:lnTo>
                    <a:lnTo>
                      <a:pt x="331" y="14"/>
                    </a:lnTo>
                    <a:lnTo>
                      <a:pt x="328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942" name="Freeform 166"/>
              <p:cNvSpPr>
                <a:spLocks/>
              </p:cNvSpPr>
              <p:nvPr/>
            </p:nvSpPr>
            <p:spPr bwMode="auto">
              <a:xfrm>
                <a:off x="3975" y="2917"/>
                <a:ext cx="73" cy="30"/>
              </a:xfrm>
              <a:custGeom>
                <a:avLst/>
                <a:gdLst>
                  <a:gd name="T0" fmla="*/ 145 w 145"/>
                  <a:gd name="T1" fmla="*/ 53 h 59"/>
                  <a:gd name="T2" fmla="*/ 145 w 145"/>
                  <a:gd name="T3" fmla="*/ 53 h 59"/>
                  <a:gd name="T4" fmla="*/ 130 w 145"/>
                  <a:gd name="T5" fmla="*/ 38 h 59"/>
                  <a:gd name="T6" fmla="*/ 112 w 145"/>
                  <a:gd name="T7" fmla="*/ 25 h 59"/>
                  <a:gd name="T8" fmla="*/ 91 w 145"/>
                  <a:gd name="T9" fmla="*/ 16 h 59"/>
                  <a:gd name="T10" fmla="*/ 70 w 145"/>
                  <a:gd name="T11" fmla="*/ 10 h 59"/>
                  <a:gd name="T12" fmla="*/ 49 w 145"/>
                  <a:gd name="T13" fmla="*/ 5 h 59"/>
                  <a:gd name="T14" fmla="*/ 30 w 145"/>
                  <a:gd name="T15" fmla="*/ 3 h 59"/>
                  <a:gd name="T16" fmla="*/ 14 w 145"/>
                  <a:gd name="T17" fmla="*/ 1 h 59"/>
                  <a:gd name="T18" fmla="*/ 0 w 145"/>
                  <a:gd name="T19" fmla="*/ 0 h 59"/>
                  <a:gd name="T20" fmla="*/ 0 w 145"/>
                  <a:gd name="T21" fmla="*/ 9 h 59"/>
                  <a:gd name="T22" fmla="*/ 14 w 145"/>
                  <a:gd name="T23" fmla="*/ 10 h 59"/>
                  <a:gd name="T24" fmla="*/ 30 w 145"/>
                  <a:gd name="T25" fmla="*/ 12 h 59"/>
                  <a:gd name="T26" fmla="*/ 49 w 145"/>
                  <a:gd name="T27" fmla="*/ 15 h 59"/>
                  <a:gd name="T28" fmla="*/ 68 w 145"/>
                  <a:gd name="T29" fmla="*/ 19 h 59"/>
                  <a:gd name="T30" fmla="*/ 89 w 145"/>
                  <a:gd name="T31" fmla="*/ 25 h 59"/>
                  <a:gd name="T32" fmla="*/ 107 w 145"/>
                  <a:gd name="T33" fmla="*/ 34 h 59"/>
                  <a:gd name="T34" fmla="*/ 123 w 145"/>
                  <a:gd name="T35" fmla="*/ 44 h 59"/>
                  <a:gd name="T36" fmla="*/ 138 w 145"/>
                  <a:gd name="T37" fmla="*/ 59 h 59"/>
                  <a:gd name="T38" fmla="*/ 138 w 145"/>
                  <a:gd name="T39" fmla="*/ 59 h 59"/>
                  <a:gd name="T40" fmla="*/ 145 w 145"/>
                  <a:gd name="T41" fmla="*/ 5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5" h="59">
                    <a:moveTo>
                      <a:pt x="145" y="53"/>
                    </a:moveTo>
                    <a:lnTo>
                      <a:pt x="145" y="53"/>
                    </a:lnTo>
                    <a:lnTo>
                      <a:pt x="130" y="38"/>
                    </a:lnTo>
                    <a:lnTo>
                      <a:pt x="112" y="25"/>
                    </a:lnTo>
                    <a:lnTo>
                      <a:pt x="91" y="16"/>
                    </a:lnTo>
                    <a:lnTo>
                      <a:pt x="70" y="10"/>
                    </a:lnTo>
                    <a:lnTo>
                      <a:pt x="49" y="5"/>
                    </a:lnTo>
                    <a:lnTo>
                      <a:pt x="30" y="3"/>
                    </a:lnTo>
                    <a:lnTo>
                      <a:pt x="14" y="1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14" y="10"/>
                    </a:lnTo>
                    <a:lnTo>
                      <a:pt x="30" y="12"/>
                    </a:lnTo>
                    <a:lnTo>
                      <a:pt x="49" y="15"/>
                    </a:lnTo>
                    <a:lnTo>
                      <a:pt x="68" y="19"/>
                    </a:lnTo>
                    <a:lnTo>
                      <a:pt x="89" y="25"/>
                    </a:lnTo>
                    <a:lnTo>
                      <a:pt x="107" y="34"/>
                    </a:lnTo>
                    <a:lnTo>
                      <a:pt x="123" y="44"/>
                    </a:lnTo>
                    <a:lnTo>
                      <a:pt x="138" y="59"/>
                    </a:lnTo>
                    <a:lnTo>
                      <a:pt x="138" y="59"/>
                    </a:lnTo>
                    <a:lnTo>
                      <a:pt x="145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943" name="Freeform 167"/>
              <p:cNvSpPr>
                <a:spLocks/>
              </p:cNvSpPr>
              <p:nvPr/>
            </p:nvSpPr>
            <p:spPr bwMode="auto">
              <a:xfrm>
                <a:off x="4044" y="2944"/>
                <a:ext cx="20" cy="63"/>
              </a:xfrm>
              <a:custGeom>
                <a:avLst/>
                <a:gdLst>
                  <a:gd name="T0" fmla="*/ 15 w 39"/>
                  <a:gd name="T1" fmla="*/ 125 h 125"/>
                  <a:gd name="T2" fmla="*/ 15 w 39"/>
                  <a:gd name="T3" fmla="*/ 125 h 125"/>
                  <a:gd name="T4" fmla="*/ 26 w 39"/>
                  <a:gd name="T5" fmla="*/ 105 h 125"/>
                  <a:gd name="T6" fmla="*/ 32 w 39"/>
                  <a:gd name="T7" fmla="*/ 88 h 125"/>
                  <a:gd name="T8" fmla="*/ 37 w 39"/>
                  <a:gd name="T9" fmla="*/ 74 h 125"/>
                  <a:gd name="T10" fmla="*/ 39 w 39"/>
                  <a:gd name="T11" fmla="*/ 59 h 125"/>
                  <a:gd name="T12" fmla="*/ 36 w 39"/>
                  <a:gd name="T13" fmla="*/ 46 h 125"/>
                  <a:gd name="T14" fmla="*/ 30 w 39"/>
                  <a:gd name="T15" fmla="*/ 32 h 125"/>
                  <a:gd name="T16" fmla="*/ 21 w 39"/>
                  <a:gd name="T17" fmla="*/ 17 h 125"/>
                  <a:gd name="T18" fmla="*/ 7 w 39"/>
                  <a:gd name="T19" fmla="*/ 0 h 125"/>
                  <a:gd name="T20" fmla="*/ 0 w 39"/>
                  <a:gd name="T21" fmla="*/ 6 h 125"/>
                  <a:gd name="T22" fmla="*/ 12 w 39"/>
                  <a:gd name="T23" fmla="*/ 21 h 125"/>
                  <a:gd name="T24" fmla="*/ 21 w 39"/>
                  <a:gd name="T25" fmla="*/ 36 h 125"/>
                  <a:gd name="T26" fmla="*/ 27 w 39"/>
                  <a:gd name="T27" fmla="*/ 48 h 125"/>
                  <a:gd name="T28" fmla="*/ 28 w 39"/>
                  <a:gd name="T29" fmla="*/ 59 h 125"/>
                  <a:gd name="T30" fmla="*/ 28 w 39"/>
                  <a:gd name="T31" fmla="*/ 72 h 125"/>
                  <a:gd name="T32" fmla="*/ 23 w 39"/>
                  <a:gd name="T33" fmla="*/ 86 h 125"/>
                  <a:gd name="T34" fmla="*/ 16 w 39"/>
                  <a:gd name="T35" fmla="*/ 101 h 125"/>
                  <a:gd name="T36" fmla="*/ 6 w 39"/>
                  <a:gd name="T37" fmla="*/ 120 h 125"/>
                  <a:gd name="T38" fmla="*/ 6 w 39"/>
                  <a:gd name="T39" fmla="*/ 120 h 125"/>
                  <a:gd name="T40" fmla="*/ 15 w 39"/>
                  <a:gd name="T41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9" h="125">
                    <a:moveTo>
                      <a:pt x="15" y="125"/>
                    </a:moveTo>
                    <a:lnTo>
                      <a:pt x="15" y="125"/>
                    </a:lnTo>
                    <a:lnTo>
                      <a:pt x="26" y="105"/>
                    </a:lnTo>
                    <a:lnTo>
                      <a:pt x="32" y="88"/>
                    </a:lnTo>
                    <a:lnTo>
                      <a:pt x="37" y="74"/>
                    </a:lnTo>
                    <a:lnTo>
                      <a:pt x="39" y="59"/>
                    </a:lnTo>
                    <a:lnTo>
                      <a:pt x="36" y="46"/>
                    </a:lnTo>
                    <a:lnTo>
                      <a:pt x="30" y="32"/>
                    </a:lnTo>
                    <a:lnTo>
                      <a:pt x="21" y="17"/>
                    </a:lnTo>
                    <a:lnTo>
                      <a:pt x="7" y="0"/>
                    </a:lnTo>
                    <a:lnTo>
                      <a:pt x="0" y="6"/>
                    </a:lnTo>
                    <a:lnTo>
                      <a:pt x="12" y="21"/>
                    </a:lnTo>
                    <a:lnTo>
                      <a:pt x="21" y="36"/>
                    </a:lnTo>
                    <a:lnTo>
                      <a:pt x="27" y="48"/>
                    </a:lnTo>
                    <a:lnTo>
                      <a:pt x="28" y="59"/>
                    </a:lnTo>
                    <a:lnTo>
                      <a:pt x="28" y="72"/>
                    </a:lnTo>
                    <a:lnTo>
                      <a:pt x="23" y="86"/>
                    </a:lnTo>
                    <a:lnTo>
                      <a:pt x="16" y="101"/>
                    </a:lnTo>
                    <a:lnTo>
                      <a:pt x="6" y="120"/>
                    </a:lnTo>
                    <a:lnTo>
                      <a:pt x="6" y="120"/>
                    </a:lnTo>
                    <a:lnTo>
                      <a:pt x="15" y="1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944" name="Freeform 168"/>
              <p:cNvSpPr>
                <a:spLocks/>
              </p:cNvSpPr>
              <p:nvPr/>
            </p:nvSpPr>
            <p:spPr bwMode="auto">
              <a:xfrm>
                <a:off x="3999" y="3004"/>
                <a:ext cx="53" cy="140"/>
              </a:xfrm>
              <a:custGeom>
                <a:avLst/>
                <a:gdLst>
                  <a:gd name="T0" fmla="*/ 9 w 106"/>
                  <a:gd name="T1" fmla="*/ 279 h 279"/>
                  <a:gd name="T2" fmla="*/ 9 w 106"/>
                  <a:gd name="T3" fmla="*/ 279 h 279"/>
                  <a:gd name="T4" fmla="*/ 15 w 106"/>
                  <a:gd name="T5" fmla="*/ 257 h 279"/>
                  <a:gd name="T6" fmla="*/ 24 w 106"/>
                  <a:gd name="T7" fmla="*/ 226 h 279"/>
                  <a:gd name="T8" fmla="*/ 36 w 106"/>
                  <a:gd name="T9" fmla="*/ 188 h 279"/>
                  <a:gd name="T10" fmla="*/ 50 w 106"/>
                  <a:gd name="T11" fmla="*/ 147 h 279"/>
                  <a:gd name="T12" fmla="*/ 65 w 106"/>
                  <a:gd name="T13" fmla="*/ 104 h 279"/>
                  <a:gd name="T14" fmla="*/ 80 w 106"/>
                  <a:gd name="T15" fmla="*/ 65 h 279"/>
                  <a:gd name="T16" fmla="*/ 94 w 106"/>
                  <a:gd name="T17" fmla="*/ 30 h 279"/>
                  <a:gd name="T18" fmla="*/ 106 w 106"/>
                  <a:gd name="T19" fmla="*/ 5 h 279"/>
                  <a:gd name="T20" fmla="*/ 97 w 106"/>
                  <a:gd name="T21" fmla="*/ 0 h 279"/>
                  <a:gd name="T22" fmla="*/ 84 w 106"/>
                  <a:gd name="T23" fmla="*/ 28 h 279"/>
                  <a:gd name="T24" fmla="*/ 70 w 106"/>
                  <a:gd name="T25" fmla="*/ 63 h 279"/>
                  <a:gd name="T26" fmla="*/ 55 w 106"/>
                  <a:gd name="T27" fmla="*/ 102 h 279"/>
                  <a:gd name="T28" fmla="*/ 41 w 106"/>
                  <a:gd name="T29" fmla="*/ 144 h 279"/>
                  <a:gd name="T30" fmla="*/ 27 w 106"/>
                  <a:gd name="T31" fmla="*/ 186 h 279"/>
                  <a:gd name="T32" fmla="*/ 15 w 106"/>
                  <a:gd name="T33" fmla="*/ 224 h 279"/>
                  <a:gd name="T34" fmla="*/ 6 w 106"/>
                  <a:gd name="T35" fmla="*/ 255 h 279"/>
                  <a:gd name="T36" fmla="*/ 0 w 106"/>
                  <a:gd name="T37" fmla="*/ 277 h 279"/>
                  <a:gd name="T38" fmla="*/ 0 w 106"/>
                  <a:gd name="T39" fmla="*/ 277 h 279"/>
                  <a:gd name="T40" fmla="*/ 9 w 106"/>
                  <a:gd name="T41" fmla="*/ 279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6" h="279">
                    <a:moveTo>
                      <a:pt x="9" y="279"/>
                    </a:moveTo>
                    <a:lnTo>
                      <a:pt x="9" y="279"/>
                    </a:lnTo>
                    <a:lnTo>
                      <a:pt x="15" y="257"/>
                    </a:lnTo>
                    <a:lnTo>
                      <a:pt x="24" y="226"/>
                    </a:lnTo>
                    <a:lnTo>
                      <a:pt x="36" y="188"/>
                    </a:lnTo>
                    <a:lnTo>
                      <a:pt x="50" y="147"/>
                    </a:lnTo>
                    <a:lnTo>
                      <a:pt x="65" y="104"/>
                    </a:lnTo>
                    <a:lnTo>
                      <a:pt x="80" y="65"/>
                    </a:lnTo>
                    <a:lnTo>
                      <a:pt x="94" y="30"/>
                    </a:lnTo>
                    <a:lnTo>
                      <a:pt x="106" y="5"/>
                    </a:lnTo>
                    <a:lnTo>
                      <a:pt x="97" y="0"/>
                    </a:lnTo>
                    <a:lnTo>
                      <a:pt x="84" y="28"/>
                    </a:lnTo>
                    <a:lnTo>
                      <a:pt x="70" y="63"/>
                    </a:lnTo>
                    <a:lnTo>
                      <a:pt x="55" y="102"/>
                    </a:lnTo>
                    <a:lnTo>
                      <a:pt x="41" y="144"/>
                    </a:lnTo>
                    <a:lnTo>
                      <a:pt x="27" y="186"/>
                    </a:lnTo>
                    <a:lnTo>
                      <a:pt x="15" y="224"/>
                    </a:lnTo>
                    <a:lnTo>
                      <a:pt x="6" y="255"/>
                    </a:lnTo>
                    <a:lnTo>
                      <a:pt x="0" y="277"/>
                    </a:lnTo>
                    <a:lnTo>
                      <a:pt x="0" y="277"/>
                    </a:lnTo>
                    <a:lnTo>
                      <a:pt x="9" y="2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945" name="Freeform 169"/>
              <p:cNvSpPr>
                <a:spLocks/>
              </p:cNvSpPr>
              <p:nvPr/>
            </p:nvSpPr>
            <p:spPr bwMode="auto">
              <a:xfrm>
                <a:off x="3997" y="3142"/>
                <a:ext cx="9" cy="80"/>
              </a:xfrm>
              <a:custGeom>
                <a:avLst/>
                <a:gdLst>
                  <a:gd name="T0" fmla="*/ 8 w 18"/>
                  <a:gd name="T1" fmla="*/ 160 h 160"/>
                  <a:gd name="T2" fmla="*/ 12 w 18"/>
                  <a:gd name="T3" fmla="*/ 158 h 160"/>
                  <a:gd name="T4" fmla="*/ 18 w 18"/>
                  <a:gd name="T5" fmla="*/ 127 h 160"/>
                  <a:gd name="T6" fmla="*/ 14 w 18"/>
                  <a:gd name="T7" fmla="*/ 84 h 160"/>
                  <a:gd name="T8" fmla="*/ 11 w 18"/>
                  <a:gd name="T9" fmla="*/ 39 h 160"/>
                  <a:gd name="T10" fmla="*/ 12 w 18"/>
                  <a:gd name="T11" fmla="*/ 2 h 160"/>
                  <a:gd name="T12" fmla="*/ 3 w 18"/>
                  <a:gd name="T13" fmla="*/ 0 h 160"/>
                  <a:gd name="T14" fmla="*/ 0 w 18"/>
                  <a:gd name="T15" fmla="*/ 39 h 160"/>
                  <a:gd name="T16" fmla="*/ 4 w 18"/>
                  <a:gd name="T17" fmla="*/ 84 h 160"/>
                  <a:gd name="T18" fmla="*/ 7 w 18"/>
                  <a:gd name="T19" fmla="*/ 127 h 160"/>
                  <a:gd name="T20" fmla="*/ 3 w 18"/>
                  <a:gd name="T21" fmla="*/ 153 h 160"/>
                  <a:gd name="T22" fmla="*/ 8 w 18"/>
                  <a:gd name="T23" fmla="*/ 151 h 160"/>
                  <a:gd name="T24" fmla="*/ 3 w 18"/>
                  <a:gd name="T25" fmla="*/ 153 h 160"/>
                  <a:gd name="T26" fmla="*/ 3 w 18"/>
                  <a:gd name="T27" fmla="*/ 157 h 160"/>
                  <a:gd name="T28" fmla="*/ 7 w 18"/>
                  <a:gd name="T29" fmla="*/ 160 h 160"/>
                  <a:gd name="T30" fmla="*/ 10 w 18"/>
                  <a:gd name="T31" fmla="*/ 160 h 160"/>
                  <a:gd name="T32" fmla="*/ 12 w 18"/>
                  <a:gd name="T33" fmla="*/ 158 h 160"/>
                  <a:gd name="T34" fmla="*/ 8 w 18"/>
                  <a:gd name="T35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" h="160">
                    <a:moveTo>
                      <a:pt x="8" y="160"/>
                    </a:moveTo>
                    <a:lnTo>
                      <a:pt x="12" y="158"/>
                    </a:lnTo>
                    <a:lnTo>
                      <a:pt x="18" y="127"/>
                    </a:lnTo>
                    <a:lnTo>
                      <a:pt x="14" y="84"/>
                    </a:lnTo>
                    <a:lnTo>
                      <a:pt x="11" y="39"/>
                    </a:lnTo>
                    <a:lnTo>
                      <a:pt x="12" y="2"/>
                    </a:lnTo>
                    <a:lnTo>
                      <a:pt x="3" y="0"/>
                    </a:lnTo>
                    <a:lnTo>
                      <a:pt x="0" y="39"/>
                    </a:lnTo>
                    <a:lnTo>
                      <a:pt x="4" y="84"/>
                    </a:lnTo>
                    <a:lnTo>
                      <a:pt x="7" y="127"/>
                    </a:lnTo>
                    <a:lnTo>
                      <a:pt x="3" y="153"/>
                    </a:lnTo>
                    <a:lnTo>
                      <a:pt x="8" y="151"/>
                    </a:lnTo>
                    <a:lnTo>
                      <a:pt x="3" y="153"/>
                    </a:lnTo>
                    <a:lnTo>
                      <a:pt x="3" y="157"/>
                    </a:lnTo>
                    <a:lnTo>
                      <a:pt x="7" y="160"/>
                    </a:lnTo>
                    <a:lnTo>
                      <a:pt x="10" y="160"/>
                    </a:lnTo>
                    <a:lnTo>
                      <a:pt x="12" y="158"/>
                    </a:lnTo>
                    <a:lnTo>
                      <a:pt x="8" y="1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946" name="Freeform 170"/>
              <p:cNvSpPr>
                <a:spLocks/>
              </p:cNvSpPr>
              <p:nvPr/>
            </p:nvSpPr>
            <p:spPr bwMode="auto">
              <a:xfrm>
                <a:off x="3841" y="3218"/>
                <a:ext cx="160" cy="15"/>
              </a:xfrm>
              <a:custGeom>
                <a:avLst/>
                <a:gdLst>
                  <a:gd name="T0" fmla="*/ 5 w 320"/>
                  <a:gd name="T1" fmla="*/ 30 h 30"/>
                  <a:gd name="T2" fmla="*/ 5 w 320"/>
                  <a:gd name="T3" fmla="*/ 30 h 30"/>
                  <a:gd name="T4" fmla="*/ 10 w 320"/>
                  <a:gd name="T5" fmla="*/ 29 h 30"/>
                  <a:gd name="T6" fmla="*/ 20 w 320"/>
                  <a:gd name="T7" fmla="*/ 27 h 30"/>
                  <a:gd name="T8" fmla="*/ 33 w 320"/>
                  <a:gd name="T9" fmla="*/ 27 h 30"/>
                  <a:gd name="T10" fmla="*/ 49 w 320"/>
                  <a:gd name="T11" fmla="*/ 27 h 30"/>
                  <a:gd name="T12" fmla="*/ 68 w 320"/>
                  <a:gd name="T13" fmla="*/ 26 h 30"/>
                  <a:gd name="T14" fmla="*/ 87 w 320"/>
                  <a:gd name="T15" fmla="*/ 26 h 30"/>
                  <a:gd name="T16" fmla="*/ 110 w 320"/>
                  <a:gd name="T17" fmla="*/ 24 h 30"/>
                  <a:gd name="T18" fmla="*/ 133 w 320"/>
                  <a:gd name="T19" fmla="*/ 24 h 30"/>
                  <a:gd name="T20" fmla="*/ 157 w 320"/>
                  <a:gd name="T21" fmla="*/ 24 h 30"/>
                  <a:gd name="T22" fmla="*/ 183 w 320"/>
                  <a:gd name="T23" fmla="*/ 22 h 30"/>
                  <a:gd name="T24" fmla="*/ 207 w 320"/>
                  <a:gd name="T25" fmla="*/ 20 h 30"/>
                  <a:gd name="T26" fmla="*/ 232 w 320"/>
                  <a:gd name="T27" fmla="*/ 18 h 30"/>
                  <a:gd name="T28" fmla="*/ 255 w 320"/>
                  <a:gd name="T29" fmla="*/ 17 h 30"/>
                  <a:gd name="T30" fmla="*/ 278 w 320"/>
                  <a:gd name="T31" fmla="*/ 15 h 30"/>
                  <a:gd name="T32" fmla="*/ 300 w 320"/>
                  <a:gd name="T33" fmla="*/ 12 h 30"/>
                  <a:gd name="T34" fmla="*/ 320 w 320"/>
                  <a:gd name="T35" fmla="*/ 9 h 30"/>
                  <a:gd name="T36" fmla="*/ 320 w 320"/>
                  <a:gd name="T37" fmla="*/ 0 h 30"/>
                  <a:gd name="T38" fmla="*/ 300 w 320"/>
                  <a:gd name="T39" fmla="*/ 3 h 30"/>
                  <a:gd name="T40" fmla="*/ 278 w 320"/>
                  <a:gd name="T41" fmla="*/ 6 h 30"/>
                  <a:gd name="T42" fmla="*/ 255 w 320"/>
                  <a:gd name="T43" fmla="*/ 8 h 30"/>
                  <a:gd name="T44" fmla="*/ 232 w 320"/>
                  <a:gd name="T45" fmla="*/ 9 h 30"/>
                  <a:gd name="T46" fmla="*/ 207 w 320"/>
                  <a:gd name="T47" fmla="*/ 11 h 30"/>
                  <a:gd name="T48" fmla="*/ 183 w 320"/>
                  <a:gd name="T49" fmla="*/ 12 h 30"/>
                  <a:gd name="T50" fmla="*/ 157 w 320"/>
                  <a:gd name="T51" fmla="*/ 12 h 30"/>
                  <a:gd name="T52" fmla="*/ 133 w 320"/>
                  <a:gd name="T53" fmla="*/ 12 h 30"/>
                  <a:gd name="T54" fmla="*/ 110 w 320"/>
                  <a:gd name="T55" fmla="*/ 15 h 30"/>
                  <a:gd name="T56" fmla="*/ 87 w 320"/>
                  <a:gd name="T57" fmla="*/ 15 h 30"/>
                  <a:gd name="T58" fmla="*/ 68 w 320"/>
                  <a:gd name="T59" fmla="*/ 15 h 30"/>
                  <a:gd name="T60" fmla="*/ 49 w 320"/>
                  <a:gd name="T61" fmla="*/ 16 h 30"/>
                  <a:gd name="T62" fmla="*/ 33 w 320"/>
                  <a:gd name="T63" fmla="*/ 16 h 30"/>
                  <a:gd name="T64" fmla="*/ 20 w 320"/>
                  <a:gd name="T65" fmla="*/ 18 h 30"/>
                  <a:gd name="T66" fmla="*/ 10 w 320"/>
                  <a:gd name="T67" fmla="*/ 19 h 30"/>
                  <a:gd name="T68" fmla="*/ 3 w 320"/>
                  <a:gd name="T69" fmla="*/ 20 h 30"/>
                  <a:gd name="T70" fmla="*/ 3 w 320"/>
                  <a:gd name="T71" fmla="*/ 20 h 30"/>
                  <a:gd name="T72" fmla="*/ 3 w 320"/>
                  <a:gd name="T73" fmla="*/ 20 h 30"/>
                  <a:gd name="T74" fmla="*/ 1 w 320"/>
                  <a:gd name="T75" fmla="*/ 23 h 30"/>
                  <a:gd name="T76" fmla="*/ 0 w 320"/>
                  <a:gd name="T77" fmla="*/ 26 h 30"/>
                  <a:gd name="T78" fmla="*/ 2 w 320"/>
                  <a:gd name="T79" fmla="*/ 29 h 30"/>
                  <a:gd name="T80" fmla="*/ 5 w 320"/>
                  <a:gd name="T8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0" h="30">
                    <a:moveTo>
                      <a:pt x="5" y="30"/>
                    </a:moveTo>
                    <a:lnTo>
                      <a:pt x="5" y="30"/>
                    </a:lnTo>
                    <a:lnTo>
                      <a:pt x="10" y="29"/>
                    </a:lnTo>
                    <a:lnTo>
                      <a:pt x="20" y="27"/>
                    </a:lnTo>
                    <a:lnTo>
                      <a:pt x="33" y="27"/>
                    </a:lnTo>
                    <a:lnTo>
                      <a:pt x="49" y="27"/>
                    </a:lnTo>
                    <a:lnTo>
                      <a:pt x="68" y="26"/>
                    </a:lnTo>
                    <a:lnTo>
                      <a:pt x="87" y="26"/>
                    </a:lnTo>
                    <a:lnTo>
                      <a:pt x="110" y="24"/>
                    </a:lnTo>
                    <a:lnTo>
                      <a:pt x="133" y="24"/>
                    </a:lnTo>
                    <a:lnTo>
                      <a:pt x="157" y="24"/>
                    </a:lnTo>
                    <a:lnTo>
                      <a:pt x="183" y="22"/>
                    </a:lnTo>
                    <a:lnTo>
                      <a:pt x="207" y="20"/>
                    </a:lnTo>
                    <a:lnTo>
                      <a:pt x="232" y="18"/>
                    </a:lnTo>
                    <a:lnTo>
                      <a:pt x="255" y="17"/>
                    </a:lnTo>
                    <a:lnTo>
                      <a:pt x="278" y="15"/>
                    </a:lnTo>
                    <a:lnTo>
                      <a:pt x="300" y="12"/>
                    </a:lnTo>
                    <a:lnTo>
                      <a:pt x="320" y="9"/>
                    </a:lnTo>
                    <a:lnTo>
                      <a:pt x="320" y="0"/>
                    </a:lnTo>
                    <a:lnTo>
                      <a:pt x="300" y="3"/>
                    </a:lnTo>
                    <a:lnTo>
                      <a:pt x="278" y="6"/>
                    </a:lnTo>
                    <a:lnTo>
                      <a:pt x="255" y="8"/>
                    </a:lnTo>
                    <a:lnTo>
                      <a:pt x="232" y="9"/>
                    </a:lnTo>
                    <a:lnTo>
                      <a:pt x="207" y="11"/>
                    </a:lnTo>
                    <a:lnTo>
                      <a:pt x="183" y="12"/>
                    </a:lnTo>
                    <a:lnTo>
                      <a:pt x="157" y="12"/>
                    </a:lnTo>
                    <a:lnTo>
                      <a:pt x="133" y="12"/>
                    </a:lnTo>
                    <a:lnTo>
                      <a:pt x="110" y="15"/>
                    </a:lnTo>
                    <a:lnTo>
                      <a:pt x="87" y="15"/>
                    </a:lnTo>
                    <a:lnTo>
                      <a:pt x="68" y="15"/>
                    </a:lnTo>
                    <a:lnTo>
                      <a:pt x="49" y="16"/>
                    </a:lnTo>
                    <a:lnTo>
                      <a:pt x="33" y="16"/>
                    </a:lnTo>
                    <a:lnTo>
                      <a:pt x="20" y="18"/>
                    </a:lnTo>
                    <a:lnTo>
                      <a:pt x="10" y="19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1" y="23"/>
                    </a:lnTo>
                    <a:lnTo>
                      <a:pt x="0" y="26"/>
                    </a:lnTo>
                    <a:lnTo>
                      <a:pt x="2" y="29"/>
                    </a:lnTo>
                    <a:lnTo>
                      <a:pt x="5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947" name="Freeform 171"/>
              <p:cNvSpPr>
                <a:spLocks/>
              </p:cNvSpPr>
              <p:nvPr/>
            </p:nvSpPr>
            <p:spPr bwMode="auto">
              <a:xfrm>
                <a:off x="3831" y="3145"/>
                <a:ext cx="31" cy="88"/>
              </a:xfrm>
              <a:custGeom>
                <a:avLst/>
                <a:gdLst>
                  <a:gd name="T0" fmla="*/ 52 w 61"/>
                  <a:gd name="T1" fmla="*/ 3 h 177"/>
                  <a:gd name="T2" fmla="*/ 52 w 61"/>
                  <a:gd name="T3" fmla="*/ 3 h 177"/>
                  <a:gd name="T4" fmla="*/ 37 w 61"/>
                  <a:gd name="T5" fmla="*/ 37 h 177"/>
                  <a:gd name="T6" fmla="*/ 23 w 61"/>
                  <a:gd name="T7" fmla="*/ 71 h 177"/>
                  <a:gd name="T8" fmla="*/ 11 w 61"/>
                  <a:gd name="T9" fmla="*/ 101 h 177"/>
                  <a:gd name="T10" fmla="*/ 5 w 61"/>
                  <a:gd name="T11" fmla="*/ 127 h 177"/>
                  <a:gd name="T12" fmla="*/ 0 w 61"/>
                  <a:gd name="T13" fmla="*/ 149 h 177"/>
                  <a:gd name="T14" fmla="*/ 1 w 61"/>
                  <a:gd name="T15" fmla="*/ 166 h 177"/>
                  <a:gd name="T16" fmla="*/ 10 w 61"/>
                  <a:gd name="T17" fmla="*/ 177 h 177"/>
                  <a:gd name="T18" fmla="*/ 25 w 61"/>
                  <a:gd name="T19" fmla="*/ 177 h 177"/>
                  <a:gd name="T20" fmla="*/ 23 w 61"/>
                  <a:gd name="T21" fmla="*/ 167 h 177"/>
                  <a:gd name="T22" fmla="*/ 13 w 61"/>
                  <a:gd name="T23" fmla="*/ 167 h 177"/>
                  <a:gd name="T24" fmla="*/ 10 w 61"/>
                  <a:gd name="T25" fmla="*/ 164 h 177"/>
                  <a:gd name="T26" fmla="*/ 9 w 61"/>
                  <a:gd name="T27" fmla="*/ 149 h 177"/>
                  <a:gd name="T28" fmla="*/ 14 w 61"/>
                  <a:gd name="T29" fmla="*/ 129 h 177"/>
                  <a:gd name="T30" fmla="*/ 21 w 61"/>
                  <a:gd name="T31" fmla="*/ 103 h 177"/>
                  <a:gd name="T32" fmla="*/ 32 w 61"/>
                  <a:gd name="T33" fmla="*/ 73 h 177"/>
                  <a:gd name="T34" fmla="*/ 46 w 61"/>
                  <a:gd name="T35" fmla="*/ 40 h 177"/>
                  <a:gd name="T36" fmla="*/ 61 w 61"/>
                  <a:gd name="T37" fmla="*/ 7 h 177"/>
                  <a:gd name="T38" fmla="*/ 61 w 61"/>
                  <a:gd name="T39" fmla="*/ 7 h 177"/>
                  <a:gd name="T40" fmla="*/ 61 w 61"/>
                  <a:gd name="T41" fmla="*/ 7 h 177"/>
                  <a:gd name="T42" fmla="*/ 61 w 61"/>
                  <a:gd name="T43" fmla="*/ 4 h 177"/>
                  <a:gd name="T44" fmla="*/ 59 w 61"/>
                  <a:gd name="T45" fmla="*/ 0 h 177"/>
                  <a:gd name="T46" fmla="*/ 54 w 61"/>
                  <a:gd name="T47" fmla="*/ 0 h 177"/>
                  <a:gd name="T48" fmla="*/ 52 w 61"/>
                  <a:gd name="T49" fmla="*/ 3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1" h="177">
                    <a:moveTo>
                      <a:pt x="52" y="3"/>
                    </a:moveTo>
                    <a:lnTo>
                      <a:pt x="52" y="3"/>
                    </a:lnTo>
                    <a:lnTo>
                      <a:pt x="37" y="37"/>
                    </a:lnTo>
                    <a:lnTo>
                      <a:pt x="23" y="71"/>
                    </a:lnTo>
                    <a:lnTo>
                      <a:pt x="11" y="101"/>
                    </a:lnTo>
                    <a:lnTo>
                      <a:pt x="5" y="127"/>
                    </a:lnTo>
                    <a:lnTo>
                      <a:pt x="0" y="149"/>
                    </a:lnTo>
                    <a:lnTo>
                      <a:pt x="1" y="166"/>
                    </a:lnTo>
                    <a:lnTo>
                      <a:pt x="10" y="177"/>
                    </a:lnTo>
                    <a:lnTo>
                      <a:pt x="25" y="177"/>
                    </a:lnTo>
                    <a:lnTo>
                      <a:pt x="23" y="167"/>
                    </a:lnTo>
                    <a:lnTo>
                      <a:pt x="13" y="167"/>
                    </a:lnTo>
                    <a:lnTo>
                      <a:pt x="10" y="164"/>
                    </a:lnTo>
                    <a:lnTo>
                      <a:pt x="9" y="149"/>
                    </a:lnTo>
                    <a:lnTo>
                      <a:pt x="14" y="129"/>
                    </a:lnTo>
                    <a:lnTo>
                      <a:pt x="21" y="103"/>
                    </a:lnTo>
                    <a:lnTo>
                      <a:pt x="32" y="73"/>
                    </a:lnTo>
                    <a:lnTo>
                      <a:pt x="46" y="40"/>
                    </a:lnTo>
                    <a:lnTo>
                      <a:pt x="61" y="7"/>
                    </a:lnTo>
                    <a:lnTo>
                      <a:pt x="61" y="7"/>
                    </a:lnTo>
                    <a:lnTo>
                      <a:pt x="61" y="7"/>
                    </a:lnTo>
                    <a:lnTo>
                      <a:pt x="61" y="4"/>
                    </a:lnTo>
                    <a:lnTo>
                      <a:pt x="59" y="0"/>
                    </a:lnTo>
                    <a:lnTo>
                      <a:pt x="54" y="0"/>
                    </a:lnTo>
                    <a:lnTo>
                      <a:pt x="5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948" name="Freeform 172"/>
              <p:cNvSpPr>
                <a:spLocks/>
              </p:cNvSpPr>
              <p:nvPr/>
            </p:nvSpPr>
            <p:spPr bwMode="auto">
              <a:xfrm>
                <a:off x="3868" y="2647"/>
                <a:ext cx="46" cy="50"/>
              </a:xfrm>
              <a:custGeom>
                <a:avLst/>
                <a:gdLst>
                  <a:gd name="T0" fmla="*/ 69 w 92"/>
                  <a:gd name="T1" fmla="*/ 3 h 100"/>
                  <a:gd name="T2" fmla="*/ 60 w 92"/>
                  <a:gd name="T3" fmla="*/ 0 h 100"/>
                  <a:gd name="T4" fmla="*/ 52 w 92"/>
                  <a:gd name="T5" fmla="*/ 1 h 100"/>
                  <a:gd name="T6" fmla="*/ 42 w 92"/>
                  <a:gd name="T7" fmla="*/ 6 h 100"/>
                  <a:gd name="T8" fmla="*/ 34 w 92"/>
                  <a:gd name="T9" fmla="*/ 12 h 100"/>
                  <a:gd name="T10" fmla="*/ 27 w 92"/>
                  <a:gd name="T11" fmla="*/ 17 h 100"/>
                  <a:gd name="T12" fmla="*/ 20 w 92"/>
                  <a:gd name="T13" fmla="*/ 24 h 100"/>
                  <a:gd name="T14" fmla="*/ 16 w 92"/>
                  <a:gd name="T15" fmla="*/ 30 h 100"/>
                  <a:gd name="T16" fmla="*/ 14 w 92"/>
                  <a:gd name="T17" fmla="*/ 35 h 100"/>
                  <a:gd name="T18" fmla="*/ 8 w 92"/>
                  <a:gd name="T19" fmla="*/ 45 h 100"/>
                  <a:gd name="T20" fmla="*/ 2 w 92"/>
                  <a:gd name="T21" fmla="*/ 60 h 100"/>
                  <a:gd name="T22" fmla="*/ 0 w 92"/>
                  <a:gd name="T23" fmla="*/ 76 h 100"/>
                  <a:gd name="T24" fmla="*/ 7 w 92"/>
                  <a:gd name="T25" fmla="*/ 90 h 100"/>
                  <a:gd name="T26" fmla="*/ 14 w 92"/>
                  <a:gd name="T27" fmla="*/ 95 h 100"/>
                  <a:gd name="T28" fmla="*/ 22 w 92"/>
                  <a:gd name="T29" fmla="*/ 98 h 100"/>
                  <a:gd name="T30" fmla="*/ 32 w 92"/>
                  <a:gd name="T31" fmla="*/ 100 h 100"/>
                  <a:gd name="T32" fmla="*/ 42 w 92"/>
                  <a:gd name="T33" fmla="*/ 100 h 100"/>
                  <a:gd name="T34" fmla="*/ 53 w 92"/>
                  <a:gd name="T35" fmla="*/ 98 h 100"/>
                  <a:gd name="T36" fmla="*/ 64 w 92"/>
                  <a:gd name="T37" fmla="*/ 92 h 100"/>
                  <a:gd name="T38" fmla="*/ 73 w 92"/>
                  <a:gd name="T39" fmla="*/ 84 h 100"/>
                  <a:gd name="T40" fmla="*/ 81 w 92"/>
                  <a:gd name="T41" fmla="*/ 74 h 100"/>
                  <a:gd name="T42" fmla="*/ 92 w 92"/>
                  <a:gd name="T43" fmla="*/ 51 h 100"/>
                  <a:gd name="T44" fmla="*/ 92 w 92"/>
                  <a:gd name="T45" fmla="*/ 30 h 100"/>
                  <a:gd name="T46" fmla="*/ 84 w 92"/>
                  <a:gd name="T47" fmla="*/ 14 h 100"/>
                  <a:gd name="T48" fmla="*/ 69 w 92"/>
                  <a:gd name="T49" fmla="*/ 3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2" h="100">
                    <a:moveTo>
                      <a:pt x="69" y="3"/>
                    </a:moveTo>
                    <a:lnTo>
                      <a:pt x="60" y="0"/>
                    </a:lnTo>
                    <a:lnTo>
                      <a:pt x="52" y="1"/>
                    </a:lnTo>
                    <a:lnTo>
                      <a:pt x="42" y="6"/>
                    </a:lnTo>
                    <a:lnTo>
                      <a:pt x="34" y="12"/>
                    </a:lnTo>
                    <a:lnTo>
                      <a:pt x="27" y="17"/>
                    </a:lnTo>
                    <a:lnTo>
                      <a:pt x="20" y="24"/>
                    </a:lnTo>
                    <a:lnTo>
                      <a:pt x="16" y="30"/>
                    </a:lnTo>
                    <a:lnTo>
                      <a:pt x="14" y="35"/>
                    </a:lnTo>
                    <a:lnTo>
                      <a:pt x="8" y="45"/>
                    </a:lnTo>
                    <a:lnTo>
                      <a:pt x="2" y="60"/>
                    </a:lnTo>
                    <a:lnTo>
                      <a:pt x="0" y="76"/>
                    </a:lnTo>
                    <a:lnTo>
                      <a:pt x="7" y="90"/>
                    </a:lnTo>
                    <a:lnTo>
                      <a:pt x="14" y="95"/>
                    </a:lnTo>
                    <a:lnTo>
                      <a:pt x="22" y="98"/>
                    </a:lnTo>
                    <a:lnTo>
                      <a:pt x="32" y="100"/>
                    </a:lnTo>
                    <a:lnTo>
                      <a:pt x="42" y="100"/>
                    </a:lnTo>
                    <a:lnTo>
                      <a:pt x="53" y="98"/>
                    </a:lnTo>
                    <a:lnTo>
                      <a:pt x="64" y="92"/>
                    </a:lnTo>
                    <a:lnTo>
                      <a:pt x="73" y="84"/>
                    </a:lnTo>
                    <a:lnTo>
                      <a:pt x="81" y="74"/>
                    </a:lnTo>
                    <a:lnTo>
                      <a:pt x="92" y="51"/>
                    </a:lnTo>
                    <a:lnTo>
                      <a:pt x="92" y="30"/>
                    </a:lnTo>
                    <a:lnTo>
                      <a:pt x="84" y="14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949" name="Freeform 173"/>
              <p:cNvSpPr>
                <a:spLocks/>
              </p:cNvSpPr>
              <p:nvPr/>
            </p:nvSpPr>
            <p:spPr bwMode="auto">
              <a:xfrm>
                <a:off x="3872" y="2644"/>
                <a:ext cx="32" cy="21"/>
              </a:xfrm>
              <a:custGeom>
                <a:avLst/>
                <a:gdLst>
                  <a:gd name="T0" fmla="*/ 9 w 62"/>
                  <a:gd name="T1" fmla="*/ 41 h 41"/>
                  <a:gd name="T2" fmla="*/ 9 w 62"/>
                  <a:gd name="T3" fmla="*/ 41 h 41"/>
                  <a:gd name="T4" fmla="*/ 11 w 62"/>
                  <a:gd name="T5" fmla="*/ 36 h 41"/>
                  <a:gd name="T6" fmla="*/ 15 w 62"/>
                  <a:gd name="T7" fmla="*/ 32 h 41"/>
                  <a:gd name="T8" fmla="*/ 22 w 62"/>
                  <a:gd name="T9" fmla="*/ 25 h 41"/>
                  <a:gd name="T10" fmla="*/ 29 w 62"/>
                  <a:gd name="T11" fmla="*/ 19 h 41"/>
                  <a:gd name="T12" fmla="*/ 36 w 62"/>
                  <a:gd name="T13" fmla="*/ 15 h 41"/>
                  <a:gd name="T14" fmla="*/ 44 w 62"/>
                  <a:gd name="T15" fmla="*/ 10 h 41"/>
                  <a:gd name="T16" fmla="*/ 51 w 62"/>
                  <a:gd name="T17" fmla="*/ 9 h 41"/>
                  <a:gd name="T18" fmla="*/ 57 w 62"/>
                  <a:gd name="T19" fmla="*/ 11 h 41"/>
                  <a:gd name="T20" fmla="*/ 62 w 62"/>
                  <a:gd name="T21" fmla="*/ 2 h 41"/>
                  <a:gd name="T22" fmla="*/ 51 w 62"/>
                  <a:gd name="T23" fmla="*/ 0 h 41"/>
                  <a:gd name="T24" fmla="*/ 41 w 62"/>
                  <a:gd name="T25" fmla="*/ 1 h 41"/>
                  <a:gd name="T26" fmla="*/ 31 w 62"/>
                  <a:gd name="T27" fmla="*/ 5 h 41"/>
                  <a:gd name="T28" fmla="*/ 22 w 62"/>
                  <a:gd name="T29" fmla="*/ 12 h 41"/>
                  <a:gd name="T30" fmla="*/ 15 w 62"/>
                  <a:gd name="T31" fmla="*/ 18 h 41"/>
                  <a:gd name="T32" fmla="*/ 8 w 62"/>
                  <a:gd name="T33" fmla="*/ 25 h 41"/>
                  <a:gd name="T34" fmla="*/ 2 w 62"/>
                  <a:gd name="T35" fmla="*/ 32 h 41"/>
                  <a:gd name="T36" fmla="*/ 0 w 62"/>
                  <a:gd name="T37" fmla="*/ 36 h 41"/>
                  <a:gd name="T38" fmla="*/ 0 w 62"/>
                  <a:gd name="T39" fmla="*/ 36 h 41"/>
                  <a:gd name="T40" fmla="*/ 9 w 62"/>
                  <a:gd name="T41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2" h="41">
                    <a:moveTo>
                      <a:pt x="9" y="41"/>
                    </a:moveTo>
                    <a:lnTo>
                      <a:pt x="9" y="41"/>
                    </a:lnTo>
                    <a:lnTo>
                      <a:pt x="11" y="36"/>
                    </a:lnTo>
                    <a:lnTo>
                      <a:pt x="15" y="32"/>
                    </a:lnTo>
                    <a:lnTo>
                      <a:pt x="22" y="25"/>
                    </a:lnTo>
                    <a:lnTo>
                      <a:pt x="29" y="19"/>
                    </a:lnTo>
                    <a:lnTo>
                      <a:pt x="36" y="15"/>
                    </a:lnTo>
                    <a:lnTo>
                      <a:pt x="44" y="10"/>
                    </a:lnTo>
                    <a:lnTo>
                      <a:pt x="51" y="9"/>
                    </a:lnTo>
                    <a:lnTo>
                      <a:pt x="57" y="11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1"/>
                    </a:lnTo>
                    <a:lnTo>
                      <a:pt x="31" y="5"/>
                    </a:lnTo>
                    <a:lnTo>
                      <a:pt x="22" y="12"/>
                    </a:lnTo>
                    <a:lnTo>
                      <a:pt x="15" y="18"/>
                    </a:lnTo>
                    <a:lnTo>
                      <a:pt x="8" y="25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9" y="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950" name="Freeform 174"/>
              <p:cNvSpPr>
                <a:spLocks/>
              </p:cNvSpPr>
              <p:nvPr/>
            </p:nvSpPr>
            <p:spPr bwMode="auto">
              <a:xfrm>
                <a:off x="3866" y="2663"/>
                <a:ext cx="11" cy="30"/>
              </a:xfrm>
              <a:custGeom>
                <a:avLst/>
                <a:gdLst>
                  <a:gd name="T0" fmla="*/ 15 w 23"/>
                  <a:gd name="T1" fmla="*/ 55 h 62"/>
                  <a:gd name="T2" fmla="*/ 15 w 23"/>
                  <a:gd name="T3" fmla="*/ 55 h 62"/>
                  <a:gd name="T4" fmla="*/ 9 w 23"/>
                  <a:gd name="T5" fmla="*/ 44 h 62"/>
                  <a:gd name="T6" fmla="*/ 12 w 23"/>
                  <a:gd name="T7" fmla="*/ 29 h 62"/>
                  <a:gd name="T8" fmla="*/ 17 w 23"/>
                  <a:gd name="T9" fmla="*/ 15 h 62"/>
                  <a:gd name="T10" fmla="*/ 23 w 23"/>
                  <a:gd name="T11" fmla="*/ 5 h 62"/>
                  <a:gd name="T12" fmla="*/ 14 w 23"/>
                  <a:gd name="T13" fmla="*/ 0 h 62"/>
                  <a:gd name="T14" fmla="*/ 8 w 23"/>
                  <a:gd name="T15" fmla="*/ 11 h 62"/>
                  <a:gd name="T16" fmla="*/ 2 w 23"/>
                  <a:gd name="T17" fmla="*/ 27 h 62"/>
                  <a:gd name="T18" fmla="*/ 0 w 23"/>
                  <a:gd name="T19" fmla="*/ 44 h 62"/>
                  <a:gd name="T20" fmla="*/ 8 w 23"/>
                  <a:gd name="T21" fmla="*/ 62 h 62"/>
                  <a:gd name="T22" fmla="*/ 8 w 23"/>
                  <a:gd name="T23" fmla="*/ 62 h 62"/>
                  <a:gd name="T24" fmla="*/ 15 w 23"/>
                  <a:gd name="T25" fmla="*/ 55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62">
                    <a:moveTo>
                      <a:pt x="15" y="55"/>
                    </a:moveTo>
                    <a:lnTo>
                      <a:pt x="15" y="55"/>
                    </a:lnTo>
                    <a:lnTo>
                      <a:pt x="9" y="44"/>
                    </a:lnTo>
                    <a:lnTo>
                      <a:pt x="12" y="29"/>
                    </a:lnTo>
                    <a:lnTo>
                      <a:pt x="17" y="15"/>
                    </a:lnTo>
                    <a:lnTo>
                      <a:pt x="23" y="5"/>
                    </a:lnTo>
                    <a:lnTo>
                      <a:pt x="14" y="0"/>
                    </a:lnTo>
                    <a:lnTo>
                      <a:pt x="8" y="11"/>
                    </a:lnTo>
                    <a:lnTo>
                      <a:pt x="2" y="27"/>
                    </a:lnTo>
                    <a:lnTo>
                      <a:pt x="0" y="44"/>
                    </a:lnTo>
                    <a:lnTo>
                      <a:pt x="8" y="62"/>
                    </a:lnTo>
                    <a:lnTo>
                      <a:pt x="8" y="62"/>
                    </a:lnTo>
                    <a:lnTo>
                      <a:pt x="15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951" name="Freeform 175"/>
              <p:cNvSpPr>
                <a:spLocks/>
              </p:cNvSpPr>
              <p:nvPr/>
            </p:nvSpPr>
            <p:spPr bwMode="auto">
              <a:xfrm>
                <a:off x="3870" y="2682"/>
                <a:ext cx="41" cy="17"/>
              </a:xfrm>
              <a:custGeom>
                <a:avLst/>
                <a:gdLst>
                  <a:gd name="T0" fmla="*/ 74 w 83"/>
                  <a:gd name="T1" fmla="*/ 0 h 33"/>
                  <a:gd name="T2" fmla="*/ 74 w 83"/>
                  <a:gd name="T3" fmla="*/ 0 h 33"/>
                  <a:gd name="T4" fmla="*/ 67 w 83"/>
                  <a:gd name="T5" fmla="*/ 9 h 33"/>
                  <a:gd name="T6" fmla="*/ 59 w 83"/>
                  <a:gd name="T7" fmla="*/ 16 h 33"/>
                  <a:gd name="T8" fmla="*/ 49 w 83"/>
                  <a:gd name="T9" fmla="*/ 22 h 33"/>
                  <a:gd name="T10" fmla="*/ 39 w 83"/>
                  <a:gd name="T11" fmla="*/ 24 h 33"/>
                  <a:gd name="T12" fmla="*/ 29 w 83"/>
                  <a:gd name="T13" fmla="*/ 24 h 33"/>
                  <a:gd name="T14" fmla="*/ 20 w 83"/>
                  <a:gd name="T15" fmla="*/ 22 h 33"/>
                  <a:gd name="T16" fmla="*/ 13 w 83"/>
                  <a:gd name="T17" fmla="*/ 18 h 33"/>
                  <a:gd name="T18" fmla="*/ 7 w 83"/>
                  <a:gd name="T19" fmla="*/ 15 h 33"/>
                  <a:gd name="T20" fmla="*/ 0 w 83"/>
                  <a:gd name="T21" fmla="*/ 22 h 33"/>
                  <a:gd name="T22" fmla="*/ 8 w 83"/>
                  <a:gd name="T23" fmla="*/ 27 h 33"/>
                  <a:gd name="T24" fmla="*/ 17 w 83"/>
                  <a:gd name="T25" fmla="*/ 31 h 33"/>
                  <a:gd name="T26" fmla="*/ 29 w 83"/>
                  <a:gd name="T27" fmla="*/ 33 h 33"/>
                  <a:gd name="T28" fmla="*/ 39 w 83"/>
                  <a:gd name="T29" fmla="*/ 33 h 33"/>
                  <a:gd name="T30" fmla="*/ 51 w 83"/>
                  <a:gd name="T31" fmla="*/ 31 h 33"/>
                  <a:gd name="T32" fmla="*/ 63 w 83"/>
                  <a:gd name="T33" fmla="*/ 25 h 33"/>
                  <a:gd name="T34" fmla="*/ 74 w 83"/>
                  <a:gd name="T35" fmla="*/ 16 h 33"/>
                  <a:gd name="T36" fmla="*/ 83 w 83"/>
                  <a:gd name="T37" fmla="*/ 4 h 33"/>
                  <a:gd name="T38" fmla="*/ 83 w 83"/>
                  <a:gd name="T39" fmla="*/ 4 h 33"/>
                  <a:gd name="T40" fmla="*/ 74 w 83"/>
                  <a:gd name="T4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3" h="33">
                    <a:moveTo>
                      <a:pt x="74" y="0"/>
                    </a:moveTo>
                    <a:lnTo>
                      <a:pt x="74" y="0"/>
                    </a:lnTo>
                    <a:lnTo>
                      <a:pt x="67" y="9"/>
                    </a:lnTo>
                    <a:lnTo>
                      <a:pt x="59" y="16"/>
                    </a:lnTo>
                    <a:lnTo>
                      <a:pt x="49" y="22"/>
                    </a:lnTo>
                    <a:lnTo>
                      <a:pt x="39" y="24"/>
                    </a:lnTo>
                    <a:lnTo>
                      <a:pt x="29" y="24"/>
                    </a:lnTo>
                    <a:lnTo>
                      <a:pt x="20" y="22"/>
                    </a:lnTo>
                    <a:lnTo>
                      <a:pt x="13" y="18"/>
                    </a:lnTo>
                    <a:lnTo>
                      <a:pt x="7" y="15"/>
                    </a:lnTo>
                    <a:lnTo>
                      <a:pt x="0" y="22"/>
                    </a:lnTo>
                    <a:lnTo>
                      <a:pt x="8" y="27"/>
                    </a:lnTo>
                    <a:lnTo>
                      <a:pt x="17" y="31"/>
                    </a:lnTo>
                    <a:lnTo>
                      <a:pt x="29" y="33"/>
                    </a:lnTo>
                    <a:lnTo>
                      <a:pt x="39" y="33"/>
                    </a:lnTo>
                    <a:lnTo>
                      <a:pt x="51" y="31"/>
                    </a:lnTo>
                    <a:lnTo>
                      <a:pt x="63" y="25"/>
                    </a:lnTo>
                    <a:lnTo>
                      <a:pt x="74" y="1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952" name="Freeform 176"/>
              <p:cNvSpPr>
                <a:spLocks/>
              </p:cNvSpPr>
              <p:nvPr/>
            </p:nvSpPr>
            <p:spPr bwMode="auto">
              <a:xfrm>
                <a:off x="3901" y="2645"/>
                <a:ext cx="15" cy="40"/>
              </a:xfrm>
              <a:custGeom>
                <a:avLst/>
                <a:gdLst>
                  <a:gd name="T0" fmla="*/ 0 w 30"/>
                  <a:gd name="T1" fmla="*/ 9 h 78"/>
                  <a:gd name="T2" fmla="*/ 0 w 30"/>
                  <a:gd name="T3" fmla="*/ 9 h 78"/>
                  <a:gd name="T4" fmla="*/ 14 w 30"/>
                  <a:gd name="T5" fmla="*/ 19 h 78"/>
                  <a:gd name="T6" fmla="*/ 21 w 30"/>
                  <a:gd name="T7" fmla="*/ 33 h 78"/>
                  <a:gd name="T8" fmla="*/ 21 w 30"/>
                  <a:gd name="T9" fmla="*/ 52 h 78"/>
                  <a:gd name="T10" fmla="*/ 11 w 30"/>
                  <a:gd name="T11" fmla="*/ 74 h 78"/>
                  <a:gd name="T12" fmla="*/ 20 w 30"/>
                  <a:gd name="T13" fmla="*/ 78 h 78"/>
                  <a:gd name="T14" fmla="*/ 30 w 30"/>
                  <a:gd name="T15" fmla="*/ 54 h 78"/>
                  <a:gd name="T16" fmla="*/ 30 w 30"/>
                  <a:gd name="T17" fmla="*/ 31 h 78"/>
                  <a:gd name="T18" fmla="*/ 21 w 30"/>
                  <a:gd name="T19" fmla="*/ 13 h 78"/>
                  <a:gd name="T20" fmla="*/ 5 w 30"/>
                  <a:gd name="T21" fmla="*/ 0 h 78"/>
                  <a:gd name="T22" fmla="*/ 5 w 30"/>
                  <a:gd name="T23" fmla="*/ 0 h 78"/>
                  <a:gd name="T24" fmla="*/ 0 w 30"/>
                  <a:gd name="T25" fmla="*/ 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0" y="9"/>
                    </a:moveTo>
                    <a:lnTo>
                      <a:pt x="0" y="9"/>
                    </a:lnTo>
                    <a:lnTo>
                      <a:pt x="14" y="19"/>
                    </a:lnTo>
                    <a:lnTo>
                      <a:pt x="21" y="33"/>
                    </a:lnTo>
                    <a:lnTo>
                      <a:pt x="21" y="52"/>
                    </a:lnTo>
                    <a:lnTo>
                      <a:pt x="11" y="74"/>
                    </a:lnTo>
                    <a:lnTo>
                      <a:pt x="20" y="78"/>
                    </a:lnTo>
                    <a:lnTo>
                      <a:pt x="30" y="54"/>
                    </a:lnTo>
                    <a:lnTo>
                      <a:pt x="30" y="31"/>
                    </a:lnTo>
                    <a:lnTo>
                      <a:pt x="21" y="13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953" name="Freeform 177"/>
              <p:cNvSpPr>
                <a:spLocks/>
              </p:cNvSpPr>
              <p:nvPr/>
            </p:nvSpPr>
            <p:spPr bwMode="auto">
              <a:xfrm>
                <a:off x="3871" y="2648"/>
                <a:ext cx="57" cy="61"/>
              </a:xfrm>
              <a:custGeom>
                <a:avLst/>
                <a:gdLst>
                  <a:gd name="T0" fmla="*/ 12 w 114"/>
                  <a:gd name="T1" fmla="*/ 115 h 123"/>
                  <a:gd name="T2" fmla="*/ 17 w 114"/>
                  <a:gd name="T3" fmla="*/ 117 h 123"/>
                  <a:gd name="T4" fmla="*/ 21 w 114"/>
                  <a:gd name="T5" fmla="*/ 119 h 123"/>
                  <a:gd name="T6" fmla="*/ 26 w 114"/>
                  <a:gd name="T7" fmla="*/ 120 h 123"/>
                  <a:gd name="T8" fmla="*/ 32 w 114"/>
                  <a:gd name="T9" fmla="*/ 122 h 123"/>
                  <a:gd name="T10" fmla="*/ 38 w 114"/>
                  <a:gd name="T11" fmla="*/ 123 h 123"/>
                  <a:gd name="T12" fmla="*/ 43 w 114"/>
                  <a:gd name="T13" fmla="*/ 123 h 123"/>
                  <a:gd name="T14" fmla="*/ 50 w 114"/>
                  <a:gd name="T15" fmla="*/ 123 h 123"/>
                  <a:gd name="T16" fmla="*/ 58 w 114"/>
                  <a:gd name="T17" fmla="*/ 122 h 123"/>
                  <a:gd name="T18" fmla="*/ 68 w 114"/>
                  <a:gd name="T19" fmla="*/ 119 h 123"/>
                  <a:gd name="T20" fmla="*/ 77 w 114"/>
                  <a:gd name="T21" fmla="*/ 115 h 123"/>
                  <a:gd name="T22" fmla="*/ 85 w 114"/>
                  <a:gd name="T23" fmla="*/ 109 h 123"/>
                  <a:gd name="T24" fmla="*/ 93 w 114"/>
                  <a:gd name="T25" fmla="*/ 102 h 123"/>
                  <a:gd name="T26" fmla="*/ 99 w 114"/>
                  <a:gd name="T27" fmla="*/ 94 h 123"/>
                  <a:gd name="T28" fmla="*/ 104 w 114"/>
                  <a:gd name="T29" fmla="*/ 86 h 123"/>
                  <a:gd name="T30" fmla="*/ 109 w 114"/>
                  <a:gd name="T31" fmla="*/ 79 h 123"/>
                  <a:gd name="T32" fmla="*/ 111 w 114"/>
                  <a:gd name="T33" fmla="*/ 71 h 123"/>
                  <a:gd name="T34" fmla="*/ 112 w 114"/>
                  <a:gd name="T35" fmla="*/ 63 h 123"/>
                  <a:gd name="T36" fmla="*/ 114 w 114"/>
                  <a:gd name="T37" fmla="*/ 51 h 123"/>
                  <a:gd name="T38" fmla="*/ 112 w 114"/>
                  <a:gd name="T39" fmla="*/ 39 h 123"/>
                  <a:gd name="T40" fmla="*/ 109 w 114"/>
                  <a:gd name="T41" fmla="*/ 26 h 123"/>
                  <a:gd name="T42" fmla="*/ 103 w 114"/>
                  <a:gd name="T43" fmla="*/ 14 h 123"/>
                  <a:gd name="T44" fmla="*/ 94 w 114"/>
                  <a:gd name="T45" fmla="*/ 5 h 123"/>
                  <a:gd name="T46" fmla="*/ 80 w 114"/>
                  <a:gd name="T47" fmla="*/ 0 h 123"/>
                  <a:gd name="T48" fmla="*/ 62 w 114"/>
                  <a:gd name="T49" fmla="*/ 0 h 123"/>
                  <a:gd name="T50" fmla="*/ 77 w 114"/>
                  <a:gd name="T51" fmla="*/ 11 h 123"/>
                  <a:gd name="T52" fmla="*/ 85 w 114"/>
                  <a:gd name="T53" fmla="*/ 27 h 123"/>
                  <a:gd name="T54" fmla="*/ 85 w 114"/>
                  <a:gd name="T55" fmla="*/ 48 h 123"/>
                  <a:gd name="T56" fmla="*/ 74 w 114"/>
                  <a:gd name="T57" fmla="*/ 71 h 123"/>
                  <a:gd name="T58" fmla="*/ 66 w 114"/>
                  <a:gd name="T59" fmla="*/ 81 h 123"/>
                  <a:gd name="T60" fmla="*/ 57 w 114"/>
                  <a:gd name="T61" fmla="*/ 89 h 123"/>
                  <a:gd name="T62" fmla="*/ 46 w 114"/>
                  <a:gd name="T63" fmla="*/ 95 h 123"/>
                  <a:gd name="T64" fmla="*/ 35 w 114"/>
                  <a:gd name="T65" fmla="*/ 97 h 123"/>
                  <a:gd name="T66" fmla="*/ 25 w 114"/>
                  <a:gd name="T67" fmla="*/ 97 h 123"/>
                  <a:gd name="T68" fmla="*/ 15 w 114"/>
                  <a:gd name="T69" fmla="*/ 95 h 123"/>
                  <a:gd name="T70" fmla="*/ 7 w 114"/>
                  <a:gd name="T71" fmla="*/ 92 h 123"/>
                  <a:gd name="T72" fmla="*/ 0 w 114"/>
                  <a:gd name="T73" fmla="*/ 87 h 123"/>
                  <a:gd name="T74" fmla="*/ 0 w 114"/>
                  <a:gd name="T75" fmla="*/ 95 h 123"/>
                  <a:gd name="T76" fmla="*/ 1 w 114"/>
                  <a:gd name="T77" fmla="*/ 103 h 123"/>
                  <a:gd name="T78" fmla="*/ 5 w 114"/>
                  <a:gd name="T79" fmla="*/ 110 h 123"/>
                  <a:gd name="T80" fmla="*/ 12 w 114"/>
                  <a:gd name="T81" fmla="*/ 11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4" h="123">
                    <a:moveTo>
                      <a:pt x="12" y="115"/>
                    </a:moveTo>
                    <a:lnTo>
                      <a:pt x="17" y="117"/>
                    </a:lnTo>
                    <a:lnTo>
                      <a:pt x="21" y="119"/>
                    </a:lnTo>
                    <a:lnTo>
                      <a:pt x="26" y="120"/>
                    </a:lnTo>
                    <a:lnTo>
                      <a:pt x="32" y="122"/>
                    </a:lnTo>
                    <a:lnTo>
                      <a:pt x="38" y="123"/>
                    </a:lnTo>
                    <a:lnTo>
                      <a:pt x="43" y="123"/>
                    </a:lnTo>
                    <a:lnTo>
                      <a:pt x="50" y="123"/>
                    </a:lnTo>
                    <a:lnTo>
                      <a:pt x="58" y="122"/>
                    </a:lnTo>
                    <a:lnTo>
                      <a:pt x="68" y="119"/>
                    </a:lnTo>
                    <a:lnTo>
                      <a:pt x="77" y="115"/>
                    </a:lnTo>
                    <a:lnTo>
                      <a:pt x="85" y="109"/>
                    </a:lnTo>
                    <a:lnTo>
                      <a:pt x="93" y="102"/>
                    </a:lnTo>
                    <a:lnTo>
                      <a:pt x="99" y="94"/>
                    </a:lnTo>
                    <a:lnTo>
                      <a:pt x="104" y="86"/>
                    </a:lnTo>
                    <a:lnTo>
                      <a:pt x="109" y="79"/>
                    </a:lnTo>
                    <a:lnTo>
                      <a:pt x="111" y="71"/>
                    </a:lnTo>
                    <a:lnTo>
                      <a:pt x="112" y="63"/>
                    </a:lnTo>
                    <a:lnTo>
                      <a:pt x="114" y="51"/>
                    </a:lnTo>
                    <a:lnTo>
                      <a:pt x="112" y="39"/>
                    </a:lnTo>
                    <a:lnTo>
                      <a:pt x="109" y="26"/>
                    </a:lnTo>
                    <a:lnTo>
                      <a:pt x="103" y="14"/>
                    </a:lnTo>
                    <a:lnTo>
                      <a:pt x="94" y="5"/>
                    </a:lnTo>
                    <a:lnTo>
                      <a:pt x="80" y="0"/>
                    </a:lnTo>
                    <a:lnTo>
                      <a:pt x="62" y="0"/>
                    </a:lnTo>
                    <a:lnTo>
                      <a:pt x="77" y="11"/>
                    </a:lnTo>
                    <a:lnTo>
                      <a:pt x="85" y="27"/>
                    </a:lnTo>
                    <a:lnTo>
                      <a:pt x="85" y="48"/>
                    </a:lnTo>
                    <a:lnTo>
                      <a:pt x="74" y="71"/>
                    </a:lnTo>
                    <a:lnTo>
                      <a:pt x="66" y="81"/>
                    </a:lnTo>
                    <a:lnTo>
                      <a:pt x="57" y="89"/>
                    </a:lnTo>
                    <a:lnTo>
                      <a:pt x="46" y="95"/>
                    </a:lnTo>
                    <a:lnTo>
                      <a:pt x="35" y="97"/>
                    </a:lnTo>
                    <a:lnTo>
                      <a:pt x="25" y="97"/>
                    </a:lnTo>
                    <a:lnTo>
                      <a:pt x="15" y="95"/>
                    </a:lnTo>
                    <a:lnTo>
                      <a:pt x="7" y="92"/>
                    </a:lnTo>
                    <a:lnTo>
                      <a:pt x="0" y="87"/>
                    </a:lnTo>
                    <a:lnTo>
                      <a:pt x="0" y="95"/>
                    </a:lnTo>
                    <a:lnTo>
                      <a:pt x="1" y="103"/>
                    </a:lnTo>
                    <a:lnTo>
                      <a:pt x="5" y="110"/>
                    </a:lnTo>
                    <a:lnTo>
                      <a:pt x="12" y="115"/>
                    </a:lnTo>
                    <a:close/>
                  </a:path>
                </a:pathLst>
              </a:custGeom>
              <a:solidFill>
                <a:srgbClr val="BCA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954" name="Freeform 178"/>
              <p:cNvSpPr>
                <a:spLocks/>
              </p:cNvSpPr>
              <p:nvPr/>
            </p:nvSpPr>
            <p:spPr bwMode="auto">
              <a:xfrm>
                <a:off x="3876" y="2703"/>
                <a:ext cx="25" cy="9"/>
              </a:xfrm>
              <a:custGeom>
                <a:avLst/>
                <a:gdLst>
                  <a:gd name="T0" fmla="*/ 48 w 48"/>
                  <a:gd name="T1" fmla="*/ 7 h 19"/>
                  <a:gd name="T2" fmla="*/ 48 w 48"/>
                  <a:gd name="T3" fmla="*/ 7 h 19"/>
                  <a:gd name="T4" fmla="*/ 40 w 48"/>
                  <a:gd name="T5" fmla="*/ 8 h 19"/>
                  <a:gd name="T6" fmla="*/ 33 w 48"/>
                  <a:gd name="T7" fmla="*/ 7 h 19"/>
                  <a:gd name="T8" fmla="*/ 28 w 48"/>
                  <a:gd name="T9" fmla="*/ 8 h 19"/>
                  <a:gd name="T10" fmla="*/ 22 w 48"/>
                  <a:gd name="T11" fmla="*/ 7 h 19"/>
                  <a:gd name="T12" fmla="*/ 17 w 48"/>
                  <a:gd name="T13" fmla="*/ 6 h 19"/>
                  <a:gd name="T14" fmla="*/ 13 w 48"/>
                  <a:gd name="T15" fmla="*/ 5 h 19"/>
                  <a:gd name="T16" fmla="*/ 9 w 48"/>
                  <a:gd name="T17" fmla="*/ 2 h 19"/>
                  <a:gd name="T18" fmla="*/ 5 w 48"/>
                  <a:gd name="T19" fmla="*/ 0 h 19"/>
                  <a:gd name="T20" fmla="*/ 0 w 48"/>
                  <a:gd name="T21" fmla="*/ 9 h 19"/>
                  <a:gd name="T22" fmla="*/ 5 w 48"/>
                  <a:gd name="T23" fmla="*/ 12 h 19"/>
                  <a:gd name="T24" fmla="*/ 10 w 48"/>
                  <a:gd name="T25" fmla="*/ 14 h 19"/>
                  <a:gd name="T26" fmla="*/ 15 w 48"/>
                  <a:gd name="T27" fmla="*/ 15 h 19"/>
                  <a:gd name="T28" fmla="*/ 22 w 48"/>
                  <a:gd name="T29" fmla="*/ 16 h 19"/>
                  <a:gd name="T30" fmla="*/ 28 w 48"/>
                  <a:gd name="T31" fmla="*/ 17 h 19"/>
                  <a:gd name="T32" fmla="*/ 33 w 48"/>
                  <a:gd name="T33" fmla="*/ 19 h 19"/>
                  <a:gd name="T34" fmla="*/ 40 w 48"/>
                  <a:gd name="T35" fmla="*/ 17 h 19"/>
                  <a:gd name="T36" fmla="*/ 48 w 48"/>
                  <a:gd name="T37" fmla="*/ 16 h 19"/>
                  <a:gd name="T38" fmla="*/ 48 w 48"/>
                  <a:gd name="T39" fmla="*/ 16 h 19"/>
                  <a:gd name="T40" fmla="*/ 48 w 48"/>
                  <a:gd name="T41" fmla="*/ 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19">
                    <a:moveTo>
                      <a:pt x="48" y="7"/>
                    </a:moveTo>
                    <a:lnTo>
                      <a:pt x="48" y="7"/>
                    </a:lnTo>
                    <a:lnTo>
                      <a:pt x="40" y="8"/>
                    </a:lnTo>
                    <a:lnTo>
                      <a:pt x="33" y="7"/>
                    </a:lnTo>
                    <a:lnTo>
                      <a:pt x="28" y="8"/>
                    </a:lnTo>
                    <a:lnTo>
                      <a:pt x="22" y="7"/>
                    </a:lnTo>
                    <a:lnTo>
                      <a:pt x="17" y="6"/>
                    </a:lnTo>
                    <a:lnTo>
                      <a:pt x="13" y="5"/>
                    </a:lnTo>
                    <a:lnTo>
                      <a:pt x="9" y="2"/>
                    </a:lnTo>
                    <a:lnTo>
                      <a:pt x="5" y="0"/>
                    </a:lnTo>
                    <a:lnTo>
                      <a:pt x="0" y="9"/>
                    </a:lnTo>
                    <a:lnTo>
                      <a:pt x="5" y="12"/>
                    </a:lnTo>
                    <a:lnTo>
                      <a:pt x="10" y="14"/>
                    </a:lnTo>
                    <a:lnTo>
                      <a:pt x="15" y="15"/>
                    </a:lnTo>
                    <a:lnTo>
                      <a:pt x="22" y="16"/>
                    </a:lnTo>
                    <a:lnTo>
                      <a:pt x="28" y="17"/>
                    </a:lnTo>
                    <a:lnTo>
                      <a:pt x="33" y="19"/>
                    </a:lnTo>
                    <a:lnTo>
                      <a:pt x="40" y="17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48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955" name="Freeform 179"/>
              <p:cNvSpPr>
                <a:spLocks/>
              </p:cNvSpPr>
              <p:nvPr/>
            </p:nvSpPr>
            <p:spPr bwMode="auto">
              <a:xfrm>
                <a:off x="3901" y="2683"/>
                <a:ext cx="28" cy="28"/>
              </a:xfrm>
              <a:custGeom>
                <a:avLst/>
                <a:gdLst>
                  <a:gd name="T0" fmla="*/ 49 w 58"/>
                  <a:gd name="T1" fmla="*/ 0 h 56"/>
                  <a:gd name="T2" fmla="*/ 49 w 58"/>
                  <a:gd name="T3" fmla="*/ 0 h 56"/>
                  <a:gd name="T4" fmla="*/ 46 w 58"/>
                  <a:gd name="T5" fmla="*/ 7 h 56"/>
                  <a:gd name="T6" fmla="*/ 42 w 58"/>
                  <a:gd name="T7" fmla="*/ 14 h 56"/>
                  <a:gd name="T8" fmla="*/ 36 w 58"/>
                  <a:gd name="T9" fmla="*/ 22 h 56"/>
                  <a:gd name="T10" fmla="*/ 31 w 58"/>
                  <a:gd name="T11" fmla="*/ 29 h 56"/>
                  <a:gd name="T12" fmla="*/ 23 w 58"/>
                  <a:gd name="T13" fmla="*/ 35 h 56"/>
                  <a:gd name="T14" fmla="*/ 16 w 58"/>
                  <a:gd name="T15" fmla="*/ 40 h 56"/>
                  <a:gd name="T16" fmla="*/ 8 w 58"/>
                  <a:gd name="T17" fmla="*/ 45 h 56"/>
                  <a:gd name="T18" fmla="*/ 0 w 58"/>
                  <a:gd name="T19" fmla="*/ 47 h 56"/>
                  <a:gd name="T20" fmla="*/ 0 w 58"/>
                  <a:gd name="T21" fmla="*/ 56 h 56"/>
                  <a:gd name="T22" fmla="*/ 11 w 58"/>
                  <a:gd name="T23" fmla="*/ 54 h 56"/>
                  <a:gd name="T24" fmla="*/ 21 w 58"/>
                  <a:gd name="T25" fmla="*/ 49 h 56"/>
                  <a:gd name="T26" fmla="*/ 30 w 58"/>
                  <a:gd name="T27" fmla="*/ 42 h 56"/>
                  <a:gd name="T28" fmla="*/ 38 w 58"/>
                  <a:gd name="T29" fmla="*/ 35 h 56"/>
                  <a:gd name="T30" fmla="*/ 45 w 58"/>
                  <a:gd name="T31" fmla="*/ 26 h 56"/>
                  <a:gd name="T32" fmla="*/ 51 w 58"/>
                  <a:gd name="T33" fmla="*/ 18 h 56"/>
                  <a:gd name="T34" fmla="*/ 56 w 58"/>
                  <a:gd name="T35" fmla="*/ 11 h 56"/>
                  <a:gd name="T36" fmla="*/ 58 w 58"/>
                  <a:gd name="T37" fmla="*/ 2 h 56"/>
                  <a:gd name="T38" fmla="*/ 58 w 58"/>
                  <a:gd name="T39" fmla="*/ 2 h 56"/>
                  <a:gd name="T40" fmla="*/ 49 w 58"/>
                  <a:gd name="T4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8" h="56">
                    <a:moveTo>
                      <a:pt x="49" y="0"/>
                    </a:moveTo>
                    <a:lnTo>
                      <a:pt x="49" y="0"/>
                    </a:lnTo>
                    <a:lnTo>
                      <a:pt x="46" y="7"/>
                    </a:lnTo>
                    <a:lnTo>
                      <a:pt x="42" y="14"/>
                    </a:lnTo>
                    <a:lnTo>
                      <a:pt x="36" y="22"/>
                    </a:lnTo>
                    <a:lnTo>
                      <a:pt x="31" y="29"/>
                    </a:lnTo>
                    <a:lnTo>
                      <a:pt x="23" y="35"/>
                    </a:lnTo>
                    <a:lnTo>
                      <a:pt x="16" y="40"/>
                    </a:lnTo>
                    <a:lnTo>
                      <a:pt x="8" y="45"/>
                    </a:lnTo>
                    <a:lnTo>
                      <a:pt x="0" y="47"/>
                    </a:lnTo>
                    <a:lnTo>
                      <a:pt x="0" y="56"/>
                    </a:lnTo>
                    <a:lnTo>
                      <a:pt x="11" y="54"/>
                    </a:lnTo>
                    <a:lnTo>
                      <a:pt x="21" y="49"/>
                    </a:lnTo>
                    <a:lnTo>
                      <a:pt x="30" y="42"/>
                    </a:lnTo>
                    <a:lnTo>
                      <a:pt x="38" y="35"/>
                    </a:lnTo>
                    <a:lnTo>
                      <a:pt x="45" y="26"/>
                    </a:lnTo>
                    <a:lnTo>
                      <a:pt x="51" y="18"/>
                    </a:lnTo>
                    <a:lnTo>
                      <a:pt x="56" y="11"/>
                    </a:lnTo>
                    <a:lnTo>
                      <a:pt x="58" y="2"/>
                    </a:lnTo>
                    <a:lnTo>
                      <a:pt x="58" y="2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956" name="Freeform 180"/>
              <p:cNvSpPr>
                <a:spLocks/>
              </p:cNvSpPr>
              <p:nvPr/>
            </p:nvSpPr>
            <p:spPr bwMode="auto">
              <a:xfrm>
                <a:off x="3900" y="2645"/>
                <a:ext cx="31" cy="39"/>
              </a:xfrm>
              <a:custGeom>
                <a:avLst/>
                <a:gdLst>
                  <a:gd name="T0" fmla="*/ 7 w 62"/>
                  <a:gd name="T1" fmla="*/ 0 h 77"/>
                  <a:gd name="T2" fmla="*/ 5 w 62"/>
                  <a:gd name="T3" fmla="*/ 9 h 77"/>
                  <a:gd name="T4" fmla="*/ 23 w 62"/>
                  <a:gd name="T5" fmla="*/ 9 h 77"/>
                  <a:gd name="T6" fmla="*/ 35 w 62"/>
                  <a:gd name="T7" fmla="*/ 15 h 77"/>
                  <a:gd name="T8" fmla="*/ 42 w 62"/>
                  <a:gd name="T9" fmla="*/ 22 h 77"/>
                  <a:gd name="T10" fmla="*/ 47 w 62"/>
                  <a:gd name="T11" fmla="*/ 32 h 77"/>
                  <a:gd name="T12" fmla="*/ 51 w 62"/>
                  <a:gd name="T13" fmla="*/ 44 h 77"/>
                  <a:gd name="T14" fmla="*/ 51 w 62"/>
                  <a:gd name="T15" fmla="*/ 56 h 77"/>
                  <a:gd name="T16" fmla="*/ 51 w 62"/>
                  <a:gd name="T17" fmla="*/ 68 h 77"/>
                  <a:gd name="T18" fmla="*/ 50 w 62"/>
                  <a:gd name="T19" fmla="*/ 75 h 77"/>
                  <a:gd name="T20" fmla="*/ 59 w 62"/>
                  <a:gd name="T21" fmla="*/ 77 h 77"/>
                  <a:gd name="T22" fmla="*/ 60 w 62"/>
                  <a:gd name="T23" fmla="*/ 68 h 77"/>
                  <a:gd name="T24" fmla="*/ 62 w 62"/>
                  <a:gd name="T25" fmla="*/ 56 h 77"/>
                  <a:gd name="T26" fmla="*/ 60 w 62"/>
                  <a:gd name="T27" fmla="*/ 44 h 77"/>
                  <a:gd name="T28" fmla="*/ 57 w 62"/>
                  <a:gd name="T29" fmla="*/ 30 h 77"/>
                  <a:gd name="T30" fmla="*/ 51 w 62"/>
                  <a:gd name="T31" fmla="*/ 17 h 77"/>
                  <a:gd name="T32" fmla="*/ 39 w 62"/>
                  <a:gd name="T33" fmla="*/ 6 h 77"/>
                  <a:gd name="T34" fmla="*/ 23 w 62"/>
                  <a:gd name="T35" fmla="*/ 0 h 77"/>
                  <a:gd name="T36" fmla="*/ 5 w 62"/>
                  <a:gd name="T37" fmla="*/ 0 h 77"/>
                  <a:gd name="T38" fmla="*/ 2 w 62"/>
                  <a:gd name="T39" fmla="*/ 9 h 77"/>
                  <a:gd name="T40" fmla="*/ 5 w 62"/>
                  <a:gd name="T41" fmla="*/ 0 h 77"/>
                  <a:gd name="T42" fmla="*/ 1 w 62"/>
                  <a:gd name="T43" fmla="*/ 1 h 77"/>
                  <a:gd name="T44" fmla="*/ 0 w 62"/>
                  <a:gd name="T45" fmla="*/ 5 h 77"/>
                  <a:gd name="T46" fmla="*/ 1 w 62"/>
                  <a:gd name="T47" fmla="*/ 8 h 77"/>
                  <a:gd name="T48" fmla="*/ 5 w 62"/>
                  <a:gd name="T49" fmla="*/ 9 h 77"/>
                  <a:gd name="T50" fmla="*/ 7 w 62"/>
                  <a:gd name="T5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2" h="77">
                    <a:moveTo>
                      <a:pt x="7" y="0"/>
                    </a:moveTo>
                    <a:lnTo>
                      <a:pt x="5" y="9"/>
                    </a:lnTo>
                    <a:lnTo>
                      <a:pt x="23" y="9"/>
                    </a:lnTo>
                    <a:lnTo>
                      <a:pt x="35" y="15"/>
                    </a:lnTo>
                    <a:lnTo>
                      <a:pt x="42" y="22"/>
                    </a:lnTo>
                    <a:lnTo>
                      <a:pt x="47" y="32"/>
                    </a:lnTo>
                    <a:lnTo>
                      <a:pt x="51" y="44"/>
                    </a:lnTo>
                    <a:lnTo>
                      <a:pt x="51" y="56"/>
                    </a:lnTo>
                    <a:lnTo>
                      <a:pt x="51" y="68"/>
                    </a:lnTo>
                    <a:lnTo>
                      <a:pt x="50" y="75"/>
                    </a:lnTo>
                    <a:lnTo>
                      <a:pt x="59" y="77"/>
                    </a:lnTo>
                    <a:lnTo>
                      <a:pt x="60" y="68"/>
                    </a:lnTo>
                    <a:lnTo>
                      <a:pt x="62" y="56"/>
                    </a:lnTo>
                    <a:lnTo>
                      <a:pt x="60" y="44"/>
                    </a:lnTo>
                    <a:lnTo>
                      <a:pt x="57" y="30"/>
                    </a:lnTo>
                    <a:lnTo>
                      <a:pt x="51" y="17"/>
                    </a:lnTo>
                    <a:lnTo>
                      <a:pt x="39" y="6"/>
                    </a:lnTo>
                    <a:lnTo>
                      <a:pt x="23" y="0"/>
                    </a:lnTo>
                    <a:lnTo>
                      <a:pt x="5" y="0"/>
                    </a:lnTo>
                    <a:lnTo>
                      <a:pt x="2" y="9"/>
                    </a:lnTo>
                    <a:lnTo>
                      <a:pt x="5" y="0"/>
                    </a:lnTo>
                    <a:lnTo>
                      <a:pt x="1" y="1"/>
                    </a:lnTo>
                    <a:lnTo>
                      <a:pt x="0" y="5"/>
                    </a:lnTo>
                    <a:lnTo>
                      <a:pt x="1" y="8"/>
                    </a:lnTo>
                    <a:lnTo>
                      <a:pt x="5" y="9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957" name="Freeform 181"/>
              <p:cNvSpPr>
                <a:spLocks/>
              </p:cNvSpPr>
              <p:nvPr/>
            </p:nvSpPr>
            <p:spPr bwMode="auto">
              <a:xfrm>
                <a:off x="3901" y="2645"/>
                <a:ext cx="15" cy="40"/>
              </a:xfrm>
              <a:custGeom>
                <a:avLst/>
                <a:gdLst>
                  <a:gd name="T0" fmla="*/ 20 w 30"/>
                  <a:gd name="T1" fmla="*/ 78 h 78"/>
                  <a:gd name="T2" fmla="*/ 20 w 30"/>
                  <a:gd name="T3" fmla="*/ 78 h 78"/>
                  <a:gd name="T4" fmla="*/ 30 w 30"/>
                  <a:gd name="T5" fmla="*/ 54 h 78"/>
                  <a:gd name="T6" fmla="*/ 30 w 30"/>
                  <a:gd name="T7" fmla="*/ 31 h 78"/>
                  <a:gd name="T8" fmla="*/ 21 w 30"/>
                  <a:gd name="T9" fmla="*/ 13 h 78"/>
                  <a:gd name="T10" fmla="*/ 5 w 30"/>
                  <a:gd name="T11" fmla="*/ 0 h 78"/>
                  <a:gd name="T12" fmla="*/ 0 w 30"/>
                  <a:gd name="T13" fmla="*/ 9 h 78"/>
                  <a:gd name="T14" fmla="*/ 14 w 30"/>
                  <a:gd name="T15" fmla="*/ 19 h 78"/>
                  <a:gd name="T16" fmla="*/ 21 w 30"/>
                  <a:gd name="T17" fmla="*/ 33 h 78"/>
                  <a:gd name="T18" fmla="*/ 21 w 30"/>
                  <a:gd name="T19" fmla="*/ 52 h 78"/>
                  <a:gd name="T20" fmla="*/ 11 w 30"/>
                  <a:gd name="T21" fmla="*/ 74 h 78"/>
                  <a:gd name="T22" fmla="*/ 11 w 30"/>
                  <a:gd name="T23" fmla="*/ 74 h 78"/>
                  <a:gd name="T24" fmla="*/ 20 w 30"/>
                  <a:gd name="T2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0" y="78"/>
                    </a:moveTo>
                    <a:lnTo>
                      <a:pt x="20" y="78"/>
                    </a:lnTo>
                    <a:lnTo>
                      <a:pt x="30" y="54"/>
                    </a:lnTo>
                    <a:lnTo>
                      <a:pt x="30" y="31"/>
                    </a:lnTo>
                    <a:lnTo>
                      <a:pt x="21" y="13"/>
                    </a:lnTo>
                    <a:lnTo>
                      <a:pt x="5" y="0"/>
                    </a:lnTo>
                    <a:lnTo>
                      <a:pt x="0" y="9"/>
                    </a:lnTo>
                    <a:lnTo>
                      <a:pt x="14" y="19"/>
                    </a:lnTo>
                    <a:lnTo>
                      <a:pt x="21" y="33"/>
                    </a:lnTo>
                    <a:lnTo>
                      <a:pt x="21" y="52"/>
                    </a:lnTo>
                    <a:lnTo>
                      <a:pt x="11" y="74"/>
                    </a:lnTo>
                    <a:lnTo>
                      <a:pt x="11" y="74"/>
                    </a:lnTo>
                    <a:lnTo>
                      <a:pt x="20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958" name="Freeform 182"/>
              <p:cNvSpPr>
                <a:spLocks/>
              </p:cNvSpPr>
              <p:nvPr/>
            </p:nvSpPr>
            <p:spPr bwMode="auto">
              <a:xfrm>
                <a:off x="3869" y="2682"/>
                <a:ext cx="42" cy="17"/>
              </a:xfrm>
              <a:custGeom>
                <a:avLst/>
                <a:gdLst>
                  <a:gd name="T0" fmla="*/ 9 w 84"/>
                  <a:gd name="T1" fmla="*/ 18 h 33"/>
                  <a:gd name="T2" fmla="*/ 1 w 84"/>
                  <a:gd name="T3" fmla="*/ 22 h 33"/>
                  <a:gd name="T4" fmla="*/ 9 w 84"/>
                  <a:gd name="T5" fmla="*/ 27 h 33"/>
                  <a:gd name="T6" fmla="*/ 18 w 84"/>
                  <a:gd name="T7" fmla="*/ 31 h 33"/>
                  <a:gd name="T8" fmla="*/ 30 w 84"/>
                  <a:gd name="T9" fmla="*/ 33 h 33"/>
                  <a:gd name="T10" fmla="*/ 40 w 84"/>
                  <a:gd name="T11" fmla="*/ 33 h 33"/>
                  <a:gd name="T12" fmla="*/ 52 w 84"/>
                  <a:gd name="T13" fmla="*/ 31 h 33"/>
                  <a:gd name="T14" fmla="*/ 64 w 84"/>
                  <a:gd name="T15" fmla="*/ 25 h 33"/>
                  <a:gd name="T16" fmla="*/ 75 w 84"/>
                  <a:gd name="T17" fmla="*/ 16 h 33"/>
                  <a:gd name="T18" fmla="*/ 84 w 84"/>
                  <a:gd name="T19" fmla="*/ 4 h 33"/>
                  <a:gd name="T20" fmla="*/ 75 w 84"/>
                  <a:gd name="T21" fmla="*/ 0 h 33"/>
                  <a:gd name="T22" fmla="*/ 68 w 84"/>
                  <a:gd name="T23" fmla="*/ 9 h 33"/>
                  <a:gd name="T24" fmla="*/ 60 w 84"/>
                  <a:gd name="T25" fmla="*/ 16 h 33"/>
                  <a:gd name="T26" fmla="*/ 50 w 84"/>
                  <a:gd name="T27" fmla="*/ 22 h 33"/>
                  <a:gd name="T28" fmla="*/ 40 w 84"/>
                  <a:gd name="T29" fmla="*/ 24 h 33"/>
                  <a:gd name="T30" fmla="*/ 30 w 84"/>
                  <a:gd name="T31" fmla="*/ 24 h 33"/>
                  <a:gd name="T32" fmla="*/ 21 w 84"/>
                  <a:gd name="T33" fmla="*/ 22 h 33"/>
                  <a:gd name="T34" fmla="*/ 14 w 84"/>
                  <a:gd name="T35" fmla="*/ 18 h 33"/>
                  <a:gd name="T36" fmla="*/ 8 w 84"/>
                  <a:gd name="T37" fmla="*/ 15 h 33"/>
                  <a:gd name="T38" fmla="*/ 0 w 84"/>
                  <a:gd name="T39" fmla="*/ 18 h 33"/>
                  <a:gd name="T40" fmla="*/ 8 w 84"/>
                  <a:gd name="T41" fmla="*/ 15 h 33"/>
                  <a:gd name="T42" fmla="*/ 5 w 84"/>
                  <a:gd name="T43" fmla="*/ 13 h 33"/>
                  <a:gd name="T44" fmla="*/ 1 w 84"/>
                  <a:gd name="T45" fmla="*/ 15 h 33"/>
                  <a:gd name="T46" fmla="*/ 0 w 84"/>
                  <a:gd name="T47" fmla="*/ 18 h 33"/>
                  <a:gd name="T48" fmla="*/ 1 w 84"/>
                  <a:gd name="T49" fmla="*/ 22 h 33"/>
                  <a:gd name="T50" fmla="*/ 9 w 84"/>
                  <a:gd name="T51" fmla="*/ 1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4" h="33">
                    <a:moveTo>
                      <a:pt x="9" y="18"/>
                    </a:moveTo>
                    <a:lnTo>
                      <a:pt x="1" y="22"/>
                    </a:lnTo>
                    <a:lnTo>
                      <a:pt x="9" y="27"/>
                    </a:lnTo>
                    <a:lnTo>
                      <a:pt x="18" y="31"/>
                    </a:lnTo>
                    <a:lnTo>
                      <a:pt x="30" y="33"/>
                    </a:lnTo>
                    <a:lnTo>
                      <a:pt x="40" y="33"/>
                    </a:lnTo>
                    <a:lnTo>
                      <a:pt x="52" y="31"/>
                    </a:lnTo>
                    <a:lnTo>
                      <a:pt x="64" y="25"/>
                    </a:lnTo>
                    <a:lnTo>
                      <a:pt x="75" y="16"/>
                    </a:lnTo>
                    <a:lnTo>
                      <a:pt x="84" y="4"/>
                    </a:lnTo>
                    <a:lnTo>
                      <a:pt x="75" y="0"/>
                    </a:lnTo>
                    <a:lnTo>
                      <a:pt x="68" y="9"/>
                    </a:lnTo>
                    <a:lnTo>
                      <a:pt x="60" y="16"/>
                    </a:lnTo>
                    <a:lnTo>
                      <a:pt x="50" y="22"/>
                    </a:lnTo>
                    <a:lnTo>
                      <a:pt x="40" y="24"/>
                    </a:lnTo>
                    <a:lnTo>
                      <a:pt x="30" y="24"/>
                    </a:lnTo>
                    <a:lnTo>
                      <a:pt x="21" y="22"/>
                    </a:lnTo>
                    <a:lnTo>
                      <a:pt x="14" y="18"/>
                    </a:lnTo>
                    <a:lnTo>
                      <a:pt x="8" y="15"/>
                    </a:lnTo>
                    <a:lnTo>
                      <a:pt x="0" y="18"/>
                    </a:lnTo>
                    <a:lnTo>
                      <a:pt x="8" y="15"/>
                    </a:lnTo>
                    <a:lnTo>
                      <a:pt x="5" y="13"/>
                    </a:lnTo>
                    <a:lnTo>
                      <a:pt x="1" y="15"/>
                    </a:lnTo>
                    <a:lnTo>
                      <a:pt x="0" y="18"/>
                    </a:lnTo>
                    <a:lnTo>
                      <a:pt x="1" y="22"/>
                    </a:lnTo>
                    <a:lnTo>
                      <a:pt x="9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959" name="Freeform 183"/>
              <p:cNvSpPr>
                <a:spLocks/>
              </p:cNvSpPr>
              <p:nvPr/>
            </p:nvSpPr>
            <p:spPr bwMode="auto">
              <a:xfrm>
                <a:off x="3869" y="2692"/>
                <a:ext cx="10" cy="16"/>
              </a:xfrm>
              <a:custGeom>
                <a:avLst/>
                <a:gdLst>
                  <a:gd name="T0" fmla="*/ 20 w 20"/>
                  <a:gd name="T1" fmla="*/ 23 h 32"/>
                  <a:gd name="T2" fmla="*/ 20 w 20"/>
                  <a:gd name="T3" fmla="*/ 23 h 32"/>
                  <a:gd name="T4" fmla="*/ 14 w 20"/>
                  <a:gd name="T5" fmla="*/ 20 h 32"/>
                  <a:gd name="T6" fmla="*/ 10 w 20"/>
                  <a:gd name="T7" fmla="*/ 15 h 32"/>
                  <a:gd name="T8" fmla="*/ 9 w 20"/>
                  <a:gd name="T9" fmla="*/ 8 h 32"/>
                  <a:gd name="T10" fmla="*/ 9 w 20"/>
                  <a:gd name="T11" fmla="*/ 0 h 32"/>
                  <a:gd name="T12" fmla="*/ 0 w 20"/>
                  <a:gd name="T13" fmla="*/ 0 h 32"/>
                  <a:gd name="T14" fmla="*/ 0 w 20"/>
                  <a:gd name="T15" fmla="*/ 8 h 32"/>
                  <a:gd name="T16" fmla="*/ 1 w 20"/>
                  <a:gd name="T17" fmla="*/ 17 h 32"/>
                  <a:gd name="T18" fmla="*/ 7 w 20"/>
                  <a:gd name="T19" fmla="*/ 27 h 32"/>
                  <a:gd name="T20" fmla="*/ 15 w 20"/>
                  <a:gd name="T21" fmla="*/ 32 h 32"/>
                  <a:gd name="T22" fmla="*/ 15 w 20"/>
                  <a:gd name="T23" fmla="*/ 32 h 32"/>
                  <a:gd name="T24" fmla="*/ 20 w 20"/>
                  <a:gd name="T25" fmla="*/ 2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" h="32">
                    <a:moveTo>
                      <a:pt x="20" y="23"/>
                    </a:moveTo>
                    <a:lnTo>
                      <a:pt x="20" y="23"/>
                    </a:lnTo>
                    <a:lnTo>
                      <a:pt x="14" y="20"/>
                    </a:lnTo>
                    <a:lnTo>
                      <a:pt x="10" y="15"/>
                    </a:lnTo>
                    <a:lnTo>
                      <a:pt x="9" y="8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1" y="17"/>
                    </a:lnTo>
                    <a:lnTo>
                      <a:pt x="7" y="27"/>
                    </a:lnTo>
                    <a:lnTo>
                      <a:pt x="15" y="32"/>
                    </a:lnTo>
                    <a:lnTo>
                      <a:pt x="15" y="32"/>
                    </a:lnTo>
                    <a:lnTo>
                      <a:pt x="20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960" name="Freeform 184"/>
              <p:cNvSpPr>
                <a:spLocks/>
              </p:cNvSpPr>
              <p:nvPr/>
            </p:nvSpPr>
            <p:spPr bwMode="auto">
              <a:xfrm>
                <a:off x="3901" y="2683"/>
                <a:ext cx="61" cy="51"/>
              </a:xfrm>
              <a:custGeom>
                <a:avLst/>
                <a:gdLst>
                  <a:gd name="T0" fmla="*/ 53 w 122"/>
                  <a:gd name="T1" fmla="*/ 0 h 100"/>
                  <a:gd name="T2" fmla="*/ 51 w 122"/>
                  <a:gd name="T3" fmla="*/ 8 h 100"/>
                  <a:gd name="T4" fmla="*/ 46 w 122"/>
                  <a:gd name="T5" fmla="*/ 15 h 100"/>
                  <a:gd name="T6" fmla="*/ 41 w 122"/>
                  <a:gd name="T7" fmla="*/ 23 h 100"/>
                  <a:gd name="T8" fmla="*/ 35 w 122"/>
                  <a:gd name="T9" fmla="*/ 31 h 100"/>
                  <a:gd name="T10" fmla="*/ 27 w 122"/>
                  <a:gd name="T11" fmla="*/ 38 h 100"/>
                  <a:gd name="T12" fmla="*/ 19 w 122"/>
                  <a:gd name="T13" fmla="*/ 44 h 100"/>
                  <a:gd name="T14" fmla="*/ 10 w 122"/>
                  <a:gd name="T15" fmla="*/ 48 h 100"/>
                  <a:gd name="T16" fmla="*/ 0 w 122"/>
                  <a:gd name="T17" fmla="*/ 51 h 100"/>
                  <a:gd name="T18" fmla="*/ 3 w 122"/>
                  <a:gd name="T19" fmla="*/ 62 h 100"/>
                  <a:gd name="T20" fmla="*/ 7 w 122"/>
                  <a:gd name="T21" fmla="*/ 71 h 100"/>
                  <a:gd name="T22" fmla="*/ 14 w 122"/>
                  <a:gd name="T23" fmla="*/ 79 h 100"/>
                  <a:gd name="T24" fmla="*/ 23 w 122"/>
                  <a:gd name="T25" fmla="*/ 86 h 100"/>
                  <a:gd name="T26" fmla="*/ 33 w 122"/>
                  <a:gd name="T27" fmla="*/ 92 h 100"/>
                  <a:gd name="T28" fmla="*/ 42 w 122"/>
                  <a:gd name="T29" fmla="*/ 97 h 100"/>
                  <a:gd name="T30" fmla="*/ 50 w 122"/>
                  <a:gd name="T31" fmla="*/ 99 h 100"/>
                  <a:gd name="T32" fmla="*/ 57 w 122"/>
                  <a:gd name="T33" fmla="*/ 100 h 100"/>
                  <a:gd name="T34" fmla="*/ 68 w 122"/>
                  <a:gd name="T35" fmla="*/ 98 h 100"/>
                  <a:gd name="T36" fmla="*/ 80 w 122"/>
                  <a:gd name="T37" fmla="*/ 92 h 100"/>
                  <a:gd name="T38" fmla="*/ 91 w 122"/>
                  <a:gd name="T39" fmla="*/ 84 h 100"/>
                  <a:gd name="T40" fmla="*/ 102 w 122"/>
                  <a:gd name="T41" fmla="*/ 75 h 100"/>
                  <a:gd name="T42" fmla="*/ 111 w 122"/>
                  <a:gd name="T43" fmla="*/ 64 h 100"/>
                  <a:gd name="T44" fmla="*/ 118 w 122"/>
                  <a:gd name="T45" fmla="*/ 54 h 100"/>
                  <a:gd name="T46" fmla="*/ 122 w 122"/>
                  <a:gd name="T47" fmla="*/ 45 h 100"/>
                  <a:gd name="T48" fmla="*/ 122 w 122"/>
                  <a:gd name="T49" fmla="*/ 38 h 100"/>
                  <a:gd name="T50" fmla="*/ 113 w 122"/>
                  <a:gd name="T51" fmla="*/ 38 h 100"/>
                  <a:gd name="T52" fmla="*/ 102 w 122"/>
                  <a:gd name="T53" fmla="*/ 34 h 100"/>
                  <a:gd name="T54" fmla="*/ 91 w 122"/>
                  <a:gd name="T55" fmla="*/ 30 h 100"/>
                  <a:gd name="T56" fmla="*/ 80 w 122"/>
                  <a:gd name="T57" fmla="*/ 24 h 100"/>
                  <a:gd name="T58" fmla="*/ 71 w 122"/>
                  <a:gd name="T59" fmla="*/ 17 h 100"/>
                  <a:gd name="T60" fmla="*/ 63 w 122"/>
                  <a:gd name="T61" fmla="*/ 10 h 100"/>
                  <a:gd name="T62" fmla="*/ 57 w 122"/>
                  <a:gd name="T63" fmla="*/ 5 h 100"/>
                  <a:gd name="T64" fmla="*/ 53 w 122"/>
                  <a:gd name="T65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2" h="100">
                    <a:moveTo>
                      <a:pt x="53" y="0"/>
                    </a:moveTo>
                    <a:lnTo>
                      <a:pt x="51" y="8"/>
                    </a:lnTo>
                    <a:lnTo>
                      <a:pt x="46" y="15"/>
                    </a:lnTo>
                    <a:lnTo>
                      <a:pt x="41" y="23"/>
                    </a:lnTo>
                    <a:lnTo>
                      <a:pt x="35" y="31"/>
                    </a:lnTo>
                    <a:lnTo>
                      <a:pt x="27" y="38"/>
                    </a:lnTo>
                    <a:lnTo>
                      <a:pt x="19" y="44"/>
                    </a:lnTo>
                    <a:lnTo>
                      <a:pt x="10" y="48"/>
                    </a:lnTo>
                    <a:lnTo>
                      <a:pt x="0" y="51"/>
                    </a:lnTo>
                    <a:lnTo>
                      <a:pt x="3" y="62"/>
                    </a:lnTo>
                    <a:lnTo>
                      <a:pt x="7" y="71"/>
                    </a:lnTo>
                    <a:lnTo>
                      <a:pt x="14" y="79"/>
                    </a:lnTo>
                    <a:lnTo>
                      <a:pt x="23" y="86"/>
                    </a:lnTo>
                    <a:lnTo>
                      <a:pt x="33" y="92"/>
                    </a:lnTo>
                    <a:lnTo>
                      <a:pt x="42" y="97"/>
                    </a:lnTo>
                    <a:lnTo>
                      <a:pt x="50" y="99"/>
                    </a:lnTo>
                    <a:lnTo>
                      <a:pt x="57" y="100"/>
                    </a:lnTo>
                    <a:lnTo>
                      <a:pt x="68" y="98"/>
                    </a:lnTo>
                    <a:lnTo>
                      <a:pt x="80" y="92"/>
                    </a:lnTo>
                    <a:lnTo>
                      <a:pt x="91" y="84"/>
                    </a:lnTo>
                    <a:lnTo>
                      <a:pt x="102" y="75"/>
                    </a:lnTo>
                    <a:lnTo>
                      <a:pt x="111" y="64"/>
                    </a:lnTo>
                    <a:lnTo>
                      <a:pt x="118" y="54"/>
                    </a:lnTo>
                    <a:lnTo>
                      <a:pt x="122" y="45"/>
                    </a:lnTo>
                    <a:lnTo>
                      <a:pt x="122" y="38"/>
                    </a:lnTo>
                    <a:lnTo>
                      <a:pt x="113" y="38"/>
                    </a:lnTo>
                    <a:lnTo>
                      <a:pt x="102" y="34"/>
                    </a:lnTo>
                    <a:lnTo>
                      <a:pt x="91" y="30"/>
                    </a:lnTo>
                    <a:lnTo>
                      <a:pt x="80" y="24"/>
                    </a:lnTo>
                    <a:lnTo>
                      <a:pt x="71" y="17"/>
                    </a:lnTo>
                    <a:lnTo>
                      <a:pt x="63" y="10"/>
                    </a:lnTo>
                    <a:lnTo>
                      <a:pt x="57" y="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BCA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961" name="Freeform 185"/>
              <p:cNvSpPr>
                <a:spLocks/>
              </p:cNvSpPr>
              <p:nvPr/>
            </p:nvSpPr>
            <p:spPr bwMode="auto">
              <a:xfrm>
                <a:off x="3898" y="2683"/>
                <a:ext cx="31" cy="28"/>
              </a:xfrm>
              <a:custGeom>
                <a:avLst/>
                <a:gdLst>
                  <a:gd name="T0" fmla="*/ 11 w 63"/>
                  <a:gd name="T1" fmla="*/ 52 h 56"/>
                  <a:gd name="T2" fmla="*/ 5 w 63"/>
                  <a:gd name="T3" fmla="*/ 56 h 56"/>
                  <a:gd name="T4" fmla="*/ 16 w 63"/>
                  <a:gd name="T5" fmla="*/ 54 h 56"/>
                  <a:gd name="T6" fmla="*/ 26 w 63"/>
                  <a:gd name="T7" fmla="*/ 49 h 56"/>
                  <a:gd name="T8" fmla="*/ 35 w 63"/>
                  <a:gd name="T9" fmla="*/ 42 h 56"/>
                  <a:gd name="T10" fmla="*/ 43 w 63"/>
                  <a:gd name="T11" fmla="*/ 35 h 56"/>
                  <a:gd name="T12" fmla="*/ 50 w 63"/>
                  <a:gd name="T13" fmla="*/ 26 h 56"/>
                  <a:gd name="T14" fmla="*/ 56 w 63"/>
                  <a:gd name="T15" fmla="*/ 18 h 56"/>
                  <a:gd name="T16" fmla="*/ 61 w 63"/>
                  <a:gd name="T17" fmla="*/ 11 h 56"/>
                  <a:gd name="T18" fmla="*/ 63 w 63"/>
                  <a:gd name="T19" fmla="*/ 2 h 56"/>
                  <a:gd name="T20" fmla="*/ 54 w 63"/>
                  <a:gd name="T21" fmla="*/ 0 h 56"/>
                  <a:gd name="T22" fmla="*/ 51 w 63"/>
                  <a:gd name="T23" fmla="*/ 7 h 56"/>
                  <a:gd name="T24" fmla="*/ 47 w 63"/>
                  <a:gd name="T25" fmla="*/ 14 h 56"/>
                  <a:gd name="T26" fmla="*/ 41 w 63"/>
                  <a:gd name="T27" fmla="*/ 22 h 56"/>
                  <a:gd name="T28" fmla="*/ 36 w 63"/>
                  <a:gd name="T29" fmla="*/ 29 h 56"/>
                  <a:gd name="T30" fmla="*/ 28 w 63"/>
                  <a:gd name="T31" fmla="*/ 35 h 56"/>
                  <a:gd name="T32" fmla="*/ 21 w 63"/>
                  <a:gd name="T33" fmla="*/ 40 h 56"/>
                  <a:gd name="T34" fmla="*/ 13 w 63"/>
                  <a:gd name="T35" fmla="*/ 45 h 56"/>
                  <a:gd name="T36" fmla="*/ 5 w 63"/>
                  <a:gd name="T37" fmla="*/ 47 h 56"/>
                  <a:gd name="T38" fmla="*/ 0 w 63"/>
                  <a:gd name="T39" fmla="*/ 52 h 56"/>
                  <a:gd name="T40" fmla="*/ 5 w 63"/>
                  <a:gd name="T41" fmla="*/ 47 h 56"/>
                  <a:gd name="T42" fmla="*/ 2 w 63"/>
                  <a:gd name="T43" fmla="*/ 48 h 56"/>
                  <a:gd name="T44" fmla="*/ 1 w 63"/>
                  <a:gd name="T45" fmla="*/ 52 h 56"/>
                  <a:gd name="T46" fmla="*/ 2 w 63"/>
                  <a:gd name="T47" fmla="*/ 55 h 56"/>
                  <a:gd name="T48" fmla="*/ 5 w 63"/>
                  <a:gd name="T49" fmla="*/ 56 h 56"/>
                  <a:gd name="T50" fmla="*/ 11 w 63"/>
                  <a:gd name="T51" fmla="*/ 5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3" h="56">
                    <a:moveTo>
                      <a:pt x="11" y="52"/>
                    </a:moveTo>
                    <a:lnTo>
                      <a:pt x="5" y="56"/>
                    </a:lnTo>
                    <a:lnTo>
                      <a:pt x="16" y="54"/>
                    </a:lnTo>
                    <a:lnTo>
                      <a:pt x="26" y="49"/>
                    </a:lnTo>
                    <a:lnTo>
                      <a:pt x="35" y="42"/>
                    </a:lnTo>
                    <a:lnTo>
                      <a:pt x="43" y="35"/>
                    </a:lnTo>
                    <a:lnTo>
                      <a:pt x="50" y="26"/>
                    </a:lnTo>
                    <a:lnTo>
                      <a:pt x="56" y="18"/>
                    </a:lnTo>
                    <a:lnTo>
                      <a:pt x="61" y="11"/>
                    </a:lnTo>
                    <a:lnTo>
                      <a:pt x="63" y="2"/>
                    </a:lnTo>
                    <a:lnTo>
                      <a:pt x="54" y="0"/>
                    </a:lnTo>
                    <a:lnTo>
                      <a:pt x="51" y="7"/>
                    </a:lnTo>
                    <a:lnTo>
                      <a:pt x="47" y="14"/>
                    </a:lnTo>
                    <a:lnTo>
                      <a:pt x="41" y="22"/>
                    </a:lnTo>
                    <a:lnTo>
                      <a:pt x="36" y="29"/>
                    </a:lnTo>
                    <a:lnTo>
                      <a:pt x="28" y="35"/>
                    </a:lnTo>
                    <a:lnTo>
                      <a:pt x="21" y="40"/>
                    </a:lnTo>
                    <a:lnTo>
                      <a:pt x="13" y="45"/>
                    </a:lnTo>
                    <a:lnTo>
                      <a:pt x="5" y="47"/>
                    </a:lnTo>
                    <a:lnTo>
                      <a:pt x="0" y="52"/>
                    </a:lnTo>
                    <a:lnTo>
                      <a:pt x="5" y="47"/>
                    </a:lnTo>
                    <a:lnTo>
                      <a:pt x="2" y="48"/>
                    </a:lnTo>
                    <a:lnTo>
                      <a:pt x="1" y="52"/>
                    </a:lnTo>
                    <a:lnTo>
                      <a:pt x="2" y="55"/>
                    </a:lnTo>
                    <a:lnTo>
                      <a:pt x="5" y="56"/>
                    </a:lnTo>
                    <a:lnTo>
                      <a:pt x="11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962" name="Freeform 186"/>
              <p:cNvSpPr>
                <a:spLocks/>
              </p:cNvSpPr>
              <p:nvPr/>
            </p:nvSpPr>
            <p:spPr bwMode="auto">
              <a:xfrm>
                <a:off x="3898" y="2709"/>
                <a:ext cx="33" cy="27"/>
              </a:xfrm>
              <a:custGeom>
                <a:avLst/>
                <a:gdLst>
                  <a:gd name="T0" fmla="*/ 62 w 66"/>
                  <a:gd name="T1" fmla="*/ 45 h 54"/>
                  <a:gd name="T2" fmla="*/ 62 w 66"/>
                  <a:gd name="T3" fmla="*/ 45 h 54"/>
                  <a:gd name="T4" fmla="*/ 56 w 66"/>
                  <a:gd name="T5" fmla="*/ 43 h 54"/>
                  <a:gd name="T6" fmla="*/ 48 w 66"/>
                  <a:gd name="T7" fmla="*/ 41 h 54"/>
                  <a:gd name="T8" fmla="*/ 40 w 66"/>
                  <a:gd name="T9" fmla="*/ 36 h 54"/>
                  <a:gd name="T10" fmla="*/ 31 w 66"/>
                  <a:gd name="T11" fmla="*/ 31 h 54"/>
                  <a:gd name="T12" fmla="*/ 23 w 66"/>
                  <a:gd name="T13" fmla="*/ 25 h 54"/>
                  <a:gd name="T14" fmla="*/ 17 w 66"/>
                  <a:gd name="T15" fmla="*/ 18 h 54"/>
                  <a:gd name="T16" fmla="*/ 12 w 66"/>
                  <a:gd name="T17" fmla="*/ 10 h 54"/>
                  <a:gd name="T18" fmla="*/ 11 w 66"/>
                  <a:gd name="T19" fmla="*/ 0 h 54"/>
                  <a:gd name="T20" fmla="*/ 0 w 66"/>
                  <a:gd name="T21" fmla="*/ 0 h 54"/>
                  <a:gd name="T22" fmla="*/ 3 w 66"/>
                  <a:gd name="T23" fmla="*/ 12 h 54"/>
                  <a:gd name="T24" fmla="*/ 8 w 66"/>
                  <a:gd name="T25" fmla="*/ 23 h 54"/>
                  <a:gd name="T26" fmla="*/ 16 w 66"/>
                  <a:gd name="T27" fmla="*/ 32 h 54"/>
                  <a:gd name="T28" fmla="*/ 26 w 66"/>
                  <a:gd name="T29" fmla="*/ 40 h 54"/>
                  <a:gd name="T30" fmla="*/ 35 w 66"/>
                  <a:gd name="T31" fmla="*/ 46 h 54"/>
                  <a:gd name="T32" fmla="*/ 46 w 66"/>
                  <a:gd name="T33" fmla="*/ 50 h 54"/>
                  <a:gd name="T34" fmla="*/ 54 w 66"/>
                  <a:gd name="T35" fmla="*/ 53 h 54"/>
                  <a:gd name="T36" fmla="*/ 62 w 66"/>
                  <a:gd name="T37" fmla="*/ 54 h 54"/>
                  <a:gd name="T38" fmla="*/ 62 w 66"/>
                  <a:gd name="T39" fmla="*/ 54 h 54"/>
                  <a:gd name="T40" fmla="*/ 62 w 66"/>
                  <a:gd name="T41" fmla="*/ 54 h 54"/>
                  <a:gd name="T42" fmla="*/ 65 w 66"/>
                  <a:gd name="T43" fmla="*/ 53 h 54"/>
                  <a:gd name="T44" fmla="*/ 66 w 66"/>
                  <a:gd name="T45" fmla="*/ 49 h 54"/>
                  <a:gd name="T46" fmla="*/ 65 w 66"/>
                  <a:gd name="T47" fmla="*/ 46 h 54"/>
                  <a:gd name="T48" fmla="*/ 62 w 66"/>
                  <a:gd name="T49" fmla="*/ 45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6" h="54">
                    <a:moveTo>
                      <a:pt x="62" y="45"/>
                    </a:moveTo>
                    <a:lnTo>
                      <a:pt x="62" y="45"/>
                    </a:lnTo>
                    <a:lnTo>
                      <a:pt x="56" y="43"/>
                    </a:lnTo>
                    <a:lnTo>
                      <a:pt x="48" y="41"/>
                    </a:lnTo>
                    <a:lnTo>
                      <a:pt x="40" y="36"/>
                    </a:lnTo>
                    <a:lnTo>
                      <a:pt x="31" y="31"/>
                    </a:lnTo>
                    <a:lnTo>
                      <a:pt x="23" y="25"/>
                    </a:lnTo>
                    <a:lnTo>
                      <a:pt x="17" y="18"/>
                    </a:lnTo>
                    <a:lnTo>
                      <a:pt x="12" y="1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3" y="12"/>
                    </a:lnTo>
                    <a:lnTo>
                      <a:pt x="8" y="23"/>
                    </a:lnTo>
                    <a:lnTo>
                      <a:pt x="16" y="32"/>
                    </a:lnTo>
                    <a:lnTo>
                      <a:pt x="26" y="40"/>
                    </a:lnTo>
                    <a:lnTo>
                      <a:pt x="35" y="46"/>
                    </a:lnTo>
                    <a:lnTo>
                      <a:pt x="46" y="50"/>
                    </a:lnTo>
                    <a:lnTo>
                      <a:pt x="54" y="53"/>
                    </a:lnTo>
                    <a:lnTo>
                      <a:pt x="62" y="54"/>
                    </a:lnTo>
                    <a:lnTo>
                      <a:pt x="62" y="54"/>
                    </a:lnTo>
                    <a:lnTo>
                      <a:pt x="62" y="54"/>
                    </a:lnTo>
                    <a:lnTo>
                      <a:pt x="65" y="53"/>
                    </a:lnTo>
                    <a:lnTo>
                      <a:pt x="66" y="49"/>
                    </a:lnTo>
                    <a:lnTo>
                      <a:pt x="65" y="46"/>
                    </a:lnTo>
                    <a:lnTo>
                      <a:pt x="62" y="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963" name="Freeform 187"/>
              <p:cNvSpPr>
                <a:spLocks/>
              </p:cNvSpPr>
              <p:nvPr/>
            </p:nvSpPr>
            <p:spPr bwMode="auto">
              <a:xfrm>
                <a:off x="3929" y="2700"/>
                <a:ext cx="35" cy="36"/>
              </a:xfrm>
              <a:custGeom>
                <a:avLst/>
                <a:gdLst>
                  <a:gd name="T0" fmla="*/ 65 w 70"/>
                  <a:gd name="T1" fmla="*/ 10 h 72"/>
                  <a:gd name="T2" fmla="*/ 61 w 70"/>
                  <a:gd name="T3" fmla="*/ 6 h 72"/>
                  <a:gd name="T4" fmla="*/ 61 w 70"/>
                  <a:gd name="T5" fmla="*/ 11 h 72"/>
                  <a:gd name="T6" fmla="*/ 56 w 70"/>
                  <a:gd name="T7" fmla="*/ 19 h 72"/>
                  <a:gd name="T8" fmla="*/ 50 w 70"/>
                  <a:gd name="T9" fmla="*/ 28 h 72"/>
                  <a:gd name="T10" fmla="*/ 41 w 70"/>
                  <a:gd name="T11" fmla="*/ 38 h 72"/>
                  <a:gd name="T12" fmla="*/ 31 w 70"/>
                  <a:gd name="T13" fmla="*/ 48 h 72"/>
                  <a:gd name="T14" fmla="*/ 21 w 70"/>
                  <a:gd name="T15" fmla="*/ 54 h 72"/>
                  <a:gd name="T16" fmla="*/ 10 w 70"/>
                  <a:gd name="T17" fmla="*/ 60 h 72"/>
                  <a:gd name="T18" fmla="*/ 0 w 70"/>
                  <a:gd name="T19" fmla="*/ 63 h 72"/>
                  <a:gd name="T20" fmla="*/ 0 w 70"/>
                  <a:gd name="T21" fmla="*/ 72 h 72"/>
                  <a:gd name="T22" fmla="*/ 12 w 70"/>
                  <a:gd name="T23" fmla="*/ 69 h 72"/>
                  <a:gd name="T24" fmla="*/ 25 w 70"/>
                  <a:gd name="T25" fmla="*/ 64 h 72"/>
                  <a:gd name="T26" fmla="*/ 38 w 70"/>
                  <a:gd name="T27" fmla="*/ 54 h 72"/>
                  <a:gd name="T28" fmla="*/ 48 w 70"/>
                  <a:gd name="T29" fmla="*/ 45 h 72"/>
                  <a:gd name="T30" fmla="*/ 57 w 70"/>
                  <a:gd name="T31" fmla="*/ 35 h 72"/>
                  <a:gd name="T32" fmla="*/ 65 w 70"/>
                  <a:gd name="T33" fmla="*/ 23 h 72"/>
                  <a:gd name="T34" fmla="*/ 70 w 70"/>
                  <a:gd name="T35" fmla="*/ 13 h 72"/>
                  <a:gd name="T36" fmla="*/ 70 w 70"/>
                  <a:gd name="T37" fmla="*/ 4 h 72"/>
                  <a:gd name="T38" fmla="*/ 65 w 70"/>
                  <a:gd name="T39" fmla="*/ 0 h 72"/>
                  <a:gd name="T40" fmla="*/ 70 w 70"/>
                  <a:gd name="T41" fmla="*/ 4 h 72"/>
                  <a:gd name="T42" fmla="*/ 68 w 70"/>
                  <a:gd name="T43" fmla="*/ 0 h 72"/>
                  <a:gd name="T44" fmla="*/ 64 w 70"/>
                  <a:gd name="T45" fmla="*/ 0 h 72"/>
                  <a:gd name="T46" fmla="*/ 62 w 70"/>
                  <a:gd name="T47" fmla="*/ 3 h 72"/>
                  <a:gd name="T48" fmla="*/ 61 w 70"/>
                  <a:gd name="T49" fmla="*/ 6 h 72"/>
                  <a:gd name="T50" fmla="*/ 65 w 70"/>
                  <a:gd name="T51" fmla="*/ 1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0" h="72">
                    <a:moveTo>
                      <a:pt x="65" y="10"/>
                    </a:moveTo>
                    <a:lnTo>
                      <a:pt x="61" y="6"/>
                    </a:lnTo>
                    <a:lnTo>
                      <a:pt x="61" y="11"/>
                    </a:lnTo>
                    <a:lnTo>
                      <a:pt x="56" y="19"/>
                    </a:lnTo>
                    <a:lnTo>
                      <a:pt x="50" y="28"/>
                    </a:lnTo>
                    <a:lnTo>
                      <a:pt x="41" y="38"/>
                    </a:lnTo>
                    <a:lnTo>
                      <a:pt x="31" y="48"/>
                    </a:lnTo>
                    <a:lnTo>
                      <a:pt x="21" y="54"/>
                    </a:lnTo>
                    <a:lnTo>
                      <a:pt x="10" y="60"/>
                    </a:lnTo>
                    <a:lnTo>
                      <a:pt x="0" y="63"/>
                    </a:lnTo>
                    <a:lnTo>
                      <a:pt x="0" y="72"/>
                    </a:lnTo>
                    <a:lnTo>
                      <a:pt x="12" y="69"/>
                    </a:lnTo>
                    <a:lnTo>
                      <a:pt x="25" y="64"/>
                    </a:lnTo>
                    <a:lnTo>
                      <a:pt x="38" y="54"/>
                    </a:lnTo>
                    <a:lnTo>
                      <a:pt x="48" y="45"/>
                    </a:lnTo>
                    <a:lnTo>
                      <a:pt x="57" y="35"/>
                    </a:lnTo>
                    <a:lnTo>
                      <a:pt x="65" y="23"/>
                    </a:lnTo>
                    <a:lnTo>
                      <a:pt x="70" y="13"/>
                    </a:lnTo>
                    <a:lnTo>
                      <a:pt x="70" y="4"/>
                    </a:lnTo>
                    <a:lnTo>
                      <a:pt x="65" y="0"/>
                    </a:lnTo>
                    <a:lnTo>
                      <a:pt x="70" y="4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2" y="3"/>
                    </a:lnTo>
                    <a:lnTo>
                      <a:pt x="61" y="6"/>
                    </a:lnTo>
                    <a:lnTo>
                      <a:pt x="65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964" name="Freeform 188"/>
              <p:cNvSpPr>
                <a:spLocks/>
              </p:cNvSpPr>
              <p:nvPr/>
            </p:nvSpPr>
            <p:spPr bwMode="auto">
              <a:xfrm>
                <a:off x="3925" y="2681"/>
                <a:ext cx="37" cy="24"/>
              </a:xfrm>
              <a:custGeom>
                <a:avLst/>
                <a:gdLst>
                  <a:gd name="T0" fmla="*/ 9 w 73"/>
                  <a:gd name="T1" fmla="*/ 6 h 48"/>
                  <a:gd name="T2" fmla="*/ 0 w 73"/>
                  <a:gd name="T3" fmla="*/ 6 h 48"/>
                  <a:gd name="T4" fmla="*/ 4 w 73"/>
                  <a:gd name="T5" fmla="*/ 13 h 48"/>
                  <a:gd name="T6" fmla="*/ 10 w 73"/>
                  <a:gd name="T7" fmla="*/ 19 h 48"/>
                  <a:gd name="T8" fmla="*/ 18 w 73"/>
                  <a:gd name="T9" fmla="*/ 26 h 48"/>
                  <a:gd name="T10" fmla="*/ 29 w 73"/>
                  <a:gd name="T11" fmla="*/ 34 h 48"/>
                  <a:gd name="T12" fmla="*/ 40 w 73"/>
                  <a:gd name="T13" fmla="*/ 39 h 48"/>
                  <a:gd name="T14" fmla="*/ 52 w 73"/>
                  <a:gd name="T15" fmla="*/ 44 h 48"/>
                  <a:gd name="T16" fmla="*/ 64 w 73"/>
                  <a:gd name="T17" fmla="*/ 48 h 48"/>
                  <a:gd name="T18" fmla="*/ 73 w 73"/>
                  <a:gd name="T19" fmla="*/ 48 h 48"/>
                  <a:gd name="T20" fmla="*/ 73 w 73"/>
                  <a:gd name="T21" fmla="*/ 38 h 48"/>
                  <a:gd name="T22" fmla="*/ 64 w 73"/>
                  <a:gd name="T23" fmla="*/ 38 h 48"/>
                  <a:gd name="T24" fmla="*/ 54 w 73"/>
                  <a:gd name="T25" fmla="*/ 35 h 48"/>
                  <a:gd name="T26" fmla="*/ 45 w 73"/>
                  <a:gd name="T27" fmla="*/ 30 h 48"/>
                  <a:gd name="T28" fmla="*/ 33 w 73"/>
                  <a:gd name="T29" fmla="*/ 25 h 48"/>
                  <a:gd name="T30" fmla="*/ 25 w 73"/>
                  <a:gd name="T31" fmla="*/ 19 h 48"/>
                  <a:gd name="T32" fmla="*/ 17 w 73"/>
                  <a:gd name="T33" fmla="*/ 12 h 48"/>
                  <a:gd name="T34" fmla="*/ 11 w 73"/>
                  <a:gd name="T35" fmla="*/ 6 h 48"/>
                  <a:gd name="T36" fmla="*/ 9 w 73"/>
                  <a:gd name="T37" fmla="*/ 4 h 48"/>
                  <a:gd name="T38" fmla="*/ 0 w 73"/>
                  <a:gd name="T39" fmla="*/ 4 h 48"/>
                  <a:gd name="T40" fmla="*/ 9 w 73"/>
                  <a:gd name="T41" fmla="*/ 4 h 48"/>
                  <a:gd name="T42" fmla="*/ 7 w 73"/>
                  <a:gd name="T43" fmla="*/ 0 h 48"/>
                  <a:gd name="T44" fmla="*/ 3 w 73"/>
                  <a:gd name="T45" fmla="*/ 0 h 48"/>
                  <a:gd name="T46" fmla="*/ 1 w 73"/>
                  <a:gd name="T47" fmla="*/ 3 h 48"/>
                  <a:gd name="T48" fmla="*/ 0 w 73"/>
                  <a:gd name="T49" fmla="*/ 6 h 48"/>
                  <a:gd name="T50" fmla="*/ 9 w 73"/>
                  <a:gd name="T51" fmla="*/ 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3" h="48">
                    <a:moveTo>
                      <a:pt x="9" y="6"/>
                    </a:moveTo>
                    <a:lnTo>
                      <a:pt x="0" y="6"/>
                    </a:lnTo>
                    <a:lnTo>
                      <a:pt x="4" y="13"/>
                    </a:lnTo>
                    <a:lnTo>
                      <a:pt x="10" y="19"/>
                    </a:lnTo>
                    <a:lnTo>
                      <a:pt x="18" y="26"/>
                    </a:lnTo>
                    <a:lnTo>
                      <a:pt x="29" y="34"/>
                    </a:lnTo>
                    <a:lnTo>
                      <a:pt x="40" y="39"/>
                    </a:lnTo>
                    <a:lnTo>
                      <a:pt x="52" y="44"/>
                    </a:lnTo>
                    <a:lnTo>
                      <a:pt x="64" y="48"/>
                    </a:lnTo>
                    <a:lnTo>
                      <a:pt x="73" y="48"/>
                    </a:lnTo>
                    <a:lnTo>
                      <a:pt x="73" y="38"/>
                    </a:lnTo>
                    <a:lnTo>
                      <a:pt x="64" y="38"/>
                    </a:lnTo>
                    <a:lnTo>
                      <a:pt x="54" y="35"/>
                    </a:lnTo>
                    <a:lnTo>
                      <a:pt x="45" y="30"/>
                    </a:lnTo>
                    <a:lnTo>
                      <a:pt x="33" y="25"/>
                    </a:lnTo>
                    <a:lnTo>
                      <a:pt x="25" y="19"/>
                    </a:lnTo>
                    <a:lnTo>
                      <a:pt x="17" y="12"/>
                    </a:lnTo>
                    <a:lnTo>
                      <a:pt x="11" y="6"/>
                    </a:lnTo>
                    <a:lnTo>
                      <a:pt x="9" y="4"/>
                    </a:lnTo>
                    <a:lnTo>
                      <a:pt x="0" y="4"/>
                    </a:lnTo>
                    <a:lnTo>
                      <a:pt x="9" y="4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965" name="Freeform 189"/>
              <p:cNvSpPr>
                <a:spLocks/>
              </p:cNvSpPr>
              <p:nvPr/>
            </p:nvSpPr>
            <p:spPr bwMode="auto">
              <a:xfrm>
                <a:off x="4179" y="2491"/>
                <a:ext cx="185" cy="258"/>
              </a:xfrm>
              <a:custGeom>
                <a:avLst/>
                <a:gdLst>
                  <a:gd name="T0" fmla="*/ 366 w 370"/>
                  <a:gd name="T1" fmla="*/ 74 h 517"/>
                  <a:gd name="T2" fmla="*/ 370 w 370"/>
                  <a:gd name="T3" fmla="*/ 123 h 517"/>
                  <a:gd name="T4" fmla="*/ 356 w 370"/>
                  <a:gd name="T5" fmla="*/ 151 h 517"/>
                  <a:gd name="T6" fmla="*/ 337 w 370"/>
                  <a:gd name="T7" fmla="*/ 162 h 517"/>
                  <a:gd name="T8" fmla="*/ 323 w 370"/>
                  <a:gd name="T9" fmla="*/ 172 h 517"/>
                  <a:gd name="T10" fmla="*/ 311 w 370"/>
                  <a:gd name="T11" fmla="*/ 181 h 517"/>
                  <a:gd name="T12" fmla="*/ 295 w 370"/>
                  <a:gd name="T13" fmla="*/ 198 h 517"/>
                  <a:gd name="T14" fmla="*/ 289 w 370"/>
                  <a:gd name="T15" fmla="*/ 229 h 517"/>
                  <a:gd name="T16" fmla="*/ 298 w 370"/>
                  <a:gd name="T17" fmla="*/ 243 h 517"/>
                  <a:gd name="T18" fmla="*/ 286 w 370"/>
                  <a:gd name="T19" fmla="*/ 256 h 517"/>
                  <a:gd name="T20" fmla="*/ 279 w 370"/>
                  <a:gd name="T21" fmla="*/ 274 h 517"/>
                  <a:gd name="T22" fmla="*/ 283 w 370"/>
                  <a:gd name="T23" fmla="*/ 290 h 517"/>
                  <a:gd name="T24" fmla="*/ 280 w 370"/>
                  <a:gd name="T25" fmla="*/ 304 h 517"/>
                  <a:gd name="T26" fmla="*/ 271 w 370"/>
                  <a:gd name="T27" fmla="*/ 338 h 517"/>
                  <a:gd name="T28" fmla="*/ 275 w 370"/>
                  <a:gd name="T29" fmla="*/ 353 h 517"/>
                  <a:gd name="T30" fmla="*/ 266 w 370"/>
                  <a:gd name="T31" fmla="*/ 373 h 517"/>
                  <a:gd name="T32" fmla="*/ 270 w 370"/>
                  <a:gd name="T33" fmla="*/ 394 h 517"/>
                  <a:gd name="T34" fmla="*/ 295 w 370"/>
                  <a:gd name="T35" fmla="*/ 404 h 517"/>
                  <a:gd name="T36" fmla="*/ 314 w 370"/>
                  <a:gd name="T37" fmla="*/ 411 h 517"/>
                  <a:gd name="T38" fmla="*/ 299 w 370"/>
                  <a:gd name="T39" fmla="*/ 444 h 517"/>
                  <a:gd name="T40" fmla="*/ 281 w 370"/>
                  <a:gd name="T41" fmla="*/ 480 h 517"/>
                  <a:gd name="T42" fmla="*/ 266 w 370"/>
                  <a:gd name="T43" fmla="*/ 508 h 517"/>
                  <a:gd name="T44" fmla="*/ 257 w 370"/>
                  <a:gd name="T45" fmla="*/ 515 h 517"/>
                  <a:gd name="T46" fmla="*/ 241 w 370"/>
                  <a:gd name="T47" fmla="*/ 516 h 517"/>
                  <a:gd name="T48" fmla="*/ 218 w 370"/>
                  <a:gd name="T49" fmla="*/ 517 h 517"/>
                  <a:gd name="T50" fmla="*/ 190 w 370"/>
                  <a:gd name="T51" fmla="*/ 517 h 517"/>
                  <a:gd name="T52" fmla="*/ 149 w 370"/>
                  <a:gd name="T53" fmla="*/ 517 h 517"/>
                  <a:gd name="T54" fmla="*/ 93 w 370"/>
                  <a:gd name="T55" fmla="*/ 517 h 517"/>
                  <a:gd name="T56" fmla="*/ 44 w 370"/>
                  <a:gd name="T57" fmla="*/ 516 h 517"/>
                  <a:gd name="T58" fmla="*/ 9 w 370"/>
                  <a:gd name="T59" fmla="*/ 513 h 517"/>
                  <a:gd name="T60" fmla="*/ 24 w 370"/>
                  <a:gd name="T61" fmla="*/ 483 h 517"/>
                  <a:gd name="T62" fmla="*/ 71 w 370"/>
                  <a:gd name="T63" fmla="*/ 374 h 517"/>
                  <a:gd name="T64" fmla="*/ 104 w 370"/>
                  <a:gd name="T65" fmla="*/ 225 h 517"/>
                  <a:gd name="T66" fmla="*/ 102 w 370"/>
                  <a:gd name="T67" fmla="*/ 69 h 517"/>
                  <a:gd name="T68" fmla="*/ 92 w 370"/>
                  <a:gd name="T69" fmla="*/ 0 h 517"/>
                  <a:gd name="T70" fmla="*/ 113 w 370"/>
                  <a:gd name="T71" fmla="*/ 2 h 517"/>
                  <a:gd name="T72" fmla="*/ 142 w 370"/>
                  <a:gd name="T73" fmla="*/ 4 h 517"/>
                  <a:gd name="T74" fmla="*/ 177 w 370"/>
                  <a:gd name="T75" fmla="*/ 6 h 517"/>
                  <a:gd name="T76" fmla="*/ 212 w 370"/>
                  <a:gd name="T77" fmla="*/ 8 h 517"/>
                  <a:gd name="T78" fmla="*/ 243 w 370"/>
                  <a:gd name="T79" fmla="*/ 10 h 517"/>
                  <a:gd name="T80" fmla="*/ 273 w 370"/>
                  <a:gd name="T81" fmla="*/ 14 h 517"/>
                  <a:gd name="T82" fmla="*/ 299 w 370"/>
                  <a:gd name="T83" fmla="*/ 16 h 517"/>
                  <a:gd name="T84" fmla="*/ 319 w 370"/>
                  <a:gd name="T85" fmla="*/ 19 h 517"/>
                  <a:gd name="T86" fmla="*/ 331 w 370"/>
                  <a:gd name="T87" fmla="*/ 20 h 517"/>
                  <a:gd name="T88" fmla="*/ 341 w 370"/>
                  <a:gd name="T89" fmla="*/ 22 h 517"/>
                  <a:gd name="T90" fmla="*/ 348 w 370"/>
                  <a:gd name="T91" fmla="*/ 23 h 517"/>
                  <a:gd name="T92" fmla="*/ 354 w 370"/>
                  <a:gd name="T93" fmla="*/ 29 h 517"/>
                  <a:gd name="T94" fmla="*/ 359 w 370"/>
                  <a:gd name="T95" fmla="*/ 43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70" h="517">
                    <a:moveTo>
                      <a:pt x="362" y="51"/>
                    </a:moveTo>
                    <a:lnTo>
                      <a:pt x="366" y="74"/>
                    </a:lnTo>
                    <a:lnTo>
                      <a:pt x="370" y="99"/>
                    </a:lnTo>
                    <a:lnTo>
                      <a:pt x="370" y="123"/>
                    </a:lnTo>
                    <a:lnTo>
                      <a:pt x="367" y="144"/>
                    </a:lnTo>
                    <a:lnTo>
                      <a:pt x="356" y="151"/>
                    </a:lnTo>
                    <a:lnTo>
                      <a:pt x="347" y="158"/>
                    </a:lnTo>
                    <a:lnTo>
                      <a:pt x="337" y="162"/>
                    </a:lnTo>
                    <a:lnTo>
                      <a:pt x="329" y="167"/>
                    </a:lnTo>
                    <a:lnTo>
                      <a:pt x="323" y="172"/>
                    </a:lnTo>
                    <a:lnTo>
                      <a:pt x="317" y="176"/>
                    </a:lnTo>
                    <a:lnTo>
                      <a:pt x="311" y="181"/>
                    </a:lnTo>
                    <a:lnTo>
                      <a:pt x="305" y="186"/>
                    </a:lnTo>
                    <a:lnTo>
                      <a:pt x="295" y="198"/>
                    </a:lnTo>
                    <a:lnTo>
                      <a:pt x="288" y="214"/>
                    </a:lnTo>
                    <a:lnTo>
                      <a:pt x="289" y="229"/>
                    </a:lnTo>
                    <a:lnTo>
                      <a:pt x="305" y="241"/>
                    </a:lnTo>
                    <a:lnTo>
                      <a:pt x="298" y="243"/>
                    </a:lnTo>
                    <a:lnTo>
                      <a:pt x="291" y="248"/>
                    </a:lnTo>
                    <a:lnTo>
                      <a:pt x="286" y="256"/>
                    </a:lnTo>
                    <a:lnTo>
                      <a:pt x="281" y="265"/>
                    </a:lnTo>
                    <a:lnTo>
                      <a:pt x="279" y="274"/>
                    </a:lnTo>
                    <a:lnTo>
                      <a:pt x="279" y="283"/>
                    </a:lnTo>
                    <a:lnTo>
                      <a:pt x="283" y="290"/>
                    </a:lnTo>
                    <a:lnTo>
                      <a:pt x="291" y="295"/>
                    </a:lnTo>
                    <a:lnTo>
                      <a:pt x="280" y="304"/>
                    </a:lnTo>
                    <a:lnTo>
                      <a:pt x="272" y="320"/>
                    </a:lnTo>
                    <a:lnTo>
                      <a:pt x="271" y="338"/>
                    </a:lnTo>
                    <a:lnTo>
                      <a:pt x="281" y="347"/>
                    </a:lnTo>
                    <a:lnTo>
                      <a:pt x="275" y="353"/>
                    </a:lnTo>
                    <a:lnTo>
                      <a:pt x="270" y="362"/>
                    </a:lnTo>
                    <a:lnTo>
                      <a:pt x="266" y="373"/>
                    </a:lnTo>
                    <a:lnTo>
                      <a:pt x="266" y="384"/>
                    </a:lnTo>
                    <a:lnTo>
                      <a:pt x="270" y="394"/>
                    </a:lnTo>
                    <a:lnTo>
                      <a:pt x="279" y="401"/>
                    </a:lnTo>
                    <a:lnTo>
                      <a:pt x="295" y="404"/>
                    </a:lnTo>
                    <a:lnTo>
                      <a:pt x="319" y="401"/>
                    </a:lnTo>
                    <a:lnTo>
                      <a:pt x="314" y="411"/>
                    </a:lnTo>
                    <a:lnTo>
                      <a:pt x="308" y="425"/>
                    </a:lnTo>
                    <a:lnTo>
                      <a:pt x="299" y="444"/>
                    </a:lnTo>
                    <a:lnTo>
                      <a:pt x="290" y="462"/>
                    </a:lnTo>
                    <a:lnTo>
                      <a:pt x="281" y="480"/>
                    </a:lnTo>
                    <a:lnTo>
                      <a:pt x="273" y="497"/>
                    </a:lnTo>
                    <a:lnTo>
                      <a:pt x="266" y="508"/>
                    </a:lnTo>
                    <a:lnTo>
                      <a:pt x="263" y="515"/>
                    </a:lnTo>
                    <a:lnTo>
                      <a:pt x="257" y="515"/>
                    </a:lnTo>
                    <a:lnTo>
                      <a:pt x="250" y="516"/>
                    </a:lnTo>
                    <a:lnTo>
                      <a:pt x="241" y="516"/>
                    </a:lnTo>
                    <a:lnTo>
                      <a:pt x="229" y="516"/>
                    </a:lnTo>
                    <a:lnTo>
                      <a:pt x="218" y="517"/>
                    </a:lnTo>
                    <a:lnTo>
                      <a:pt x="204" y="517"/>
                    </a:lnTo>
                    <a:lnTo>
                      <a:pt x="190" y="517"/>
                    </a:lnTo>
                    <a:lnTo>
                      <a:pt x="175" y="517"/>
                    </a:lnTo>
                    <a:lnTo>
                      <a:pt x="149" y="517"/>
                    </a:lnTo>
                    <a:lnTo>
                      <a:pt x="120" y="517"/>
                    </a:lnTo>
                    <a:lnTo>
                      <a:pt x="93" y="517"/>
                    </a:lnTo>
                    <a:lnTo>
                      <a:pt x="67" y="516"/>
                    </a:lnTo>
                    <a:lnTo>
                      <a:pt x="44" y="516"/>
                    </a:lnTo>
                    <a:lnTo>
                      <a:pt x="24" y="514"/>
                    </a:lnTo>
                    <a:lnTo>
                      <a:pt x="9" y="513"/>
                    </a:lnTo>
                    <a:lnTo>
                      <a:pt x="0" y="510"/>
                    </a:lnTo>
                    <a:lnTo>
                      <a:pt x="24" y="483"/>
                    </a:lnTo>
                    <a:lnTo>
                      <a:pt x="49" y="435"/>
                    </a:lnTo>
                    <a:lnTo>
                      <a:pt x="71" y="374"/>
                    </a:lnTo>
                    <a:lnTo>
                      <a:pt x="91" y="302"/>
                    </a:lnTo>
                    <a:lnTo>
                      <a:pt x="104" y="225"/>
                    </a:lnTo>
                    <a:lnTo>
                      <a:pt x="108" y="145"/>
                    </a:lnTo>
                    <a:lnTo>
                      <a:pt x="102" y="69"/>
                    </a:lnTo>
                    <a:lnTo>
                      <a:pt x="85" y="0"/>
                    </a:lnTo>
                    <a:lnTo>
                      <a:pt x="92" y="0"/>
                    </a:lnTo>
                    <a:lnTo>
                      <a:pt x="101" y="1"/>
                    </a:lnTo>
                    <a:lnTo>
                      <a:pt x="113" y="2"/>
                    </a:lnTo>
                    <a:lnTo>
                      <a:pt x="127" y="2"/>
                    </a:lnTo>
                    <a:lnTo>
                      <a:pt x="142" y="4"/>
                    </a:lnTo>
                    <a:lnTo>
                      <a:pt x="159" y="5"/>
                    </a:lnTo>
                    <a:lnTo>
                      <a:pt x="177" y="6"/>
                    </a:lnTo>
                    <a:lnTo>
                      <a:pt x="196" y="7"/>
                    </a:lnTo>
                    <a:lnTo>
                      <a:pt x="212" y="8"/>
                    </a:lnTo>
                    <a:lnTo>
                      <a:pt x="227" y="9"/>
                    </a:lnTo>
                    <a:lnTo>
                      <a:pt x="243" y="10"/>
                    </a:lnTo>
                    <a:lnTo>
                      <a:pt x="258" y="12"/>
                    </a:lnTo>
                    <a:lnTo>
                      <a:pt x="273" y="14"/>
                    </a:lnTo>
                    <a:lnTo>
                      <a:pt x="287" y="15"/>
                    </a:lnTo>
                    <a:lnTo>
                      <a:pt x="299" y="16"/>
                    </a:lnTo>
                    <a:lnTo>
                      <a:pt x="312" y="17"/>
                    </a:lnTo>
                    <a:lnTo>
                      <a:pt x="319" y="19"/>
                    </a:lnTo>
                    <a:lnTo>
                      <a:pt x="325" y="19"/>
                    </a:lnTo>
                    <a:lnTo>
                      <a:pt x="331" y="20"/>
                    </a:lnTo>
                    <a:lnTo>
                      <a:pt x="336" y="21"/>
                    </a:lnTo>
                    <a:lnTo>
                      <a:pt x="341" y="22"/>
                    </a:lnTo>
                    <a:lnTo>
                      <a:pt x="344" y="22"/>
                    </a:lnTo>
                    <a:lnTo>
                      <a:pt x="348" y="23"/>
                    </a:lnTo>
                    <a:lnTo>
                      <a:pt x="350" y="23"/>
                    </a:lnTo>
                    <a:lnTo>
                      <a:pt x="354" y="29"/>
                    </a:lnTo>
                    <a:lnTo>
                      <a:pt x="357" y="35"/>
                    </a:lnTo>
                    <a:lnTo>
                      <a:pt x="359" y="43"/>
                    </a:lnTo>
                    <a:lnTo>
                      <a:pt x="362" y="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966" name="Freeform 190"/>
              <p:cNvSpPr>
                <a:spLocks/>
              </p:cNvSpPr>
              <p:nvPr/>
            </p:nvSpPr>
            <p:spPr bwMode="auto">
              <a:xfrm>
                <a:off x="4358" y="2515"/>
                <a:ext cx="9" cy="50"/>
              </a:xfrm>
              <a:custGeom>
                <a:avLst/>
                <a:gdLst>
                  <a:gd name="T0" fmla="*/ 13 w 17"/>
                  <a:gd name="T1" fmla="*/ 99 h 99"/>
                  <a:gd name="T2" fmla="*/ 15 w 17"/>
                  <a:gd name="T3" fmla="*/ 94 h 99"/>
                  <a:gd name="T4" fmla="*/ 17 w 17"/>
                  <a:gd name="T5" fmla="*/ 73 h 99"/>
                  <a:gd name="T6" fmla="*/ 17 w 17"/>
                  <a:gd name="T7" fmla="*/ 49 h 99"/>
                  <a:gd name="T8" fmla="*/ 14 w 17"/>
                  <a:gd name="T9" fmla="*/ 24 h 99"/>
                  <a:gd name="T10" fmla="*/ 9 w 17"/>
                  <a:gd name="T11" fmla="*/ 0 h 99"/>
                  <a:gd name="T12" fmla="*/ 0 w 17"/>
                  <a:gd name="T13" fmla="*/ 2 h 99"/>
                  <a:gd name="T14" fmla="*/ 5 w 17"/>
                  <a:gd name="T15" fmla="*/ 24 h 99"/>
                  <a:gd name="T16" fmla="*/ 8 w 17"/>
                  <a:gd name="T17" fmla="*/ 49 h 99"/>
                  <a:gd name="T18" fmla="*/ 8 w 17"/>
                  <a:gd name="T19" fmla="*/ 73 h 99"/>
                  <a:gd name="T20" fmla="*/ 6 w 17"/>
                  <a:gd name="T21" fmla="*/ 94 h 99"/>
                  <a:gd name="T22" fmla="*/ 8 w 17"/>
                  <a:gd name="T23" fmla="*/ 89 h 99"/>
                  <a:gd name="T24" fmla="*/ 6 w 17"/>
                  <a:gd name="T25" fmla="*/ 94 h 99"/>
                  <a:gd name="T26" fmla="*/ 7 w 17"/>
                  <a:gd name="T27" fmla="*/ 98 h 99"/>
                  <a:gd name="T28" fmla="*/ 10 w 17"/>
                  <a:gd name="T29" fmla="*/ 99 h 99"/>
                  <a:gd name="T30" fmla="*/ 14 w 17"/>
                  <a:gd name="T31" fmla="*/ 98 h 99"/>
                  <a:gd name="T32" fmla="*/ 15 w 17"/>
                  <a:gd name="T33" fmla="*/ 94 h 99"/>
                  <a:gd name="T34" fmla="*/ 13 w 17"/>
                  <a:gd name="T35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" h="99">
                    <a:moveTo>
                      <a:pt x="13" y="99"/>
                    </a:moveTo>
                    <a:lnTo>
                      <a:pt x="15" y="94"/>
                    </a:lnTo>
                    <a:lnTo>
                      <a:pt x="17" y="73"/>
                    </a:lnTo>
                    <a:lnTo>
                      <a:pt x="17" y="49"/>
                    </a:lnTo>
                    <a:lnTo>
                      <a:pt x="14" y="24"/>
                    </a:lnTo>
                    <a:lnTo>
                      <a:pt x="9" y="0"/>
                    </a:lnTo>
                    <a:lnTo>
                      <a:pt x="0" y="2"/>
                    </a:lnTo>
                    <a:lnTo>
                      <a:pt x="5" y="24"/>
                    </a:lnTo>
                    <a:lnTo>
                      <a:pt x="8" y="49"/>
                    </a:lnTo>
                    <a:lnTo>
                      <a:pt x="8" y="73"/>
                    </a:lnTo>
                    <a:lnTo>
                      <a:pt x="6" y="94"/>
                    </a:lnTo>
                    <a:lnTo>
                      <a:pt x="8" y="89"/>
                    </a:lnTo>
                    <a:lnTo>
                      <a:pt x="6" y="94"/>
                    </a:lnTo>
                    <a:lnTo>
                      <a:pt x="7" y="98"/>
                    </a:lnTo>
                    <a:lnTo>
                      <a:pt x="10" y="99"/>
                    </a:lnTo>
                    <a:lnTo>
                      <a:pt x="14" y="98"/>
                    </a:lnTo>
                    <a:lnTo>
                      <a:pt x="15" y="94"/>
                    </a:lnTo>
                    <a:lnTo>
                      <a:pt x="13" y="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967" name="Freeform 191"/>
              <p:cNvSpPr>
                <a:spLocks/>
              </p:cNvSpPr>
              <p:nvPr/>
            </p:nvSpPr>
            <p:spPr bwMode="auto">
              <a:xfrm>
                <a:off x="4330" y="2560"/>
                <a:ext cx="34" cy="25"/>
              </a:xfrm>
              <a:custGeom>
                <a:avLst/>
                <a:gdLst>
                  <a:gd name="T0" fmla="*/ 7 w 68"/>
                  <a:gd name="T1" fmla="*/ 50 h 50"/>
                  <a:gd name="T2" fmla="*/ 7 w 68"/>
                  <a:gd name="T3" fmla="*/ 50 h 50"/>
                  <a:gd name="T4" fmla="*/ 12 w 68"/>
                  <a:gd name="T5" fmla="*/ 45 h 50"/>
                  <a:gd name="T6" fmla="*/ 18 w 68"/>
                  <a:gd name="T7" fmla="*/ 41 h 50"/>
                  <a:gd name="T8" fmla="*/ 23 w 68"/>
                  <a:gd name="T9" fmla="*/ 37 h 50"/>
                  <a:gd name="T10" fmla="*/ 30 w 68"/>
                  <a:gd name="T11" fmla="*/ 33 h 50"/>
                  <a:gd name="T12" fmla="*/ 38 w 68"/>
                  <a:gd name="T13" fmla="*/ 28 h 50"/>
                  <a:gd name="T14" fmla="*/ 47 w 68"/>
                  <a:gd name="T15" fmla="*/ 23 h 50"/>
                  <a:gd name="T16" fmla="*/ 56 w 68"/>
                  <a:gd name="T17" fmla="*/ 17 h 50"/>
                  <a:gd name="T18" fmla="*/ 68 w 68"/>
                  <a:gd name="T19" fmla="*/ 10 h 50"/>
                  <a:gd name="T20" fmla="*/ 63 w 68"/>
                  <a:gd name="T21" fmla="*/ 0 h 50"/>
                  <a:gd name="T22" fmla="*/ 52 w 68"/>
                  <a:gd name="T23" fmla="*/ 7 h 50"/>
                  <a:gd name="T24" fmla="*/ 42 w 68"/>
                  <a:gd name="T25" fmla="*/ 14 h 50"/>
                  <a:gd name="T26" fmla="*/ 33 w 68"/>
                  <a:gd name="T27" fmla="*/ 19 h 50"/>
                  <a:gd name="T28" fmla="*/ 25 w 68"/>
                  <a:gd name="T29" fmla="*/ 23 h 50"/>
                  <a:gd name="T30" fmla="*/ 18 w 68"/>
                  <a:gd name="T31" fmla="*/ 28 h 50"/>
                  <a:gd name="T32" fmla="*/ 11 w 68"/>
                  <a:gd name="T33" fmla="*/ 34 h 50"/>
                  <a:gd name="T34" fmla="*/ 6 w 68"/>
                  <a:gd name="T35" fmla="*/ 38 h 50"/>
                  <a:gd name="T36" fmla="*/ 0 w 68"/>
                  <a:gd name="T37" fmla="*/ 43 h 50"/>
                  <a:gd name="T38" fmla="*/ 0 w 68"/>
                  <a:gd name="T39" fmla="*/ 43 h 50"/>
                  <a:gd name="T40" fmla="*/ 7 w 68"/>
                  <a:gd name="T4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8" h="50">
                    <a:moveTo>
                      <a:pt x="7" y="50"/>
                    </a:moveTo>
                    <a:lnTo>
                      <a:pt x="7" y="50"/>
                    </a:lnTo>
                    <a:lnTo>
                      <a:pt x="12" y="45"/>
                    </a:lnTo>
                    <a:lnTo>
                      <a:pt x="18" y="41"/>
                    </a:lnTo>
                    <a:lnTo>
                      <a:pt x="23" y="37"/>
                    </a:lnTo>
                    <a:lnTo>
                      <a:pt x="30" y="33"/>
                    </a:lnTo>
                    <a:lnTo>
                      <a:pt x="38" y="28"/>
                    </a:lnTo>
                    <a:lnTo>
                      <a:pt x="47" y="23"/>
                    </a:lnTo>
                    <a:lnTo>
                      <a:pt x="56" y="17"/>
                    </a:lnTo>
                    <a:lnTo>
                      <a:pt x="68" y="10"/>
                    </a:lnTo>
                    <a:lnTo>
                      <a:pt x="63" y="0"/>
                    </a:lnTo>
                    <a:lnTo>
                      <a:pt x="52" y="7"/>
                    </a:lnTo>
                    <a:lnTo>
                      <a:pt x="42" y="14"/>
                    </a:lnTo>
                    <a:lnTo>
                      <a:pt x="33" y="19"/>
                    </a:lnTo>
                    <a:lnTo>
                      <a:pt x="25" y="23"/>
                    </a:lnTo>
                    <a:lnTo>
                      <a:pt x="18" y="28"/>
                    </a:lnTo>
                    <a:lnTo>
                      <a:pt x="11" y="34"/>
                    </a:lnTo>
                    <a:lnTo>
                      <a:pt x="6" y="38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7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968" name="Freeform 192"/>
              <p:cNvSpPr>
                <a:spLocks/>
              </p:cNvSpPr>
              <p:nvPr/>
            </p:nvSpPr>
            <p:spPr bwMode="auto">
              <a:xfrm>
                <a:off x="4321" y="2582"/>
                <a:ext cx="13" cy="32"/>
              </a:xfrm>
              <a:custGeom>
                <a:avLst/>
                <a:gdLst>
                  <a:gd name="T0" fmla="*/ 22 w 27"/>
                  <a:gd name="T1" fmla="*/ 65 h 65"/>
                  <a:gd name="T2" fmla="*/ 23 w 27"/>
                  <a:gd name="T3" fmla="*/ 54 h 65"/>
                  <a:gd name="T4" fmla="*/ 11 w 27"/>
                  <a:gd name="T5" fmla="*/ 45 h 65"/>
                  <a:gd name="T6" fmla="*/ 10 w 27"/>
                  <a:gd name="T7" fmla="*/ 32 h 65"/>
                  <a:gd name="T8" fmla="*/ 16 w 27"/>
                  <a:gd name="T9" fmla="*/ 18 h 65"/>
                  <a:gd name="T10" fmla="*/ 26 w 27"/>
                  <a:gd name="T11" fmla="*/ 7 h 65"/>
                  <a:gd name="T12" fmla="*/ 19 w 27"/>
                  <a:gd name="T13" fmla="*/ 0 h 65"/>
                  <a:gd name="T14" fmla="*/ 7 w 27"/>
                  <a:gd name="T15" fmla="*/ 14 h 65"/>
                  <a:gd name="T16" fmla="*/ 0 w 27"/>
                  <a:gd name="T17" fmla="*/ 32 h 65"/>
                  <a:gd name="T18" fmla="*/ 1 w 27"/>
                  <a:gd name="T19" fmla="*/ 50 h 65"/>
                  <a:gd name="T20" fmla="*/ 21 w 27"/>
                  <a:gd name="T21" fmla="*/ 63 h 65"/>
                  <a:gd name="T22" fmla="*/ 22 w 27"/>
                  <a:gd name="T23" fmla="*/ 53 h 65"/>
                  <a:gd name="T24" fmla="*/ 21 w 27"/>
                  <a:gd name="T25" fmla="*/ 63 h 65"/>
                  <a:gd name="T26" fmla="*/ 25 w 27"/>
                  <a:gd name="T27" fmla="*/ 62 h 65"/>
                  <a:gd name="T28" fmla="*/ 27 w 27"/>
                  <a:gd name="T29" fmla="*/ 60 h 65"/>
                  <a:gd name="T30" fmla="*/ 27 w 27"/>
                  <a:gd name="T31" fmla="*/ 57 h 65"/>
                  <a:gd name="T32" fmla="*/ 23 w 27"/>
                  <a:gd name="T33" fmla="*/ 54 h 65"/>
                  <a:gd name="T34" fmla="*/ 22 w 27"/>
                  <a:gd name="T35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" h="65">
                    <a:moveTo>
                      <a:pt x="22" y="65"/>
                    </a:moveTo>
                    <a:lnTo>
                      <a:pt x="23" y="54"/>
                    </a:lnTo>
                    <a:lnTo>
                      <a:pt x="11" y="45"/>
                    </a:lnTo>
                    <a:lnTo>
                      <a:pt x="10" y="32"/>
                    </a:lnTo>
                    <a:lnTo>
                      <a:pt x="16" y="18"/>
                    </a:lnTo>
                    <a:lnTo>
                      <a:pt x="26" y="7"/>
                    </a:lnTo>
                    <a:lnTo>
                      <a:pt x="19" y="0"/>
                    </a:lnTo>
                    <a:lnTo>
                      <a:pt x="7" y="14"/>
                    </a:lnTo>
                    <a:lnTo>
                      <a:pt x="0" y="32"/>
                    </a:lnTo>
                    <a:lnTo>
                      <a:pt x="1" y="50"/>
                    </a:lnTo>
                    <a:lnTo>
                      <a:pt x="21" y="63"/>
                    </a:lnTo>
                    <a:lnTo>
                      <a:pt x="22" y="53"/>
                    </a:lnTo>
                    <a:lnTo>
                      <a:pt x="21" y="63"/>
                    </a:lnTo>
                    <a:lnTo>
                      <a:pt x="25" y="62"/>
                    </a:lnTo>
                    <a:lnTo>
                      <a:pt x="27" y="60"/>
                    </a:lnTo>
                    <a:lnTo>
                      <a:pt x="27" y="57"/>
                    </a:lnTo>
                    <a:lnTo>
                      <a:pt x="23" y="54"/>
                    </a:lnTo>
                    <a:lnTo>
                      <a:pt x="22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969" name="Freeform 193"/>
              <p:cNvSpPr>
                <a:spLocks/>
              </p:cNvSpPr>
              <p:nvPr/>
            </p:nvSpPr>
            <p:spPr bwMode="auto">
              <a:xfrm>
                <a:off x="4317" y="2608"/>
                <a:ext cx="15" cy="32"/>
              </a:xfrm>
              <a:custGeom>
                <a:avLst/>
                <a:gdLst>
                  <a:gd name="T0" fmla="*/ 19 w 31"/>
                  <a:gd name="T1" fmla="*/ 65 h 65"/>
                  <a:gd name="T2" fmla="*/ 19 w 31"/>
                  <a:gd name="T3" fmla="*/ 55 h 65"/>
                  <a:gd name="T4" fmla="*/ 13 w 31"/>
                  <a:gd name="T5" fmla="*/ 52 h 65"/>
                  <a:gd name="T6" fmla="*/ 9 w 31"/>
                  <a:gd name="T7" fmla="*/ 47 h 65"/>
                  <a:gd name="T8" fmla="*/ 9 w 31"/>
                  <a:gd name="T9" fmla="*/ 39 h 65"/>
                  <a:gd name="T10" fmla="*/ 12 w 31"/>
                  <a:gd name="T11" fmla="*/ 31 h 65"/>
                  <a:gd name="T12" fmla="*/ 16 w 31"/>
                  <a:gd name="T13" fmla="*/ 23 h 65"/>
                  <a:gd name="T14" fmla="*/ 21 w 31"/>
                  <a:gd name="T15" fmla="*/ 16 h 65"/>
                  <a:gd name="T16" fmla="*/ 27 w 31"/>
                  <a:gd name="T17" fmla="*/ 13 h 65"/>
                  <a:gd name="T18" fmla="*/ 31 w 31"/>
                  <a:gd name="T19" fmla="*/ 12 h 65"/>
                  <a:gd name="T20" fmla="*/ 31 w 31"/>
                  <a:gd name="T21" fmla="*/ 0 h 65"/>
                  <a:gd name="T22" fmla="*/ 22 w 31"/>
                  <a:gd name="T23" fmla="*/ 4 h 65"/>
                  <a:gd name="T24" fmla="*/ 14 w 31"/>
                  <a:gd name="T25" fmla="*/ 9 h 65"/>
                  <a:gd name="T26" fmla="*/ 7 w 31"/>
                  <a:gd name="T27" fmla="*/ 18 h 65"/>
                  <a:gd name="T28" fmla="*/ 2 w 31"/>
                  <a:gd name="T29" fmla="*/ 29 h 65"/>
                  <a:gd name="T30" fmla="*/ 0 w 31"/>
                  <a:gd name="T31" fmla="*/ 39 h 65"/>
                  <a:gd name="T32" fmla="*/ 0 w 31"/>
                  <a:gd name="T33" fmla="*/ 50 h 65"/>
                  <a:gd name="T34" fmla="*/ 6 w 31"/>
                  <a:gd name="T35" fmla="*/ 59 h 65"/>
                  <a:gd name="T36" fmla="*/ 16 w 31"/>
                  <a:gd name="T37" fmla="*/ 65 h 65"/>
                  <a:gd name="T38" fmla="*/ 16 w 31"/>
                  <a:gd name="T39" fmla="*/ 55 h 65"/>
                  <a:gd name="T40" fmla="*/ 16 w 31"/>
                  <a:gd name="T41" fmla="*/ 65 h 65"/>
                  <a:gd name="T42" fmla="*/ 20 w 31"/>
                  <a:gd name="T43" fmla="*/ 63 h 65"/>
                  <a:gd name="T44" fmla="*/ 22 w 31"/>
                  <a:gd name="T45" fmla="*/ 61 h 65"/>
                  <a:gd name="T46" fmla="*/ 22 w 31"/>
                  <a:gd name="T47" fmla="*/ 58 h 65"/>
                  <a:gd name="T48" fmla="*/ 19 w 31"/>
                  <a:gd name="T49" fmla="*/ 55 h 65"/>
                  <a:gd name="T50" fmla="*/ 19 w 31"/>
                  <a:gd name="T51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1" h="65">
                    <a:moveTo>
                      <a:pt x="19" y="65"/>
                    </a:moveTo>
                    <a:lnTo>
                      <a:pt x="19" y="55"/>
                    </a:lnTo>
                    <a:lnTo>
                      <a:pt x="13" y="52"/>
                    </a:lnTo>
                    <a:lnTo>
                      <a:pt x="9" y="47"/>
                    </a:lnTo>
                    <a:lnTo>
                      <a:pt x="9" y="39"/>
                    </a:lnTo>
                    <a:lnTo>
                      <a:pt x="12" y="31"/>
                    </a:lnTo>
                    <a:lnTo>
                      <a:pt x="16" y="23"/>
                    </a:lnTo>
                    <a:lnTo>
                      <a:pt x="21" y="16"/>
                    </a:lnTo>
                    <a:lnTo>
                      <a:pt x="27" y="13"/>
                    </a:lnTo>
                    <a:lnTo>
                      <a:pt x="31" y="12"/>
                    </a:lnTo>
                    <a:lnTo>
                      <a:pt x="31" y="0"/>
                    </a:lnTo>
                    <a:lnTo>
                      <a:pt x="22" y="4"/>
                    </a:lnTo>
                    <a:lnTo>
                      <a:pt x="14" y="9"/>
                    </a:lnTo>
                    <a:lnTo>
                      <a:pt x="7" y="18"/>
                    </a:lnTo>
                    <a:lnTo>
                      <a:pt x="2" y="29"/>
                    </a:lnTo>
                    <a:lnTo>
                      <a:pt x="0" y="39"/>
                    </a:lnTo>
                    <a:lnTo>
                      <a:pt x="0" y="50"/>
                    </a:lnTo>
                    <a:lnTo>
                      <a:pt x="6" y="59"/>
                    </a:lnTo>
                    <a:lnTo>
                      <a:pt x="16" y="65"/>
                    </a:lnTo>
                    <a:lnTo>
                      <a:pt x="16" y="55"/>
                    </a:lnTo>
                    <a:lnTo>
                      <a:pt x="16" y="65"/>
                    </a:lnTo>
                    <a:lnTo>
                      <a:pt x="20" y="63"/>
                    </a:lnTo>
                    <a:lnTo>
                      <a:pt x="22" y="61"/>
                    </a:lnTo>
                    <a:lnTo>
                      <a:pt x="22" y="58"/>
                    </a:lnTo>
                    <a:lnTo>
                      <a:pt x="19" y="55"/>
                    </a:lnTo>
                    <a:lnTo>
                      <a:pt x="19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970" name="Freeform 194"/>
              <p:cNvSpPr>
                <a:spLocks/>
              </p:cNvSpPr>
              <p:nvPr/>
            </p:nvSpPr>
            <p:spPr bwMode="auto">
              <a:xfrm>
                <a:off x="4313" y="2636"/>
                <a:ext cx="13" cy="30"/>
              </a:xfrm>
              <a:custGeom>
                <a:avLst/>
                <a:gdLst>
                  <a:gd name="T0" fmla="*/ 17 w 27"/>
                  <a:gd name="T1" fmla="*/ 61 h 61"/>
                  <a:gd name="T2" fmla="*/ 15 w 27"/>
                  <a:gd name="T3" fmla="*/ 52 h 61"/>
                  <a:gd name="T4" fmla="*/ 9 w 27"/>
                  <a:gd name="T5" fmla="*/ 46 h 61"/>
                  <a:gd name="T6" fmla="*/ 10 w 27"/>
                  <a:gd name="T7" fmla="*/ 31 h 61"/>
                  <a:gd name="T8" fmla="*/ 17 w 27"/>
                  <a:gd name="T9" fmla="*/ 18 h 61"/>
                  <a:gd name="T10" fmla="*/ 27 w 27"/>
                  <a:gd name="T11" fmla="*/ 10 h 61"/>
                  <a:gd name="T12" fmla="*/ 24 w 27"/>
                  <a:gd name="T13" fmla="*/ 0 h 61"/>
                  <a:gd name="T14" fmla="*/ 10 w 27"/>
                  <a:gd name="T15" fmla="*/ 11 h 61"/>
                  <a:gd name="T16" fmla="*/ 1 w 27"/>
                  <a:gd name="T17" fmla="*/ 29 h 61"/>
                  <a:gd name="T18" fmla="*/ 0 w 27"/>
                  <a:gd name="T19" fmla="*/ 49 h 61"/>
                  <a:gd name="T20" fmla="*/ 15 w 27"/>
                  <a:gd name="T21" fmla="*/ 61 h 61"/>
                  <a:gd name="T22" fmla="*/ 13 w 27"/>
                  <a:gd name="T23" fmla="*/ 52 h 61"/>
                  <a:gd name="T24" fmla="*/ 15 w 27"/>
                  <a:gd name="T25" fmla="*/ 61 h 61"/>
                  <a:gd name="T26" fmla="*/ 18 w 27"/>
                  <a:gd name="T27" fmla="*/ 60 h 61"/>
                  <a:gd name="T28" fmla="*/ 20 w 27"/>
                  <a:gd name="T29" fmla="*/ 57 h 61"/>
                  <a:gd name="T30" fmla="*/ 18 w 27"/>
                  <a:gd name="T31" fmla="*/ 53 h 61"/>
                  <a:gd name="T32" fmla="*/ 15 w 27"/>
                  <a:gd name="T33" fmla="*/ 52 h 61"/>
                  <a:gd name="T34" fmla="*/ 17 w 27"/>
                  <a:gd name="T35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" h="61">
                    <a:moveTo>
                      <a:pt x="17" y="61"/>
                    </a:moveTo>
                    <a:lnTo>
                      <a:pt x="15" y="52"/>
                    </a:lnTo>
                    <a:lnTo>
                      <a:pt x="9" y="46"/>
                    </a:lnTo>
                    <a:lnTo>
                      <a:pt x="10" y="31"/>
                    </a:lnTo>
                    <a:lnTo>
                      <a:pt x="17" y="18"/>
                    </a:lnTo>
                    <a:lnTo>
                      <a:pt x="27" y="10"/>
                    </a:lnTo>
                    <a:lnTo>
                      <a:pt x="24" y="0"/>
                    </a:lnTo>
                    <a:lnTo>
                      <a:pt x="10" y="11"/>
                    </a:lnTo>
                    <a:lnTo>
                      <a:pt x="1" y="29"/>
                    </a:lnTo>
                    <a:lnTo>
                      <a:pt x="0" y="49"/>
                    </a:lnTo>
                    <a:lnTo>
                      <a:pt x="15" y="61"/>
                    </a:lnTo>
                    <a:lnTo>
                      <a:pt x="13" y="52"/>
                    </a:lnTo>
                    <a:lnTo>
                      <a:pt x="15" y="61"/>
                    </a:lnTo>
                    <a:lnTo>
                      <a:pt x="18" y="60"/>
                    </a:lnTo>
                    <a:lnTo>
                      <a:pt x="20" y="57"/>
                    </a:lnTo>
                    <a:lnTo>
                      <a:pt x="18" y="53"/>
                    </a:lnTo>
                    <a:lnTo>
                      <a:pt x="15" y="52"/>
                    </a:lnTo>
                    <a:lnTo>
                      <a:pt x="17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971" name="Freeform 195"/>
              <p:cNvSpPr>
                <a:spLocks/>
              </p:cNvSpPr>
              <p:nvPr/>
            </p:nvSpPr>
            <p:spPr bwMode="auto">
              <a:xfrm>
                <a:off x="4310" y="2662"/>
                <a:ext cx="31" cy="34"/>
              </a:xfrm>
              <a:custGeom>
                <a:avLst/>
                <a:gdLst>
                  <a:gd name="T0" fmla="*/ 63 w 63"/>
                  <a:gd name="T1" fmla="*/ 60 h 68"/>
                  <a:gd name="T2" fmla="*/ 57 w 63"/>
                  <a:gd name="T3" fmla="*/ 54 h 68"/>
                  <a:gd name="T4" fmla="*/ 34 w 63"/>
                  <a:gd name="T5" fmla="*/ 57 h 68"/>
                  <a:gd name="T6" fmla="*/ 19 w 63"/>
                  <a:gd name="T7" fmla="*/ 54 h 68"/>
                  <a:gd name="T8" fmla="*/ 13 w 63"/>
                  <a:gd name="T9" fmla="*/ 50 h 68"/>
                  <a:gd name="T10" fmla="*/ 10 w 63"/>
                  <a:gd name="T11" fmla="*/ 42 h 68"/>
                  <a:gd name="T12" fmla="*/ 10 w 63"/>
                  <a:gd name="T13" fmla="*/ 31 h 68"/>
                  <a:gd name="T14" fmla="*/ 13 w 63"/>
                  <a:gd name="T15" fmla="*/ 22 h 68"/>
                  <a:gd name="T16" fmla="*/ 18 w 63"/>
                  <a:gd name="T17" fmla="*/ 14 h 68"/>
                  <a:gd name="T18" fmla="*/ 22 w 63"/>
                  <a:gd name="T19" fmla="*/ 9 h 68"/>
                  <a:gd name="T20" fmla="*/ 18 w 63"/>
                  <a:gd name="T21" fmla="*/ 0 h 68"/>
                  <a:gd name="T22" fmla="*/ 11 w 63"/>
                  <a:gd name="T23" fmla="*/ 7 h 68"/>
                  <a:gd name="T24" fmla="*/ 4 w 63"/>
                  <a:gd name="T25" fmla="*/ 17 h 68"/>
                  <a:gd name="T26" fmla="*/ 0 w 63"/>
                  <a:gd name="T27" fmla="*/ 31 h 68"/>
                  <a:gd name="T28" fmla="*/ 0 w 63"/>
                  <a:gd name="T29" fmla="*/ 42 h 68"/>
                  <a:gd name="T30" fmla="*/ 4 w 63"/>
                  <a:gd name="T31" fmla="*/ 54 h 68"/>
                  <a:gd name="T32" fmla="*/ 17 w 63"/>
                  <a:gd name="T33" fmla="*/ 64 h 68"/>
                  <a:gd name="T34" fmla="*/ 34 w 63"/>
                  <a:gd name="T35" fmla="*/ 68 h 68"/>
                  <a:gd name="T36" fmla="*/ 59 w 63"/>
                  <a:gd name="T37" fmla="*/ 64 h 68"/>
                  <a:gd name="T38" fmla="*/ 53 w 63"/>
                  <a:gd name="T39" fmla="*/ 58 h 68"/>
                  <a:gd name="T40" fmla="*/ 59 w 63"/>
                  <a:gd name="T41" fmla="*/ 64 h 68"/>
                  <a:gd name="T42" fmla="*/ 63 w 63"/>
                  <a:gd name="T43" fmla="*/ 61 h 68"/>
                  <a:gd name="T44" fmla="*/ 63 w 63"/>
                  <a:gd name="T45" fmla="*/ 58 h 68"/>
                  <a:gd name="T46" fmla="*/ 60 w 63"/>
                  <a:gd name="T47" fmla="*/ 55 h 68"/>
                  <a:gd name="T48" fmla="*/ 57 w 63"/>
                  <a:gd name="T49" fmla="*/ 54 h 68"/>
                  <a:gd name="T50" fmla="*/ 63 w 63"/>
                  <a:gd name="T51" fmla="*/ 6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3" h="68">
                    <a:moveTo>
                      <a:pt x="63" y="60"/>
                    </a:moveTo>
                    <a:lnTo>
                      <a:pt x="57" y="54"/>
                    </a:lnTo>
                    <a:lnTo>
                      <a:pt x="34" y="57"/>
                    </a:lnTo>
                    <a:lnTo>
                      <a:pt x="19" y="54"/>
                    </a:lnTo>
                    <a:lnTo>
                      <a:pt x="13" y="50"/>
                    </a:lnTo>
                    <a:lnTo>
                      <a:pt x="10" y="42"/>
                    </a:lnTo>
                    <a:lnTo>
                      <a:pt x="10" y="31"/>
                    </a:lnTo>
                    <a:lnTo>
                      <a:pt x="13" y="22"/>
                    </a:lnTo>
                    <a:lnTo>
                      <a:pt x="18" y="14"/>
                    </a:lnTo>
                    <a:lnTo>
                      <a:pt x="22" y="9"/>
                    </a:lnTo>
                    <a:lnTo>
                      <a:pt x="18" y="0"/>
                    </a:lnTo>
                    <a:lnTo>
                      <a:pt x="11" y="7"/>
                    </a:lnTo>
                    <a:lnTo>
                      <a:pt x="4" y="17"/>
                    </a:lnTo>
                    <a:lnTo>
                      <a:pt x="0" y="31"/>
                    </a:lnTo>
                    <a:lnTo>
                      <a:pt x="0" y="42"/>
                    </a:lnTo>
                    <a:lnTo>
                      <a:pt x="4" y="54"/>
                    </a:lnTo>
                    <a:lnTo>
                      <a:pt x="17" y="64"/>
                    </a:lnTo>
                    <a:lnTo>
                      <a:pt x="34" y="68"/>
                    </a:lnTo>
                    <a:lnTo>
                      <a:pt x="59" y="64"/>
                    </a:lnTo>
                    <a:lnTo>
                      <a:pt x="53" y="58"/>
                    </a:lnTo>
                    <a:lnTo>
                      <a:pt x="59" y="64"/>
                    </a:lnTo>
                    <a:lnTo>
                      <a:pt x="63" y="61"/>
                    </a:lnTo>
                    <a:lnTo>
                      <a:pt x="63" y="58"/>
                    </a:lnTo>
                    <a:lnTo>
                      <a:pt x="60" y="55"/>
                    </a:lnTo>
                    <a:lnTo>
                      <a:pt x="57" y="54"/>
                    </a:lnTo>
                    <a:lnTo>
                      <a:pt x="63" y="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972" name="Freeform 196"/>
              <p:cNvSpPr>
                <a:spLocks/>
              </p:cNvSpPr>
              <p:nvPr/>
            </p:nvSpPr>
            <p:spPr bwMode="auto">
              <a:xfrm>
                <a:off x="4308" y="2690"/>
                <a:ext cx="33" cy="60"/>
              </a:xfrm>
              <a:custGeom>
                <a:avLst/>
                <a:gdLst>
                  <a:gd name="T0" fmla="*/ 5 w 66"/>
                  <a:gd name="T1" fmla="*/ 120 h 120"/>
                  <a:gd name="T2" fmla="*/ 9 w 66"/>
                  <a:gd name="T3" fmla="*/ 117 h 120"/>
                  <a:gd name="T4" fmla="*/ 13 w 66"/>
                  <a:gd name="T5" fmla="*/ 110 h 120"/>
                  <a:gd name="T6" fmla="*/ 20 w 66"/>
                  <a:gd name="T7" fmla="*/ 99 h 120"/>
                  <a:gd name="T8" fmla="*/ 28 w 66"/>
                  <a:gd name="T9" fmla="*/ 83 h 120"/>
                  <a:gd name="T10" fmla="*/ 37 w 66"/>
                  <a:gd name="T11" fmla="*/ 64 h 120"/>
                  <a:gd name="T12" fmla="*/ 46 w 66"/>
                  <a:gd name="T13" fmla="*/ 46 h 120"/>
                  <a:gd name="T14" fmla="*/ 54 w 66"/>
                  <a:gd name="T15" fmla="*/ 27 h 120"/>
                  <a:gd name="T16" fmla="*/ 61 w 66"/>
                  <a:gd name="T17" fmla="*/ 14 h 120"/>
                  <a:gd name="T18" fmla="*/ 66 w 66"/>
                  <a:gd name="T19" fmla="*/ 2 h 120"/>
                  <a:gd name="T20" fmla="*/ 56 w 66"/>
                  <a:gd name="T21" fmla="*/ 0 h 120"/>
                  <a:gd name="T22" fmla="*/ 52 w 66"/>
                  <a:gd name="T23" fmla="*/ 9 h 120"/>
                  <a:gd name="T24" fmla="*/ 45 w 66"/>
                  <a:gd name="T25" fmla="*/ 23 h 120"/>
                  <a:gd name="T26" fmla="*/ 37 w 66"/>
                  <a:gd name="T27" fmla="*/ 41 h 120"/>
                  <a:gd name="T28" fmla="*/ 28 w 66"/>
                  <a:gd name="T29" fmla="*/ 60 h 120"/>
                  <a:gd name="T30" fmla="*/ 18 w 66"/>
                  <a:gd name="T31" fmla="*/ 78 h 120"/>
                  <a:gd name="T32" fmla="*/ 10 w 66"/>
                  <a:gd name="T33" fmla="*/ 94 h 120"/>
                  <a:gd name="T34" fmla="*/ 3 w 66"/>
                  <a:gd name="T35" fmla="*/ 106 h 120"/>
                  <a:gd name="T36" fmla="*/ 0 w 66"/>
                  <a:gd name="T37" fmla="*/ 113 h 120"/>
                  <a:gd name="T38" fmla="*/ 5 w 66"/>
                  <a:gd name="T39" fmla="*/ 110 h 120"/>
                  <a:gd name="T40" fmla="*/ 0 w 66"/>
                  <a:gd name="T41" fmla="*/ 113 h 120"/>
                  <a:gd name="T42" fmla="*/ 0 w 66"/>
                  <a:gd name="T43" fmla="*/ 116 h 120"/>
                  <a:gd name="T44" fmla="*/ 3 w 66"/>
                  <a:gd name="T45" fmla="*/ 120 h 120"/>
                  <a:gd name="T46" fmla="*/ 7 w 66"/>
                  <a:gd name="T47" fmla="*/ 120 h 120"/>
                  <a:gd name="T48" fmla="*/ 9 w 66"/>
                  <a:gd name="T49" fmla="*/ 117 h 120"/>
                  <a:gd name="T50" fmla="*/ 5 w 66"/>
                  <a:gd name="T51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6" h="120">
                    <a:moveTo>
                      <a:pt x="5" y="120"/>
                    </a:moveTo>
                    <a:lnTo>
                      <a:pt x="9" y="117"/>
                    </a:lnTo>
                    <a:lnTo>
                      <a:pt x="13" y="110"/>
                    </a:lnTo>
                    <a:lnTo>
                      <a:pt x="20" y="99"/>
                    </a:lnTo>
                    <a:lnTo>
                      <a:pt x="28" y="83"/>
                    </a:lnTo>
                    <a:lnTo>
                      <a:pt x="37" y="64"/>
                    </a:lnTo>
                    <a:lnTo>
                      <a:pt x="46" y="46"/>
                    </a:lnTo>
                    <a:lnTo>
                      <a:pt x="54" y="27"/>
                    </a:lnTo>
                    <a:lnTo>
                      <a:pt x="61" y="14"/>
                    </a:lnTo>
                    <a:lnTo>
                      <a:pt x="66" y="2"/>
                    </a:lnTo>
                    <a:lnTo>
                      <a:pt x="56" y="0"/>
                    </a:lnTo>
                    <a:lnTo>
                      <a:pt x="52" y="9"/>
                    </a:lnTo>
                    <a:lnTo>
                      <a:pt x="45" y="23"/>
                    </a:lnTo>
                    <a:lnTo>
                      <a:pt x="37" y="41"/>
                    </a:lnTo>
                    <a:lnTo>
                      <a:pt x="28" y="60"/>
                    </a:lnTo>
                    <a:lnTo>
                      <a:pt x="18" y="78"/>
                    </a:lnTo>
                    <a:lnTo>
                      <a:pt x="10" y="94"/>
                    </a:lnTo>
                    <a:lnTo>
                      <a:pt x="3" y="106"/>
                    </a:lnTo>
                    <a:lnTo>
                      <a:pt x="0" y="113"/>
                    </a:lnTo>
                    <a:lnTo>
                      <a:pt x="5" y="110"/>
                    </a:lnTo>
                    <a:lnTo>
                      <a:pt x="0" y="113"/>
                    </a:lnTo>
                    <a:lnTo>
                      <a:pt x="0" y="116"/>
                    </a:lnTo>
                    <a:lnTo>
                      <a:pt x="3" y="120"/>
                    </a:lnTo>
                    <a:lnTo>
                      <a:pt x="7" y="120"/>
                    </a:lnTo>
                    <a:lnTo>
                      <a:pt x="9" y="117"/>
                    </a:lnTo>
                    <a:lnTo>
                      <a:pt x="5" y="1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973" name="Freeform 197"/>
              <p:cNvSpPr>
                <a:spLocks/>
              </p:cNvSpPr>
              <p:nvPr/>
            </p:nvSpPr>
            <p:spPr bwMode="auto">
              <a:xfrm>
                <a:off x="4265" y="2746"/>
                <a:ext cx="46" cy="6"/>
              </a:xfrm>
              <a:custGeom>
                <a:avLst/>
                <a:gdLst>
                  <a:gd name="T0" fmla="*/ 5 w 93"/>
                  <a:gd name="T1" fmla="*/ 13 h 13"/>
                  <a:gd name="T2" fmla="*/ 5 w 93"/>
                  <a:gd name="T3" fmla="*/ 13 h 13"/>
                  <a:gd name="T4" fmla="*/ 20 w 93"/>
                  <a:gd name="T5" fmla="*/ 13 h 13"/>
                  <a:gd name="T6" fmla="*/ 34 w 93"/>
                  <a:gd name="T7" fmla="*/ 13 h 13"/>
                  <a:gd name="T8" fmla="*/ 48 w 93"/>
                  <a:gd name="T9" fmla="*/ 13 h 13"/>
                  <a:gd name="T10" fmla="*/ 59 w 93"/>
                  <a:gd name="T11" fmla="*/ 12 h 13"/>
                  <a:gd name="T12" fmla="*/ 71 w 93"/>
                  <a:gd name="T13" fmla="*/ 12 h 13"/>
                  <a:gd name="T14" fmla="*/ 80 w 93"/>
                  <a:gd name="T15" fmla="*/ 11 h 13"/>
                  <a:gd name="T16" fmla="*/ 87 w 93"/>
                  <a:gd name="T17" fmla="*/ 10 h 13"/>
                  <a:gd name="T18" fmla="*/ 93 w 93"/>
                  <a:gd name="T19" fmla="*/ 10 h 13"/>
                  <a:gd name="T20" fmla="*/ 93 w 93"/>
                  <a:gd name="T21" fmla="*/ 0 h 13"/>
                  <a:gd name="T22" fmla="*/ 87 w 93"/>
                  <a:gd name="T23" fmla="*/ 0 h 13"/>
                  <a:gd name="T24" fmla="*/ 80 w 93"/>
                  <a:gd name="T25" fmla="*/ 1 h 13"/>
                  <a:gd name="T26" fmla="*/ 71 w 93"/>
                  <a:gd name="T27" fmla="*/ 0 h 13"/>
                  <a:gd name="T28" fmla="*/ 59 w 93"/>
                  <a:gd name="T29" fmla="*/ 0 h 13"/>
                  <a:gd name="T30" fmla="*/ 48 w 93"/>
                  <a:gd name="T31" fmla="*/ 1 h 13"/>
                  <a:gd name="T32" fmla="*/ 34 w 93"/>
                  <a:gd name="T33" fmla="*/ 1 h 13"/>
                  <a:gd name="T34" fmla="*/ 20 w 93"/>
                  <a:gd name="T35" fmla="*/ 1 h 13"/>
                  <a:gd name="T36" fmla="*/ 5 w 93"/>
                  <a:gd name="T37" fmla="*/ 1 h 13"/>
                  <a:gd name="T38" fmla="*/ 5 w 93"/>
                  <a:gd name="T39" fmla="*/ 1 h 13"/>
                  <a:gd name="T40" fmla="*/ 5 w 93"/>
                  <a:gd name="T41" fmla="*/ 1 h 13"/>
                  <a:gd name="T42" fmla="*/ 2 w 93"/>
                  <a:gd name="T43" fmla="*/ 4 h 13"/>
                  <a:gd name="T44" fmla="*/ 0 w 93"/>
                  <a:gd name="T45" fmla="*/ 7 h 13"/>
                  <a:gd name="T46" fmla="*/ 2 w 93"/>
                  <a:gd name="T47" fmla="*/ 11 h 13"/>
                  <a:gd name="T48" fmla="*/ 5 w 93"/>
                  <a:gd name="T4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3" h="13">
                    <a:moveTo>
                      <a:pt x="5" y="13"/>
                    </a:moveTo>
                    <a:lnTo>
                      <a:pt x="5" y="13"/>
                    </a:lnTo>
                    <a:lnTo>
                      <a:pt x="20" y="13"/>
                    </a:lnTo>
                    <a:lnTo>
                      <a:pt x="34" y="13"/>
                    </a:lnTo>
                    <a:lnTo>
                      <a:pt x="48" y="13"/>
                    </a:lnTo>
                    <a:lnTo>
                      <a:pt x="59" y="12"/>
                    </a:lnTo>
                    <a:lnTo>
                      <a:pt x="71" y="12"/>
                    </a:lnTo>
                    <a:lnTo>
                      <a:pt x="80" y="11"/>
                    </a:lnTo>
                    <a:lnTo>
                      <a:pt x="87" y="10"/>
                    </a:lnTo>
                    <a:lnTo>
                      <a:pt x="93" y="10"/>
                    </a:lnTo>
                    <a:lnTo>
                      <a:pt x="93" y="0"/>
                    </a:lnTo>
                    <a:lnTo>
                      <a:pt x="87" y="0"/>
                    </a:lnTo>
                    <a:lnTo>
                      <a:pt x="80" y="1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48" y="1"/>
                    </a:lnTo>
                    <a:lnTo>
                      <a:pt x="34" y="1"/>
                    </a:lnTo>
                    <a:lnTo>
                      <a:pt x="20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5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974" name="Freeform 198"/>
              <p:cNvSpPr>
                <a:spLocks/>
              </p:cNvSpPr>
              <p:nvPr/>
            </p:nvSpPr>
            <p:spPr bwMode="auto">
              <a:xfrm>
                <a:off x="4177" y="2743"/>
                <a:ext cx="90" cy="9"/>
              </a:xfrm>
              <a:custGeom>
                <a:avLst/>
                <a:gdLst>
                  <a:gd name="T0" fmla="*/ 3 w 180"/>
                  <a:gd name="T1" fmla="*/ 0 h 17"/>
                  <a:gd name="T2" fmla="*/ 4 w 180"/>
                  <a:gd name="T3" fmla="*/ 9 h 17"/>
                  <a:gd name="T4" fmla="*/ 14 w 180"/>
                  <a:gd name="T5" fmla="*/ 11 h 17"/>
                  <a:gd name="T6" fmla="*/ 29 w 180"/>
                  <a:gd name="T7" fmla="*/ 12 h 17"/>
                  <a:gd name="T8" fmla="*/ 49 w 180"/>
                  <a:gd name="T9" fmla="*/ 15 h 17"/>
                  <a:gd name="T10" fmla="*/ 72 w 180"/>
                  <a:gd name="T11" fmla="*/ 16 h 17"/>
                  <a:gd name="T12" fmla="*/ 98 w 180"/>
                  <a:gd name="T13" fmla="*/ 17 h 17"/>
                  <a:gd name="T14" fmla="*/ 125 w 180"/>
                  <a:gd name="T15" fmla="*/ 17 h 17"/>
                  <a:gd name="T16" fmla="*/ 154 w 180"/>
                  <a:gd name="T17" fmla="*/ 17 h 17"/>
                  <a:gd name="T18" fmla="*/ 180 w 180"/>
                  <a:gd name="T19" fmla="*/ 17 h 17"/>
                  <a:gd name="T20" fmla="*/ 180 w 180"/>
                  <a:gd name="T21" fmla="*/ 5 h 17"/>
                  <a:gd name="T22" fmla="*/ 154 w 180"/>
                  <a:gd name="T23" fmla="*/ 5 h 17"/>
                  <a:gd name="T24" fmla="*/ 125 w 180"/>
                  <a:gd name="T25" fmla="*/ 5 h 17"/>
                  <a:gd name="T26" fmla="*/ 98 w 180"/>
                  <a:gd name="T27" fmla="*/ 5 h 17"/>
                  <a:gd name="T28" fmla="*/ 72 w 180"/>
                  <a:gd name="T29" fmla="*/ 4 h 17"/>
                  <a:gd name="T30" fmla="*/ 49 w 180"/>
                  <a:gd name="T31" fmla="*/ 5 h 17"/>
                  <a:gd name="T32" fmla="*/ 29 w 180"/>
                  <a:gd name="T33" fmla="*/ 3 h 17"/>
                  <a:gd name="T34" fmla="*/ 14 w 180"/>
                  <a:gd name="T35" fmla="*/ 2 h 17"/>
                  <a:gd name="T36" fmla="*/ 6 w 180"/>
                  <a:gd name="T37" fmla="*/ 0 h 17"/>
                  <a:gd name="T38" fmla="*/ 7 w 180"/>
                  <a:gd name="T39" fmla="*/ 9 h 17"/>
                  <a:gd name="T40" fmla="*/ 6 w 180"/>
                  <a:gd name="T41" fmla="*/ 0 h 17"/>
                  <a:gd name="T42" fmla="*/ 3 w 180"/>
                  <a:gd name="T43" fmla="*/ 1 h 17"/>
                  <a:gd name="T44" fmla="*/ 0 w 180"/>
                  <a:gd name="T45" fmla="*/ 3 h 17"/>
                  <a:gd name="T46" fmla="*/ 1 w 180"/>
                  <a:gd name="T47" fmla="*/ 7 h 17"/>
                  <a:gd name="T48" fmla="*/ 4 w 180"/>
                  <a:gd name="T49" fmla="*/ 9 h 17"/>
                  <a:gd name="T50" fmla="*/ 3 w 180"/>
                  <a:gd name="T5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0" h="17">
                    <a:moveTo>
                      <a:pt x="3" y="0"/>
                    </a:moveTo>
                    <a:lnTo>
                      <a:pt x="4" y="9"/>
                    </a:lnTo>
                    <a:lnTo>
                      <a:pt x="14" y="11"/>
                    </a:lnTo>
                    <a:lnTo>
                      <a:pt x="29" y="12"/>
                    </a:lnTo>
                    <a:lnTo>
                      <a:pt x="49" y="15"/>
                    </a:lnTo>
                    <a:lnTo>
                      <a:pt x="72" y="16"/>
                    </a:lnTo>
                    <a:lnTo>
                      <a:pt x="98" y="17"/>
                    </a:lnTo>
                    <a:lnTo>
                      <a:pt x="125" y="17"/>
                    </a:lnTo>
                    <a:lnTo>
                      <a:pt x="154" y="17"/>
                    </a:lnTo>
                    <a:lnTo>
                      <a:pt x="180" y="17"/>
                    </a:lnTo>
                    <a:lnTo>
                      <a:pt x="180" y="5"/>
                    </a:lnTo>
                    <a:lnTo>
                      <a:pt x="154" y="5"/>
                    </a:lnTo>
                    <a:lnTo>
                      <a:pt x="125" y="5"/>
                    </a:lnTo>
                    <a:lnTo>
                      <a:pt x="98" y="5"/>
                    </a:lnTo>
                    <a:lnTo>
                      <a:pt x="72" y="4"/>
                    </a:lnTo>
                    <a:lnTo>
                      <a:pt x="49" y="5"/>
                    </a:lnTo>
                    <a:lnTo>
                      <a:pt x="29" y="3"/>
                    </a:lnTo>
                    <a:lnTo>
                      <a:pt x="14" y="2"/>
                    </a:lnTo>
                    <a:lnTo>
                      <a:pt x="6" y="0"/>
                    </a:lnTo>
                    <a:lnTo>
                      <a:pt x="7" y="9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0" y="3"/>
                    </a:lnTo>
                    <a:lnTo>
                      <a:pt x="1" y="7"/>
                    </a:lnTo>
                    <a:lnTo>
                      <a:pt x="4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975" name="Freeform 199"/>
              <p:cNvSpPr>
                <a:spLocks/>
              </p:cNvSpPr>
              <p:nvPr/>
            </p:nvSpPr>
            <p:spPr bwMode="auto">
              <a:xfrm>
                <a:off x="4178" y="2488"/>
                <a:ext cx="58" cy="260"/>
              </a:xfrm>
              <a:custGeom>
                <a:avLst/>
                <a:gdLst>
                  <a:gd name="T0" fmla="*/ 87 w 116"/>
                  <a:gd name="T1" fmla="*/ 0 h 520"/>
                  <a:gd name="T2" fmla="*/ 83 w 116"/>
                  <a:gd name="T3" fmla="*/ 6 h 520"/>
                  <a:gd name="T4" fmla="*/ 100 w 116"/>
                  <a:gd name="T5" fmla="*/ 74 h 520"/>
                  <a:gd name="T6" fmla="*/ 104 w 116"/>
                  <a:gd name="T7" fmla="*/ 150 h 520"/>
                  <a:gd name="T8" fmla="*/ 101 w 116"/>
                  <a:gd name="T9" fmla="*/ 230 h 520"/>
                  <a:gd name="T10" fmla="*/ 88 w 116"/>
                  <a:gd name="T11" fmla="*/ 306 h 520"/>
                  <a:gd name="T12" fmla="*/ 69 w 116"/>
                  <a:gd name="T13" fmla="*/ 378 h 520"/>
                  <a:gd name="T14" fmla="*/ 47 w 116"/>
                  <a:gd name="T15" fmla="*/ 439 h 520"/>
                  <a:gd name="T16" fmla="*/ 22 w 116"/>
                  <a:gd name="T17" fmla="*/ 485 h 520"/>
                  <a:gd name="T18" fmla="*/ 0 w 116"/>
                  <a:gd name="T19" fmla="*/ 511 h 520"/>
                  <a:gd name="T20" fmla="*/ 4 w 116"/>
                  <a:gd name="T21" fmla="*/ 520 h 520"/>
                  <a:gd name="T22" fmla="*/ 31 w 116"/>
                  <a:gd name="T23" fmla="*/ 490 h 520"/>
                  <a:gd name="T24" fmla="*/ 56 w 116"/>
                  <a:gd name="T25" fmla="*/ 442 h 520"/>
                  <a:gd name="T26" fmla="*/ 78 w 116"/>
                  <a:gd name="T27" fmla="*/ 381 h 520"/>
                  <a:gd name="T28" fmla="*/ 98 w 116"/>
                  <a:gd name="T29" fmla="*/ 308 h 520"/>
                  <a:gd name="T30" fmla="*/ 110 w 116"/>
                  <a:gd name="T31" fmla="*/ 230 h 520"/>
                  <a:gd name="T32" fmla="*/ 116 w 116"/>
                  <a:gd name="T33" fmla="*/ 150 h 520"/>
                  <a:gd name="T34" fmla="*/ 109 w 116"/>
                  <a:gd name="T35" fmla="*/ 74 h 520"/>
                  <a:gd name="T36" fmla="*/ 92 w 116"/>
                  <a:gd name="T37" fmla="*/ 4 h 520"/>
                  <a:gd name="T38" fmla="*/ 87 w 116"/>
                  <a:gd name="T39" fmla="*/ 10 h 520"/>
                  <a:gd name="T40" fmla="*/ 92 w 116"/>
                  <a:gd name="T41" fmla="*/ 4 h 520"/>
                  <a:gd name="T42" fmla="*/ 89 w 116"/>
                  <a:gd name="T43" fmla="*/ 0 h 520"/>
                  <a:gd name="T44" fmla="*/ 86 w 116"/>
                  <a:gd name="T45" fmla="*/ 0 h 520"/>
                  <a:gd name="T46" fmla="*/ 84 w 116"/>
                  <a:gd name="T47" fmla="*/ 3 h 520"/>
                  <a:gd name="T48" fmla="*/ 83 w 116"/>
                  <a:gd name="T49" fmla="*/ 6 h 520"/>
                  <a:gd name="T50" fmla="*/ 87 w 116"/>
                  <a:gd name="T51" fmla="*/ 0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6" h="520">
                    <a:moveTo>
                      <a:pt x="87" y="0"/>
                    </a:moveTo>
                    <a:lnTo>
                      <a:pt x="83" y="6"/>
                    </a:lnTo>
                    <a:lnTo>
                      <a:pt x="100" y="74"/>
                    </a:lnTo>
                    <a:lnTo>
                      <a:pt x="104" y="150"/>
                    </a:lnTo>
                    <a:lnTo>
                      <a:pt x="101" y="230"/>
                    </a:lnTo>
                    <a:lnTo>
                      <a:pt x="88" y="306"/>
                    </a:lnTo>
                    <a:lnTo>
                      <a:pt x="69" y="378"/>
                    </a:lnTo>
                    <a:lnTo>
                      <a:pt x="47" y="439"/>
                    </a:lnTo>
                    <a:lnTo>
                      <a:pt x="22" y="485"/>
                    </a:lnTo>
                    <a:lnTo>
                      <a:pt x="0" y="511"/>
                    </a:lnTo>
                    <a:lnTo>
                      <a:pt x="4" y="520"/>
                    </a:lnTo>
                    <a:lnTo>
                      <a:pt x="31" y="490"/>
                    </a:lnTo>
                    <a:lnTo>
                      <a:pt x="56" y="442"/>
                    </a:lnTo>
                    <a:lnTo>
                      <a:pt x="78" y="381"/>
                    </a:lnTo>
                    <a:lnTo>
                      <a:pt x="98" y="308"/>
                    </a:lnTo>
                    <a:lnTo>
                      <a:pt x="110" y="230"/>
                    </a:lnTo>
                    <a:lnTo>
                      <a:pt x="116" y="150"/>
                    </a:lnTo>
                    <a:lnTo>
                      <a:pt x="109" y="74"/>
                    </a:lnTo>
                    <a:lnTo>
                      <a:pt x="92" y="4"/>
                    </a:lnTo>
                    <a:lnTo>
                      <a:pt x="87" y="10"/>
                    </a:lnTo>
                    <a:lnTo>
                      <a:pt x="92" y="4"/>
                    </a:lnTo>
                    <a:lnTo>
                      <a:pt x="89" y="0"/>
                    </a:lnTo>
                    <a:lnTo>
                      <a:pt x="86" y="0"/>
                    </a:lnTo>
                    <a:lnTo>
                      <a:pt x="84" y="3"/>
                    </a:lnTo>
                    <a:lnTo>
                      <a:pt x="83" y="6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976" name="Freeform 200"/>
              <p:cNvSpPr>
                <a:spLocks/>
              </p:cNvSpPr>
              <p:nvPr/>
            </p:nvSpPr>
            <p:spPr bwMode="auto">
              <a:xfrm>
                <a:off x="4222" y="2488"/>
                <a:ext cx="58" cy="8"/>
              </a:xfrm>
              <a:custGeom>
                <a:avLst/>
                <a:gdLst>
                  <a:gd name="T0" fmla="*/ 111 w 115"/>
                  <a:gd name="T1" fmla="*/ 7 h 17"/>
                  <a:gd name="T2" fmla="*/ 111 w 115"/>
                  <a:gd name="T3" fmla="*/ 7 h 17"/>
                  <a:gd name="T4" fmla="*/ 92 w 115"/>
                  <a:gd name="T5" fmla="*/ 6 h 17"/>
                  <a:gd name="T6" fmla="*/ 74 w 115"/>
                  <a:gd name="T7" fmla="*/ 5 h 17"/>
                  <a:gd name="T8" fmla="*/ 57 w 115"/>
                  <a:gd name="T9" fmla="*/ 4 h 17"/>
                  <a:gd name="T10" fmla="*/ 42 w 115"/>
                  <a:gd name="T11" fmla="*/ 2 h 17"/>
                  <a:gd name="T12" fmla="*/ 28 w 115"/>
                  <a:gd name="T13" fmla="*/ 2 h 17"/>
                  <a:gd name="T14" fmla="*/ 16 w 115"/>
                  <a:gd name="T15" fmla="*/ 2 h 17"/>
                  <a:gd name="T16" fmla="*/ 7 w 115"/>
                  <a:gd name="T17" fmla="*/ 0 h 17"/>
                  <a:gd name="T18" fmla="*/ 0 w 115"/>
                  <a:gd name="T19" fmla="*/ 0 h 17"/>
                  <a:gd name="T20" fmla="*/ 0 w 115"/>
                  <a:gd name="T21" fmla="*/ 10 h 17"/>
                  <a:gd name="T22" fmla="*/ 7 w 115"/>
                  <a:gd name="T23" fmla="*/ 10 h 17"/>
                  <a:gd name="T24" fmla="*/ 16 w 115"/>
                  <a:gd name="T25" fmla="*/ 11 h 17"/>
                  <a:gd name="T26" fmla="*/ 28 w 115"/>
                  <a:gd name="T27" fmla="*/ 13 h 17"/>
                  <a:gd name="T28" fmla="*/ 42 w 115"/>
                  <a:gd name="T29" fmla="*/ 13 h 17"/>
                  <a:gd name="T30" fmla="*/ 57 w 115"/>
                  <a:gd name="T31" fmla="*/ 13 h 17"/>
                  <a:gd name="T32" fmla="*/ 74 w 115"/>
                  <a:gd name="T33" fmla="*/ 14 h 17"/>
                  <a:gd name="T34" fmla="*/ 92 w 115"/>
                  <a:gd name="T35" fmla="*/ 15 h 17"/>
                  <a:gd name="T36" fmla="*/ 111 w 115"/>
                  <a:gd name="T37" fmla="*/ 17 h 17"/>
                  <a:gd name="T38" fmla="*/ 111 w 115"/>
                  <a:gd name="T39" fmla="*/ 17 h 17"/>
                  <a:gd name="T40" fmla="*/ 111 w 115"/>
                  <a:gd name="T41" fmla="*/ 17 h 17"/>
                  <a:gd name="T42" fmla="*/ 114 w 115"/>
                  <a:gd name="T43" fmla="*/ 15 h 17"/>
                  <a:gd name="T44" fmla="*/ 115 w 115"/>
                  <a:gd name="T45" fmla="*/ 12 h 17"/>
                  <a:gd name="T46" fmla="*/ 114 w 115"/>
                  <a:gd name="T47" fmla="*/ 9 h 17"/>
                  <a:gd name="T48" fmla="*/ 111 w 115"/>
                  <a:gd name="T49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5" h="17">
                    <a:moveTo>
                      <a:pt x="111" y="7"/>
                    </a:moveTo>
                    <a:lnTo>
                      <a:pt x="111" y="7"/>
                    </a:lnTo>
                    <a:lnTo>
                      <a:pt x="92" y="6"/>
                    </a:lnTo>
                    <a:lnTo>
                      <a:pt x="74" y="5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8" y="2"/>
                    </a:lnTo>
                    <a:lnTo>
                      <a:pt x="16" y="2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7" y="10"/>
                    </a:lnTo>
                    <a:lnTo>
                      <a:pt x="16" y="11"/>
                    </a:lnTo>
                    <a:lnTo>
                      <a:pt x="28" y="13"/>
                    </a:lnTo>
                    <a:lnTo>
                      <a:pt x="42" y="13"/>
                    </a:lnTo>
                    <a:lnTo>
                      <a:pt x="57" y="13"/>
                    </a:lnTo>
                    <a:lnTo>
                      <a:pt x="74" y="14"/>
                    </a:lnTo>
                    <a:lnTo>
                      <a:pt x="92" y="15"/>
                    </a:lnTo>
                    <a:lnTo>
                      <a:pt x="111" y="17"/>
                    </a:lnTo>
                    <a:lnTo>
                      <a:pt x="111" y="17"/>
                    </a:lnTo>
                    <a:lnTo>
                      <a:pt x="111" y="17"/>
                    </a:lnTo>
                    <a:lnTo>
                      <a:pt x="114" y="15"/>
                    </a:lnTo>
                    <a:lnTo>
                      <a:pt x="115" y="12"/>
                    </a:lnTo>
                    <a:lnTo>
                      <a:pt x="114" y="9"/>
                    </a:lnTo>
                    <a:lnTo>
                      <a:pt x="111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977" name="Freeform 201"/>
              <p:cNvSpPr>
                <a:spLocks/>
              </p:cNvSpPr>
              <p:nvPr/>
            </p:nvSpPr>
            <p:spPr bwMode="auto">
              <a:xfrm>
                <a:off x="4277" y="2492"/>
                <a:ext cx="61" cy="9"/>
              </a:xfrm>
              <a:custGeom>
                <a:avLst/>
                <a:gdLst>
                  <a:gd name="T0" fmla="*/ 116 w 121"/>
                  <a:gd name="T1" fmla="*/ 11 h 20"/>
                  <a:gd name="T2" fmla="*/ 116 w 121"/>
                  <a:gd name="T3" fmla="*/ 11 h 20"/>
                  <a:gd name="T4" fmla="*/ 103 w 121"/>
                  <a:gd name="T5" fmla="*/ 10 h 20"/>
                  <a:gd name="T6" fmla="*/ 91 w 121"/>
                  <a:gd name="T7" fmla="*/ 8 h 20"/>
                  <a:gd name="T8" fmla="*/ 77 w 121"/>
                  <a:gd name="T9" fmla="*/ 7 h 20"/>
                  <a:gd name="T10" fmla="*/ 62 w 121"/>
                  <a:gd name="T11" fmla="*/ 5 h 20"/>
                  <a:gd name="T12" fmla="*/ 47 w 121"/>
                  <a:gd name="T13" fmla="*/ 4 h 20"/>
                  <a:gd name="T14" fmla="*/ 31 w 121"/>
                  <a:gd name="T15" fmla="*/ 3 h 20"/>
                  <a:gd name="T16" fmla="*/ 16 w 121"/>
                  <a:gd name="T17" fmla="*/ 2 h 20"/>
                  <a:gd name="T18" fmla="*/ 0 w 121"/>
                  <a:gd name="T19" fmla="*/ 0 h 20"/>
                  <a:gd name="T20" fmla="*/ 0 w 121"/>
                  <a:gd name="T21" fmla="*/ 10 h 20"/>
                  <a:gd name="T22" fmla="*/ 16 w 121"/>
                  <a:gd name="T23" fmla="*/ 11 h 20"/>
                  <a:gd name="T24" fmla="*/ 31 w 121"/>
                  <a:gd name="T25" fmla="*/ 12 h 20"/>
                  <a:gd name="T26" fmla="*/ 47 w 121"/>
                  <a:gd name="T27" fmla="*/ 13 h 20"/>
                  <a:gd name="T28" fmla="*/ 62 w 121"/>
                  <a:gd name="T29" fmla="*/ 14 h 20"/>
                  <a:gd name="T30" fmla="*/ 77 w 121"/>
                  <a:gd name="T31" fmla="*/ 17 h 20"/>
                  <a:gd name="T32" fmla="*/ 91 w 121"/>
                  <a:gd name="T33" fmla="*/ 18 h 20"/>
                  <a:gd name="T34" fmla="*/ 103 w 121"/>
                  <a:gd name="T35" fmla="*/ 19 h 20"/>
                  <a:gd name="T36" fmla="*/ 116 w 121"/>
                  <a:gd name="T37" fmla="*/ 20 h 20"/>
                  <a:gd name="T38" fmla="*/ 116 w 121"/>
                  <a:gd name="T39" fmla="*/ 20 h 20"/>
                  <a:gd name="T40" fmla="*/ 116 w 121"/>
                  <a:gd name="T41" fmla="*/ 20 h 20"/>
                  <a:gd name="T42" fmla="*/ 120 w 121"/>
                  <a:gd name="T43" fmla="*/ 19 h 20"/>
                  <a:gd name="T44" fmla="*/ 121 w 121"/>
                  <a:gd name="T45" fmla="*/ 15 h 20"/>
                  <a:gd name="T46" fmla="*/ 120 w 121"/>
                  <a:gd name="T47" fmla="*/ 12 h 20"/>
                  <a:gd name="T48" fmla="*/ 116 w 121"/>
                  <a:gd name="T49" fmla="*/ 1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1" h="20">
                    <a:moveTo>
                      <a:pt x="116" y="11"/>
                    </a:moveTo>
                    <a:lnTo>
                      <a:pt x="116" y="11"/>
                    </a:lnTo>
                    <a:lnTo>
                      <a:pt x="103" y="10"/>
                    </a:lnTo>
                    <a:lnTo>
                      <a:pt x="91" y="8"/>
                    </a:lnTo>
                    <a:lnTo>
                      <a:pt x="77" y="7"/>
                    </a:lnTo>
                    <a:lnTo>
                      <a:pt x="62" y="5"/>
                    </a:lnTo>
                    <a:lnTo>
                      <a:pt x="47" y="4"/>
                    </a:lnTo>
                    <a:lnTo>
                      <a:pt x="31" y="3"/>
                    </a:lnTo>
                    <a:lnTo>
                      <a:pt x="16" y="2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16" y="11"/>
                    </a:lnTo>
                    <a:lnTo>
                      <a:pt x="31" y="12"/>
                    </a:lnTo>
                    <a:lnTo>
                      <a:pt x="47" y="13"/>
                    </a:lnTo>
                    <a:lnTo>
                      <a:pt x="62" y="14"/>
                    </a:lnTo>
                    <a:lnTo>
                      <a:pt x="77" y="17"/>
                    </a:lnTo>
                    <a:lnTo>
                      <a:pt x="91" y="18"/>
                    </a:lnTo>
                    <a:lnTo>
                      <a:pt x="103" y="19"/>
                    </a:lnTo>
                    <a:lnTo>
                      <a:pt x="116" y="20"/>
                    </a:lnTo>
                    <a:lnTo>
                      <a:pt x="116" y="20"/>
                    </a:lnTo>
                    <a:lnTo>
                      <a:pt x="116" y="20"/>
                    </a:lnTo>
                    <a:lnTo>
                      <a:pt x="120" y="19"/>
                    </a:lnTo>
                    <a:lnTo>
                      <a:pt x="121" y="15"/>
                    </a:lnTo>
                    <a:lnTo>
                      <a:pt x="120" y="12"/>
                    </a:lnTo>
                    <a:lnTo>
                      <a:pt x="116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978" name="Freeform 202"/>
              <p:cNvSpPr>
                <a:spLocks/>
              </p:cNvSpPr>
              <p:nvPr/>
            </p:nvSpPr>
            <p:spPr bwMode="auto">
              <a:xfrm>
                <a:off x="4336" y="2497"/>
                <a:ext cx="21" cy="7"/>
              </a:xfrm>
              <a:custGeom>
                <a:avLst/>
                <a:gdLst>
                  <a:gd name="T0" fmla="*/ 43 w 43"/>
                  <a:gd name="T1" fmla="*/ 8 h 15"/>
                  <a:gd name="T2" fmla="*/ 38 w 43"/>
                  <a:gd name="T3" fmla="*/ 6 h 15"/>
                  <a:gd name="T4" fmla="*/ 36 w 43"/>
                  <a:gd name="T5" fmla="*/ 6 h 15"/>
                  <a:gd name="T6" fmla="*/ 32 w 43"/>
                  <a:gd name="T7" fmla="*/ 4 h 15"/>
                  <a:gd name="T8" fmla="*/ 29 w 43"/>
                  <a:gd name="T9" fmla="*/ 4 h 15"/>
                  <a:gd name="T10" fmla="*/ 25 w 43"/>
                  <a:gd name="T11" fmla="*/ 3 h 15"/>
                  <a:gd name="T12" fmla="*/ 19 w 43"/>
                  <a:gd name="T13" fmla="*/ 2 h 15"/>
                  <a:gd name="T14" fmla="*/ 13 w 43"/>
                  <a:gd name="T15" fmla="*/ 1 h 15"/>
                  <a:gd name="T16" fmla="*/ 7 w 43"/>
                  <a:gd name="T17" fmla="*/ 1 h 15"/>
                  <a:gd name="T18" fmla="*/ 0 w 43"/>
                  <a:gd name="T19" fmla="*/ 0 h 15"/>
                  <a:gd name="T20" fmla="*/ 0 w 43"/>
                  <a:gd name="T21" fmla="*/ 9 h 15"/>
                  <a:gd name="T22" fmla="*/ 7 w 43"/>
                  <a:gd name="T23" fmla="*/ 10 h 15"/>
                  <a:gd name="T24" fmla="*/ 13 w 43"/>
                  <a:gd name="T25" fmla="*/ 10 h 15"/>
                  <a:gd name="T26" fmla="*/ 19 w 43"/>
                  <a:gd name="T27" fmla="*/ 11 h 15"/>
                  <a:gd name="T28" fmla="*/ 23 w 43"/>
                  <a:gd name="T29" fmla="*/ 12 h 15"/>
                  <a:gd name="T30" fmla="*/ 29 w 43"/>
                  <a:gd name="T31" fmla="*/ 14 h 15"/>
                  <a:gd name="T32" fmla="*/ 32 w 43"/>
                  <a:gd name="T33" fmla="*/ 14 h 15"/>
                  <a:gd name="T34" fmla="*/ 36 w 43"/>
                  <a:gd name="T35" fmla="*/ 15 h 15"/>
                  <a:gd name="T36" fmla="*/ 38 w 43"/>
                  <a:gd name="T37" fmla="*/ 15 h 15"/>
                  <a:gd name="T38" fmla="*/ 34 w 43"/>
                  <a:gd name="T39" fmla="*/ 12 h 15"/>
                  <a:gd name="T40" fmla="*/ 38 w 43"/>
                  <a:gd name="T41" fmla="*/ 15 h 15"/>
                  <a:gd name="T42" fmla="*/ 42 w 43"/>
                  <a:gd name="T43" fmla="*/ 14 h 15"/>
                  <a:gd name="T44" fmla="*/ 43 w 43"/>
                  <a:gd name="T45" fmla="*/ 10 h 15"/>
                  <a:gd name="T46" fmla="*/ 42 w 43"/>
                  <a:gd name="T47" fmla="*/ 7 h 15"/>
                  <a:gd name="T48" fmla="*/ 38 w 43"/>
                  <a:gd name="T49" fmla="*/ 6 h 15"/>
                  <a:gd name="T50" fmla="*/ 43 w 43"/>
                  <a:gd name="T51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3" h="15">
                    <a:moveTo>
                      <a:pt x="43" y="8"/>
                    </a:moveTo>
                    <a:lnTo>
                      <a:pt x="38" y="6"/>
                    </a:lnTo>
                    <a:lnTo>
                      <a:pt x="36" y="6"/>
                    </a:lnTo>
                    <a:lnTo>
                      <a:pt x="32" y="4"/>
                    </a:lnTo>
                    <a:lnTo>
                      <a:pt x="29" y="4"/>
                    </a:lnTo>
                    <a:lnTo>
                      <a:pt x="25" y="3"/>
                    </a:lnTo>
                    <a:lnTo>
                      <a:pt x="19" y="2"/>
                    </a:lnTo>
                    <a:lnTo>
                      <a:pt x="13" y="1"/>
                    </a:lnTo>
                    <a:lnTo>
                      <a:pt x="7" y="1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7" y="10"/>
                    </a:lnTo>
                    <a:lnTo>
                      <a:pt x="13" y="10"/>
                    </a:lnTo>
                    <a:lnTo>
                      <a:pt x="19" y="11"/>
                    </a:lnTo>
                    <a:lnTo>
                      <a:pt x="23" y="12"/>
                    </a:lnTo>
                    <a:lnTo>
                      <a:pt x="29" y="14"/>
                    </a:lnTo>
                    <a:lnTo>
                      <a:pt x="32" y="14"/>
                    </a:lnTo>
                    <a:lnTo>
                      <a:pt x="36" y="15"/>
                    </a:lnTo>
                    <a:lnTo>
                      <a:pt x="38" y="15"/>
                    </a:lnTo>
                    <a:lnTo>
                      <a:pt x="34" y="12"/>
                    </a:lnTo>
                    <a:lnTo>
                      <a:pt x="38" y="15"/>
                    </a:lnTo>
                    <a:lnTo>
                      <a:pt x="42" y="14"/>
                    </a:lnTo>
                    <a:lnTo>
                      <a:pt x="43" y="10"/>
                    </a:lnTo>
                    <a:lnTo>
                      <a:pt x="42" y="7"/>
                    </a:lnTo>
                    <a:lnTo>
                      <a:pt x="38" y="6"/>
                    </a:lnTo>
                    <a:lnTo>
                      <a:pt x="43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979" name="Freeform 203"/>
              <p:cNvSpPr>
                <a:spLocks/>
              </p:cNvSpPr>
              <p:nvPr/>
            </p:nvSpPr>
            <p:spPr bwMode="auto">
              <a:xfrm>
                <a:off x="4352" y="2501"/>
                <a:ext cx="11" cy="15"/>
              </a:xfrm>
              <a:custGeom>
                <a:avLst/>
                <a:gdLst>
                  <a:gd name="T0" fmla="*/ 20 w 20"/>
                  <a:gd name="T1" fmla="*/ 29 h 31"/>
                  <a:gd name="T2" fmla="*/ 20 w 20"/>
                  <a:gd name="T3" fmla="*/ 30 h 31"/>
                  <a:gd name="T4" fmla="*/ 18 w 20"/>
                  <a:gd name="T5" fmla="*/ 21 h 31"/>
                  <a:gd name="T6" fmla="*/ 16 w 20"/>
                  <a:gd name="T7" fmla="*/ 12 h 31"/>
                  <a:gd name="T8" fmla="*/ 12 w 20"/>
                  <a:gd name="T9" fmla="*/ 6 h 31"/>
                  <a:gd name="T10" fmla="*/ 9 w 20"/>
                  <a:gd name="T11" fmla="*/ 0 h 31"/>
                  <a:gd name="T12" fmla="*/ 0 w 20"/>
                  <a:gd name="T13" fmla="*/ 4 h 31"/>
                  <a:gd name="T14" fmla="*/ 3 w 20"/>
                  <a:gd name="T15" fmla="*/ 10 h 31"/>
                  <a:gd name="T16" fmla="*/ 6 w 20"/>
                  <a:gd name="T17" fmla="*/ 15 h 31"/>
                  <a:gd name="T18" fmla="*/ 9 w 20"/>
                  <a:gd name="T19" fmla="*/ 23 h 31"/>
                  <a:gd name="T20" fmla="*/ 11 w 20"/>
                  <a:gd name="T21" fmla="*/ 30 h 31"/>
                  <a:gd name="T22" fmla="*/ 11 w 20"/>
                  <a:gd name="T23" fmla="*/ 31 h 31"/>
                  <a:gd name="T24" fmla="*/ 20 w 20"/>
                  <a:gd name="T25" fmla="*/ 2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" h="31">
                    <a:moveTo>
                      <a:pt x="20" y="29"/>
                    </a:moveTo>
                    <a:lnTo>
                      <a:pt x="20" y="30"/>
                    </a:lnTo>
                    <a:lnTo>
                      <a:pt x="18" y="21"/>
                    </a:lnTo>
                    <a:lnTo>
                      <a:pt x="16" y="12"/>
                    </a:lnTo>
                    <a:lnTo>
                      <a:pt x="12" y="6"/>
                    </a:lnTo>
                    <a:lnTo>
                      <a:pt x="9" y="0"/>
                    </a:lnTo>
                    <a:lnTo>
                      <a:pt x="0" y="4"/>
                    </a:lnTo>
                    <a:lnTo>
                      <a:pt x="3" y="10"/>
                    </a:lnTo>
                    <a:lnTo>
                      <a:pt x="6" y="15"/>
                    </a:lnTo>
                    <a:lnTo>
                      <a:pt x="9" y="23"/>
                    </a:lnTo>
                    <a:lnTo>
                      <a:pt x="11" y="30"/>
                    </a:lnTo>
                    <a:lnTo>
                      <a:pt x="11" y="31"/>
                    </a:lnTo>
                    <a:lnTo>
                      <a:pt x="20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980" name="Freeform 204"/>
              <p:cNvSpPr>
                <a:spLocks/>
              </p:cNvSpPr>
              <p:nvPr/>
            </p:nvSpPr>
            <p:spPr bwMode="auto">
              <a:xfrm>
                <a:off x="3745" y="2691"/>
                <a:ext cx="384" cy="241"/>
              </a:xfrm>
              <a:custGeom>
                <a:avLst/>
                <a:gdLst>
                  <a:gd name="T0" fmla="*/ 29 w 770"/>
                  <a:gd name="T1" fmla="*/ 476 h 481"/>
                  <a:gd name="T2" fmla="*/ 87 w 770"/>
                  <a:gd name="T3" fmla="*/ 464 h 481"/>
                  <a:gd name="T4" fmla="*/ 133 w 770"/>
                  <a:gd name="T5" fmla="*/ 457 h 481"/>
                  <a:gd name="T6" fmla="*/ 167 w 770"/>
                  <a:gd name="T7" fmla="*/ 454 h 481"/>
                  <a:gd name="T8" fmla="*/ 221 w 770"/>
                  <a:gd name="T9" fmla="*/ 449 h 481"/>
                  <a:gd name="T10" fmla="*/ 288 w 770"/>
                  <a:gd name="T11" fmla="*/ 446 h 481"/>
                  <a:gd name="T12" fmla="*/ 362 w 770"/>
                  <a:gd name="T13" fmla="*/ 447 h 481"/>
                  <a:gd name="T14" fmla="*/ 437 w 770"/>
                  <a:gd name="T15" fmla="*/ 454 h 481"/>
                  <a:gd name="T16" fmla="*/ 458 w 770"/>
                  <a:gd name="T17" fmla="*/ 431 h 481"/>
                  <a:gd name="T18" fmla="*/ 439 w 770"/>
                  <a:gd name="T19" fmla="*/ 430 h 481"/>
                  <a:gd name="T20" fmla="*/ 428 w 770"/>
                  <a:gd name="T21" fmla="*/ 430 h 481"/>
                  <a:gd name="T22" fmla="*/ 422 w 770"/>
                  <a:gd name="T23" fmla="*/ 395 h 481"/>
                  <a:gd name="T24" fmla="*/ 428 w 770"/>
                  <a:gd name="T25" fmla="*/ 345 h 481"/>
                  <a:gd name="T26" fmla="*/ 458 w 770"/>
                  <a:gd name="T27" fmla="*/ 347 h 481"/>
                  <a:gd name="T28" fmla="*/ 510 w 770"/>
                  <a:gd name="T29" fmla="*/ 349 h 481"/>
                  <a:gd name="T30" fmla="*/ 583 w 770"/>
                  <a:gd name="T31" fmla="*/ 349 h 481"/>
                  <a:gd name="T32" fmla="*/ 671 w 770"/>
                  <a:gd name="T33" fmla="*/ 349 h 481"/>
                  <a:gd name="T34" fmla="*/ 770 w 770"/>
                  <a:gd name="T35" fmla="*/ 349 h 481"/>
                  <a:gd name="T36" fmla="*/ 770 w 770"/>
                  <a:gd name="T37" fmla="*/ 318 h 481"/>
                  <a:gd name="T38" fmla="*/ 748 w 770"/>
                  <a:gd name="T39" fmla="*/ 315 h 481"/>
                  <a:gd name="T40" fmla="*/ 727 w 770"/>
                  <a:gd name="T41" fmla="*/ 311 h 481"/>
                  <a:gd name="T42" fmla="*/ 718 w 770"/>
                  <a:gd name="T43" fmla="*/ 290 h 481"/>
                  <a:gd name="T44" fmla="*/ 667 w 770"/>
                  <a:gd name="T45" fmla="*/ 287 h 481"/>
                  <a:gd name="T46" fmla="*/ 648 w 770"/>
                  <a:gd name="T47" fmla="*/ 263 h 481"/>
                  <a:gd name="T48" fmla="*/ 631 w 770"/>
                  <a:gd name="T49" fmla="*/ 242 h 481"/>
                  <a:gd name="T50" fmla="*/ 580 w 770"/>
                  <a:gd name="T51" fmla="*/ 226 h 481"/>
                  <a:gd name="T52" fmla="*/ 557 w 770"/>
                  <a:gd name="T53" fmla="*/ 189 h 481"/>
                  <a:gd name="T54" fmla="*/ 535 w 770"/>
                  <a:gd name="T55" fmla="*/ 161 h 481"/>
                  <a:gd name="T56" fmla="*/ 501 w 770"/>
                  <a:gd name="T57" fmla="*/ 121 h 481"/>
                  <a:gd name="T58" fmla="*/ 527 w 770"/>
                  <a:gd name="T59" fmla="*/ 49 h 481"/>
                  <a:gd name="T60" fmla="*/ 504 w 770"/>
                  <a:gd name="T61" fmla="*/ 36 h 481"/>
                  <a:gd name="T62" fmla="*/ 482 w 770"/>
                  <a:gd name="T63" fmla="*/ 15 h 481"/>
                  <a:gd name="T64" fmla="*/ 468 w 770"/>
                  <a:gd name="T65" fmla="*/ 5 h 481"/>
                  <a:gd name="T66" fmla="*/ 454 w 770"/>
                  <a:gd name="T67" fmla="*/ 15 h 481"/>
                  <a:gd name="T68" fmla="*/ 439 w 770"/>
                  <a:gd name="T69" fmla="*/ 22 h 481"/>
                  <a:gd name="T70" fmla="*/ 430 w 770"/>
                  <a:gd name="T71" fmla="*/ 39 h 481"/>
                  <a:gd name="T72" fmla="*/ 403 w 770"/>
                  <a:gd name="T73" fmla="*/ 69 h 481"/>
                  <a:gd name="T74" fmla="*/ 369 w 770"/>
                  <a:gd name="T75" fmla="*/ 85 h 481"/>
                  <a:gd name="T76" fmla="*/ 327 w 770"/>
                  <a:gd name="T77" fmla="*/ 137 h 481"/>
                  <a:gd name="T78" fmla="*/ 284 w 770"/>
                  <a:gd name="T79" fmla="*/ 207 h 481"/>
                  <a:gd name="T80" fmla="*/ 240 w 770"/>
                  <a:gd name="T81" fmla="*/ 281 h 481"/>
                  <a:gd name="T82" fmla="*/ 196 w 770"/>
                  <a:gd name="T83" fmla="*/ 345 h 481"/>
                  <a:gd name="T84" fmla="*/ 151 w 770"/>
                  <a:gd name="T85" fmla="*/ 383 h 481"/>
                  <a:gd name="T86" fmla="*/ 116 w 770"/>
                  <a:gd name="T87" fmla="*/ 390 h 481"/>
                  <a:gd name="T88" fmla="*/ 77 w 770"/>
                  <a:gd name="T89" fmla="*/ 395 h 481"/>
                  <a:gd name="T90" fmla="*/ 31 w 770"/>
                  <a:gd name="T91" fmla="*/ 398 h 481"/>
                  <a:gd name="T92" fmla="*/ 2 w 770"/>
                  <a:gd name="T93" fmla="*/ 46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70" h="481">
                    <a:moveTo>
                      <a:pt x="0" y="481"/>
                    </a:moveTo>
                    <a:lnTo>
                      <a:pt x="13" y="478"/>
                    </a:lnTo>
                    <a:lnTo>
                      <a:pt x="29" y="476"/>
                    </a:lnTo>
                    <a:lnTo>
                      <a:pt x="47" y="472"/>
                    </a:lnTo>
                    <a:lnTo>
                      <a:pt x="67" y="468"/>
                    </a:lnTo>
                    <a:lnTo>
                      <a:pt x="87" y="464"/>
                    </a:lnTo>
                    <a:lnTo>
                      <a:pt x="105" y="462"/>
                    </a:lnTo>
                    <a:lnTo>
                      <a:pt x="120" y="459"/>
                    </a:lnTo>
                    <a:lnTo>
                      <a:pt x="133" y="457"/>
                    </a:lnTo>
                    <a:lnTo>
                      <a:pt x="142" y="456"/>
                    </a:lnTo>
                    <a:lnTo>
                      <a:pt x="153" y="455"/>
                    </a:lnTo>
                    <a:lnTo>
                      <a:pt x="167" y="454"/>
                    </a:lnTo>
                    <a:lnTo>
                      <a:pt x="183" y="453"/>
                    </a:lnTo>
                    <a:lnTo>
                      <a:pt x="201" y="450"/>
                    </a:lnTo>
                    <a:lnTo>
                      <a:pt x="221" y="449"/>
                    </a:lnTo>
                    <a:lnTo>
                      <a:pt x="242" y="448"/>
                    </a:lnTo>
                    <a:lnTo>
                      <a:pt x="264" y="447"/>
                    </a:lnTo>
                    <a:lnTo>
                      <a:pt x="288" y="446"/>
                    </a:lnTo>
                    <a:lnTo>
                      <a:pt x="312" y="446"/>
                    </a:lnTo>
                    <a:lnTo>
                      <a:pt x="337" y="446"/>
                    </a:lnTo>
                    <a:lnTo>
                      <a:pt x="362" y="447"/>
                    </a:lnTo>
                    <a:lnTo>
                      <a:pt x="387" y="448"/>
                    </a:lnTo>
                    <a:lnTo>
                      <a:pt x="413" y="450"/>
                    </a:lnTo>
                    <a:lnTo>
                      <a:pt x="437" y="454"/>
                    </a:lnTo>
                    <a:lnTo>
                      <a:pt x="461" y="457"/>
                    </a:lnTo>
                    <a:lnTo>
                      <a:pt x="464" y="431"/>
                    </a:lnTo>
                    <a:lnTo>
                      <a:pt x="458" y="431"/>
                    </a:lnTo>
                    <a:lnTo>
                      <a:pt x="451" y="431"/>
                    </a:lnTo>
                    <a:lnTo>
                      <a:pt x="445" y="431"/>
                    </a:lnTo>
                    <a:lnTo>
                      <a:pt x="439" y="430"/>
                    </a:lnTo>
                    <a:lnTo>
                      <a:pt x="434" y="430"/>
                    </a:lnTo>
                    <a:lnTo>
                      <a:pt x="431" y="430"/>
                    </a:lnTo>
                    <a:lnTo>
                      <a:pt x="428" y="430"/>
                    </a:lnTo>
                    <a:lnTo>
                      <a:pt x="424" y="430"/>
                    </a:lnTo>
                    <a:lnTo>
                      <a:pt x="422" y="416"/>
                    </a:lnTo>
                    <a:lnTo>
                      <a:pt x="422" y="395"/>
                    </a:lnTo>
                    <a:lnTo>
                      <a:pt x="422" y="371"/>
                    </a:lnTo>
                    <a:lnTo>
                      <a:pt x="424" y="344"/>
                    </a:lnTo>
                    <a:lnTo>
                      <a:pt x="428" y="345"/>
                    </a:lnTo>
                    <a:lnTo>
                      <a:pt x="436" y="345"/>
                    </a:lnTo>
                    <a:lnTo>
                      <a:pt x="445" y="347"/>
                    </a:lnTo>
                    <a:lnTo>
                      <a:pt x="458" y="347"/>
                    </a:lnTo>
                    <a:lnTo>
                      <a:pt x="472" y="348"/>
                    </a:lnTo>
                    <a:lnTo>
                      <a:pt x="491" y="348"/>
                    </a:lnTo>
                    <a:lnTo>
                      <a:pt x="510" y="349"/>
                    </a:lnTo>
                    <a:lnTo>
                      <a:pt x="534" y="349"/>
                    </a:lnTo>
                    <a:lnTo>
                      <a:pt x="558" y="349"/>
                    </a:lnTo>
                    <a:lnTo>
                      <a:pt x="583" y="349"/>
                    </a:lnTo>
                    <a:lnTo>
                      <a:pt x="611" y="349"/>
                    </a:lnTo>
                    <a:lnTo>
                      <a:pt x="641" y="349"/>
                    </a:lnTo>
                    <a:lnTo>
                      <a:pt x="671" y="349"/>
                    </a:lnTo>
                    <a:lnTo>
                      <a:pt x="703" y="349"/>
                    </a:lnTo>
                    <a:lnTo>
                      <a:pt x="736" y="349"/>
                    </a:lnTo>
                    <a:lnTo>
                      <a:pt x="770" y="349"/>
                    </a:lnTo>
                    <a:lnTo>
                      <a:pt x="769" y="337"/>
                    </a:lnTo>
                    <a:lnTo>
                      <a:pt x="769" y="326"/>
                    </a:lnTo>
                    <a:lnTo>
                      <a:pt x="770" y="318"/>
                    </a:lnTo>
                    <a:lnTo>
                      <a:pt x="770" y="314"/>
                    </a:lnTo>
                    <a:lnTo>
                      <a:pt x="758" y="315"/>
                    </a:lnTo>
                    <a:lnTo>
                      <a:pt x="748" y="315"/>
                    </a:lnTo>
                    <a:lnTo>
                      <a:pt x="739" y="315"/>
                    </a:lnTo>
                    <a:lnTo>
                      <a:pt x="732" y="314"/>
                    </a:lnTo>
                    <a:lnTo>
                      <a:pt x="727" y="311"/>
                    </a:lnTo>
                    <a:lnTo>
                      <a:pt x="722" y="306"/>
                    </a:lnTo>
                    <a:lnTo>
                      <a:pt x="720" y="299"/>
                    </a:lnTo>
                    <a:lnTo>
                      <a:pt x="718" y="290"/>
                    </a:lnTo>
                    <a:lnTo>
                      <a:pt x="697" y="292"/>
                    </a:lnTo>
                    <a:lnTo>
                      <a:pt x="680" y="291"/>
                    </a:lnTo>
                    <a:lnTo>
                      <a:pt x="667" y="287"/>
                    </a:lnTo>
                    <a:lnTo>
                      <a:pt x="657" y="280"/>
                    </a:lnTo>
                    <a:lnTo>
                      <a:pt x="651" y="272"/>
                    </a:lnTo>
                    <a:lnTo>
                      <a:pt x="648" y="263"/>
                    </a:lnTo>
                    <a:lnTo>
                      <a:pt x="646" y="252"/>
                    </a:lnTo>
                    <a:lnTo>
                      <a:pt x="648" y="242"/>
                    </a:lnTo>
                    <a:lnTo>
                      <a:pt x="631" y="242"/>
                    </a:lnTo>
                    <a:lnTo>
                      <a:pt x="613" y="238"/>
                    </a:lnTo>
                    <a:lnTo>
                      <a:pt x="596" y="234"/>
                    </a:lnTo>
                    <a:lnTo>
                      <a:pt x="580" y="226"/>
                    </a:lnTo>
                    <a:lnTo>
                      <a:pt x="567" y="215"/>
                    </a:lnTo>
                    <a:lnTo>
                      <a:pt x="559" y="203"/>
                    </a:lnTo>
                    <a:lnTo>
                      <a:pt x="557" y="189"/>
                    </a:lnTo>
                    <a:lnTo>
                      <a:pt x="561" y="173"/>
                    </a:lnTo>
                    <a:lnTo>
                      <a:pt x="549" y="168"/>
                    </a:lnTo>
                    <a:lnTo>
                      <a:pt x="535" y="161"/>
                    </a:lnTo>
                    <a:lnTo>
                      <a:pt x="521" y="151"/>
                    </a:lnTo>
                    <a:lnTo>
                      <a:pt x="509" y="138"/>
                    </a:lnTo>
                    <a:lnTo>
                      <a:pt x="501" y="121"/>
                    </a:lnTo>
                    <a:lnTo>
                      <a:pt x="500" y="101"/>
                    </a:lnTo>
                    <a:lnTo>
                      <a:pt x="508" y="77"/>
                    </a:lnTo>
                    <a:lnTo>
                      <a:pt x="527" y="49"/>
                    </a:lnTo>
                    <a:lnTo>
                      <a:pt x="520" y="46"/>
                    </a:lnTo>
                    <a:lnTo>
                      <a:pt x="512" y="41"/>
                    </a:lnTo>
                    <a:lnTo>
                      <a:pt x="504" y="36"/>
                    </a:lnTo>
                    <a:lnTo>
                      <a:pt x="496" y="30"/>
                    </a:lnTo>
                    <a:lnTo>
                      <a:pt x="489" y="22"/>
                    </a:lnTo>
                    <a:lnTo>
                      <a:pt x="482" y="15"/>
                    </a:lnTo>
                    <a:lnTo>
                      <a:pt x="476" y="7"/>
                    </a:lnTo>
                    <a:lnTo>
                      <a:pt x="471" y="0"/>
                    </a:lnTo>
                    <a:lnTo>
                      <a:pt x="468" y="5"/>
                    </a:lnTo>
                    <a:lnTo>
                      <a:pt x="463" y="8"/>
                    </a:lnTo>
                    <a:lnTo>
                      <a:pt x="459" y="11"/>
                    </a:lnTo>
                    <a:lnTo>
                      <a:pt x="454" y="15"/>
                    </a:lnTo>
                    <a:lnTo>
                      <a:pt x="449" y="17"/>
                    </a:lnTo>
                    <a:lnTo>
                      <a:pt x="445" y="19"/>
                    </a:lnTo>
                    <a:lnTo>
                      <a:pt x="439" y="22"/>
                    </a:lnTo>
                    <a:lnTo>
                      <a:pt x="434" y="23"/>
                    </a:lnTo>
                    <a:lnTo>
                      <a:pt x="434" y="30"/>
                    </a:lnTo>
                    <a:lnTo>
                      <a:pt x="430" y="39"/>
                    </a:lnTo>
                    <a:lnTo>
                      <a:pt x="423" y="49"/>
                    </a:lnTo>
                    <a:lnTo>
                      <a:pt x="414" y="60"/>
                    </a:lnTo>
                    <a:lnTo>
                      <a:pt x="403" y="69"/>
                    </a:lnTo>
                    <a:lnTo>
                      <a:pt x="392" y="77"/>
                    </a:lnTo>
                    <a:lnTo>
                      <a:pt x="380" y="83"/>
                    </a:lnTo>
                    <a:lnTo>
                      <a:pt x="369" y="85"/>
                    </a:lnTo>
                    <a:lnTo>
                      <a:pt x="355" y="99"/>
                    </a:lnTo>
                    <a:lnTo>
                      <a:pt x="341" y="116"/>
                    </a:lnTo>
                    <a:lnTo>
                      <a:pt x="327" y="137"/>
                    </a:lnTo>
                    <a:lnTo>
                      <a:pt x="312" y="159"/>
                    </a:lnTo>
                    <a:lnTo>
                      <a:pt x="299" y="182"/>
                    </a:lnTo>
                    <a:lnTo>
                      <a:pt x="284" y="207"/>
                    </a:lnTo>
                    <a:lnTo>
                      <a:pt x="270" y="231"/>
                    </a:lnTo>
                    <a:lnTo>
                      <a:pt x="255" y="257"/>
                    </a:lnTo>
                    <a:lnTo>
                      <a:pt x="240" y="281"/>
                    </a:lnTo>
                    <a:lnTo>
                      <a:pt x="225" y="304"/>
                    </a:lnTo>
                    <a:lnTo>
                      <a:pt x="211" y="326"/>
                    </a:lnTo>
                    <a:lnTo>
                      <a:pt x="196" y="345"/>
                    </a:lnTo>
                    <a:lnTo>
                      <a:pt x="181" y="362"/>
                    </a:lnTo>
                    <a:lnTo>
                      <a:pt x="166" y="374"/>
                    </a:lnTo>
                    <a:lnTo>
                      <a:pt x="151" y="383"/>
                    </a:lnTo>
                    <a:lnTo>
                      <a:pt x="136" y="388"/>
                    </a:lnTo>
                    <a:lnTo>
                      <a:pt x="127" y="389"/>
                    </a:lnTo>
                    <a:lnTo>
                      <a:pt x="116" y="390"/>
                    </a:lnTo>
                    <a:lnTo>
                      <a:pt x="104" y="392"/>
                    </a:lnTo>
                    <a:lnTo>
                      <a:pt x="91" y="393"/>
                    </a:lnTo>
                    <a:lnTo>
                      <a:pt x="77" y="395"/>
                    </a:lnTo>
                    <a:lnTo>
                      <a:pt x="62" y="396"/>
                    </a:lnTo>
                    <a:lnTo>
                      <a:pt x="46" y="397"/>
                    </a:lnTo>
                    <a:lnTo>
                      <a:pt x="31" y="398"/>
                    </a:lnTo>
                    <a:lnTo>
                      <a:pt x="17" y="416"/>
                    </a:lnTo>
                    <a:lnTo>
                      <a:pt x="8" y="438"/>
                    </a:lnTo>
                    <a:lnTo>
                      <a:pt x="2" y="461"/>
                    </a:lnTo>
                    <a:lnTo>
                      <a:pt x="0" y="48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981" name="Freeform 205"/>
              <p:cNvSpPr>
                <a:spLocks/>
              </p:cNvSpPr>
              <p:nvPr/>
            </p:nvSpPr>
            <p:spPr bwMode="auto">
              <a:xfrm>
                <a:off x="3744" y="2917"/>
                <a:ext cx="69" cy="17"/>
              </a:xfrm>
              <a:custGeom>
                <a:avLst/>
                <a:gdLst>
                  <a:gd name="T0" fmla="*/ 134 w 138"/>
                  <a:gd name="T1" fmla="*/ 0 h 33"/>
                  <a:gd name="T2" fmla="*/ 134 w 138"/>
                  <a:gd name="T3" fmla="*/ 0 h 33"/>
                  <a:gd name="T4" fmla="*/ 121 w 138"/>
                  <a:gd name="T5" fmla="*/ 2 h 33"/>
                  <a:gd name="T6" fmla="*/ 106 w 138"/>
                  <a:gd name="T7" fmla="*/ 4 h 33"/>
                  <a:gd name="T8" fmla="*/ 88 w 138"/>
                  <a:gd name="T9" fmla="*/ 6 h 33"/>
                  <a:gd name="T10" fmla="*/ 68 w 138"/>
                  <a:gd name="T11" fmla="*/ 10 h 33"/>
                  <a:gd name="T12" fmla="*/ 47 w 138"/>
                  <a:gd name="T13" fmla="*/ 15 h 33"/>
                  <a:gd name="T14" fmla="*/ 30 w 138"/>
                  <a:gd name="T15" fmla="*/ 18 h 33"/>
                  <a:gd name="T16" fmla="*/ 14 w 138"/>
                  <a:gd name="T17" fmla="*/ 20 h 33"/>
                  <a:gd name="T18" fmla="*/ 0 w 138"/>
                  <a:gd name="T19" fmla="*/ 24 h 33"/>
                  <a:gd name="T20" fmla="*/ 2 w 138"/>
                  <a:gd name="T21" fmla="*/ 33 h 33"/>
                  <a:gd name="T22" fmla="*/ 14 w 138"/>
                  <a:gd name="T23" fmla="*/ 29 h 33"/>
                  <a:gd name="T24" fmla="*/ 30 w 138"/>
                  <a:gd name="T25" fmla="*/ 27 h 33"/>
                  <a:gd name="T26" fmla="*/ 50 w 138"/>
                  <a:gd name="T27" fmla="*/ 24 h 33"/>
                  <a:gd name="T28" fmla="*/ 68 w 138"/>
                  <a:gd name="T29" fmla="*/ 19 h 33"/>
                  <a:gd name="T30" fmla="*/ 88 w 138"/>
                  <a:gd name="T31" fmla="*/ 16 h 33"/>
                  <a:gd name="T32" fmla="*/ 106 w 138"/>
                  <a:gd name="T33" fmla="*/ 13 h 33"/>
                  <a:gd name="T34" fmla="*/ 121 w 138"/>
                  <a:gd name="T35" fmla="*/ 11 h 33"/>
                  <a:gd name="T36" fmla="*/ 134 w 138"/>
                  <a:gd name="T37" fmla="*/ 9 h 33"/>
                  <a:gd name="T38" fmla="*/ 134 w 138"/>
                  <a:gd name="T39" fmla="*/ 9 h 33"/>
                  <a:gd name="T40" fmla="*/ 134 w 138"/>
                  <a:gd name="T41" fmla="*/ 9 h 33"/>
                  <a:gd name="T42" fmla="*/ 137 w 138"/>
                  <a:gd name="T43" fmla="*/ 8 h 33"/>
                  <a:gd name="T44" fmla="*/ 138 w 138"/>
                  <a:gd name="T45" fmla="*/ 4 h 33"/>
                  <a:gd name="T46" fmla="*/ 137 w 138"/>
                  <a:gd name="T47" fmla="*/ 1 h 33"/>
                  <a:gd name="T48" fmla="*/ 134 w 138"/>
                  <a:gd name="T4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8" h="33">
                    <a:moveTo>
                      <a:pt x="134" y="0"/>
                    </a:moveTo>
                    <a:lnTo>
                      <a:pt x="134" y="0"/>
                    </a:lnTo>
                    <a:lnTo>
                      <a:pt x="121" y="2"/>
                    </a:lnTo>
                    <a:lnTo>
                      <a:pt x="106" y="4"/>
                    </a:lnTo>
                    <a:lnTo>
                      <a:pt x="88" y="6"/>
                    </a:lnTo>
                    <a:lnTo>
                      <a:pt x="68" y="10"/>
                    </a:lnTo>
                    <a:lnTo>
                      <a:pt x="47" y="15"/>
                    </a:lnTo>
                    <a:lnTo>
                      <a:pt x="30" y="18"/>
                    </a:lnTo>
                    <a:lnTo>
                      <a:pt x="14" y="20"/>
                    </a:lnTo>
                    <a:lnTo>
                      <a:pt x="0" y="24"/>
                    </a:lnTo>
                    <a:lnTo>
                      <a:pt x="2" y="33"/>
                    </a:lnTo>
                    <a:lnTo>
                      <a:pt x="14" y="29"/>
                    </a:lnTo>
                    <a:lnTo>
                      <a:pt x="30" y="27"/>
                    </a:lnTo>
                    <a:lnTo>
                      <a:pt x="50" y="24"/>
                    </a:lnTo>
                    <a:lnTo>
                      <a:pt x="68" y="19"/>
                    </a:lnTo>
                    <a:lnTo>
                      <a:pt x="88" y="16"/>
                    </a:lnTo>
                    <a:lnTo>
                      <a:pt x="106" y="13"/>
                    </a:lnTo>
                    <a:lnTo>
                      <a:pt x="121" y="11"/>
                    </a:lnTo>
                    <a:lnTo>
                      <a:pt x="134" y="9"/>
                    </a:lnTo>
                    <a:lnTo>
                      <a:pt x="134" y="9"/>
                    </a:lnTo>
                    <a:lnTo>
                      <a:pt x="134" y="9"/>
                    </a:lnTo>
                    <a:lnTo>
                      <a:pt x="137" y="8"/>
                    </a:lnTo>
                    <a:lnTo>
                      <a:pt x="138" y="4"/>
                    </a:lnTo>
                    <a:lnTo>
                      <a:pt x="137" y="1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982" name="Freeform 206"/>
              <p:cNvSpPr>
                <a:spLocks/>
              </p:cNvSpPr>
              <p:nvPr/>
            </p:nvSpPr>
            <p:spPr bwMode="auto">
              <a:xfrm>
                <a:off x="3811" y="2911"/>
                <a:ext cx="166" cy="11"/>
              </a:xfrm>
              <a:custGeom>
                <a:avLst/>
                <a:gdLst>
                  <a:gd name="T0" fmla="*/ 323 w 333"/>
                  <a:gd name="T1" fmla="*/ 17 h 22"/>
                  <a:gd name="T2" fmla="*/ 328 w 333"/>
                  <a:gd name="T3" fmla="*/ 13 h 22"/>
                  <a:gd name="T4" fmla="*/ 304 w 333"/>
                  <a:gd name="T5" fmla="*/ 9 h 22"/>
                  <a:gd name="T6" fmla="*/ 280 w 333"/>
                  <a:gd name="T7" fmla="*/ 6 h 22"/>
                  <a:gd name="T8" fmla="*/ 254 w 333"/>
                  <a:gd name="T9" fmla="*/ 3 h 22"/>
                  <a:gd name="T10" fmla="*/ 229 w 333"/>
                  <a:gd name="T11" fmla="*/ 2 h 22"/>
                  <a:gd name="T12" fmla="*/ 204 w 333"/>
                  <a:gd name="T13" fmla="*/ 0 h 22"/>
                  <a:gd name="T14" fmla="*/ 179 w 333"/>
                  <a:gd name="T15" fmla="*/ 0 h 22"/>
                  <a:gd name="T16" fmla="*/ 155 w 333"/>
                  <a:gd name="T17" fmla="*/ 0 h 22"/>
                  <a:gd name="T18" fmla="*/ 131 w 333"/>
                  <a:gd name="T19" fmla="*/ 2 h 22"/>
                  <a:gd name="T20" fmla="*/ 109 w 333"/>
                  <a:gd name="T21" fmla="*/ 3 h 22"/>
                  <a:gd name="T22" fmla="*/ 88 w 333"/>
                  <a:gd name="T23" fmla="*/ 4 h 22"/>
                  <a:gd name="T24" fmla="*/ 68 w 333"/>
                  <a:gd name="T25" fmla="*/ 6 h 22"/>
                  <a:gd name="T26" fmla="*/ 50 w 333"/>
                  <a:gd name="T27" fmla="*/ 8 h 22"/>
                  <a:gd name="T28" fmla="*/ 34 w 333"/>
                  <a:gd name="T29" fmla="*/ 9 h 22"/>
                  <a:gd name="T30" fmla="*/ 20 w 333"/>
                  <a:gd name="T31" fmla="*/ 10 h 22"/>
                  <a:gd name="T32" fmla="*/ 9 w 333"/>
                  <a:gd name="T33" fmla="*/ 11 h 22"/>
                  <a:gd name="T34" fmla="*/ 0 w 333"/>
                  <a:gd name="T35" fmla="*/ 13 h 22"/>
                  <a:gd name="T36" fmla="*/ 0 w 333"/>
                  <a:gd name="T37" fmla="*/ 22 h 22"/>
                  <a:gd name="T38" fmla="*/ 9 w 333"/>
                  <a:gd name="T39" fmla="*/ 21 h 22"/>
                  <a:gd name="T40" fmla="*/ 20 w 333"/>
                  <a:gd name="T41" fmla="*/ 19 h 22"/>
                  <a:gd name="T42" fmla="*/ 34 w 333"/>
                  <a:gd name="T43" fmla="*/ 18 h 22"/>
                  <a:gd name="T44" fmla="*/ 50 w 333"/>
                  <a:gd name="T45" fmla="*/ 17 h 22"/>
                  <a:gd name="T46" fmla="*/ 68 w 333"/>
                  <a:gd name="T47" fmla="*/ 15 h 22"/>
                  <a:gd name="T48" fmla="*/ 88 w 333"/>
                  <a:gd name="T49" fmla="*/ 14 h 22"/>
                  <a:gd name="T50" fmla="*/ 109 w 333"/>
                  <a:gd name="T51" fmla="*/ 13 h 22"/>
                  <a:gd name="T52" fmla="*/ 131 w 333"/>
                  <a:gd name="T53" fmla="*/ 11 h 22"/>
                  <a:gd name="T54" fmla="*/ 155 w 333"/>
                  <a:gd name="T55" fmla="*/ 11 h 22"/>
                  <a:gd name="T56" fmla="*/ 179 w 333"/>
                  <a:gd name="T57" fmla="*/ 11 h 22"/>
                  <a:gd name="T58" fmla="*/ 204 w 333"/>
                  <a:gd name="T59" fmla="*/ 11 h 22"/>
                  <a:gd name="T60" fmla="*/ 229 w 333"/>
                  <a:gd name="T61" fmla="*/ 11 h 22"/>
                  <a:gd name="T62" fmla="*/ 254 w 333"/>
                  <a:gd name="T63" fmla="*/ 13 h 22"/>
                  <a:gd name="T64" fmla="*/ 280 w 333"/>
                  <a:gd name="T65" fmla="*/ 15 h 22"/>
                  <a:gd name="T66" fmla="*/ 304 w 333"/>
                  <a:gd name="T67" fmla="*/ 18 h 22"/>
                  <a:gd name="T68" fmla="*/ 328 w 333"/>
                  <a:gd name="T69" fmla="*/ 22 h 22"/>
                  <a:gd name="T70" fmla="*/ 333 w 333"/>
                  <a:gd name="T71" fmla="*/ 17 h 22"/>
                  <a:gd name="T72" fmla="*/ 328 w 333"/>
                  <a:gd name="T73" fmla="*/ 22 h 22"/>
                  <a:gd name="T74" fmla="*/ 331 w 333"/>
                  <a:gd name="T75" fmla="*/ 21 h 22"/>
                  <a:gd name="T76" fmla="*/ 333 w 333"/>
                  <a:gd name="T77" fmla="*/ 17 h 22"/>
                  <a:gd name="T78" fmla="*/ 331 w 333"/>
                  <a:gd name="T79" fmla="*/ 14 h 22"/>
                  <a:gd name="T80" fmla="*/ 328 w 333"/>
                  <a:gd name="T81" fmla="*/ 13 h 22"/>
                  <a:gd name="T82" fmla="*/ 323 w 333"/>
                  <a:gd name="T83" fmla="*/ 1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33" h="22">
                    <a:moveTo>
                      <a:pt x="323" y="17"/>
                    </a:moveTo>
                    <a:lnTo>
                      <a:pt x="328" y="13"/>
                    </a:lnTo>
                    <a:lnTo>
                      <a:pt x="304" y="9"/>
                    </a:lnTo>
                    <a:lnTo>
                      <a:pt x="280" y="6"/>
                    </a:lnTo>
                    <a:lnTo>
                      <a:pt x="254" y="3"/>
                    </a:lnTo>
                    <a:lnTo>
                      <a:pt x="229" y="2"/>
                    </a:lnTo>
                    <a:lnTo>
                      <a:pt x="204" y="0"/>
                    </a:lnTo>
                    <a:lnTo>
                      <a:pt x="179" y="0"/>
                    </a:lnTo>
                    <a:lnTo>
                      <a:pt x="155" y="0"/>
                    </a:lnTo>
                    <a:lnTo>
                      <a:pt x="131" y="2"/>
                    </a:lnTo>
                    <a:lnTo>
                      <a:pt x="109" y="3"/>
                    </a:lnTo>
                    <a:lnTo>
                      <a:pt x="88" y="4"/>
                    </a:lnTo>
                    <a:lnTo>
                      <a:pt x="68" y="6"/>
                    </a:lnTo>
                    <a:lnTo>
                      <a:pt x="50" y="8"/>
                    </a:lnTo>
                    <a:lnTo>
                      <a:pt x="34" y="9"/>
                    </a:lnTo>
                    <a:lnTo>
                      <a:pt x="20" y="10"/>
                    </a:lnTo>
                    <a:lnTo>
                      <a:pt x="9" y="11"/>
                    </a:lnTo>
                    <a:lnTo>
                      <a:pt x="0" y="13"/>
                    </a:lnTo>
                    <a:lnTo>
                      <a:pt x="0" y="22"/>
                    </a:lnTo>
                    <a:lnTo>
                      <a:pt x="9" y="21"/>
                    </a:lnTo>
                    <a:lnTo>
                      <a:pt x="20" y="19"/>
                    </a:lnTo>
                    <a:lnTo>
                      <a:pt x="34" y="18"/>
                    </a:lnTo>
                    <a:lnTo>
                      <a:pt x="50" y="17"/>
                    </a:lnTo>
                    <a:lnTo>
                      <a:pt x="68" y="15"/>
                    </a:lnTo>
                    <a:lnTo>
                      <a:pt x="88" y="14"/>
                    </a:lnTo>
                    <a:lnTo>
                      <a:pt x="109" y="13"/>
                    </a:lnTo>
                    <a:lnTo>
                      <a:pt x="131" y="11"/>
                    </a:lnTo>
                    <a:lnTo>
                      <a:pt x="155" y="11"/>
                    </a:lnTo>
                    <a:lnTo>
                      <a:pt x="179" y="11"/>
                    </a:lnTo>
                    <a:lnTo>
                      <a:pt x="204" y="11"/>
                    </a:lnTo>
                    <a:lnTo>
                      <a:pt x="229" y="11"/>
                    </a:lnTo>
                    <a:lnTo>
                      <a:pt x="254" y="13"/>
                    </a:lnTo>
                    <a:lnTo>
                      <a:pt x="280" y="15"/>
                    </a:lnTo>
                    <a:lnTo>
                      <a:pt x="304" y="18"/>
                    </a:lnTo>
                    <a:lnTo>
                      <a:pt x="328" y="22"/>
                    </a:lnTo>
                    <a:lnTo>
                      <a:pt x="333" y="17"/>
                    </a:lnTo>
                    <a:lnTo>
                      <a:pt x="328" y="22"/>
                    </a:lnTo>
                    <a:lnTo>
                      <a:pt x="331" y="21"/>
                    </a:lnTo>
                    <a:lnTo>
                      <a:pt x="333" y="17"/>
                    </a:lnTo>
                    <a:lnTo>
                      <a:pt x="331" y="14"/>
                    </a:lnTo>
                    <a:lnTo>
                      <a:pt x="328" y="13"/>
                    </a:lnTo>
                    <a:lnTo>
                      <a:pt x="323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983" name="Freeform 207"/>
              <p:cNvSpPr>
                <a:spLocks/>
              </p:cNvSpPr>
              <p:nvPr/>
            </p:nvSpPr>
            <p:spPr bwMode="auto">
              <a:xfrm>
                <a:off x="3973" y="2903"/>
                <a:ext cx="6" cy="17"/>
              </a:xfrm>
              <a:custGeom>
                <a:avLst/>
                <a:gdLst>
                  <a:gd name="T0" fmla="*/ 8 w 13"/>
                  <a:gd name="T1" fmla="*/ 11 h 32"/>
                  <a:gd name="T2" fmla="*/ 4 w 13"/>
                  <a:gd name="T3" fmla="*/ 6 h 32"/>
                  <a:gd name="T4" fmla="*/ 0 w 13"/>
                  <a:gd name="T5" fmla="*/ 32 h 32"/>
                  <a:gd name="T6" fmla="*/ 10 w 13"/>
                  <a:gd name="T7" fmla="*/ 32 h 32"/>
                  <a:gd name="T8" fmla="*/ 13 w 13"/>
                  <a:gd name="T9" fmla="*/ 6 h 32"/>
                  <a:gd name="T10" fmla="*/ 8 w 13"/>
                  <a:gd name="T11" fmla="*/ 0 h 32"/>
                  <a:gd name="T12" fmla="*/ 13 w 13"/>
                  <a:gd name="T13" fmla="*/ 6 h 32"/>
                  <a:gd name="T14" fmla="*/ 12 w 13"/>
                  <a:gd name="T15" fmla="*/ 2 h 32"/>
                  <a:gd name="T16" fmla="*/ 8 w 13"/>
                  <a:gd name="T17" fmla="*/ 1 h 32"/>
                  <a:gd name="T18" fmla="*/ 5 w 13"/>
                  <a:gd name="T19" fmla="*/ 2 h 32"/>
                  <a:gd name="T20" fmla="*/ 4 w 13"/>
                  <a:gd name="T21" fmla="*/ 6 h 32"/>
                  <a:gd name="T22" fmla="*/ 8 w 13"/>
                  <a:gd name="T23" fmla="*/ 1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32">
                    <a:moveTo>
                      <a:pt x="8" y="11"/>
                    </a:moveTo>
                    <a:lnTo>
                      <a:pt x="4" y="6"/>
                    </a:lnTo>
                    <a:lnTo>
                      <a:pt x="0" y="32"/>
                    </a:lnTo>
                    <a:lnTo>
                      <a:pt x="10" y="32"/>
                    </a:lnTo>
                    <a:lnTo>
                      <a:pt x="13" y="6"/>
                    </a:lnTo>
                    <a:lnTo>
                      <a:pt x="8" y="0"/>
                    </a:lnTo>
                    <a:lnTo>
                      <a:pt x="13" y="6"/>
                    </a:lnTo>
                    <a:lnTo>
                      <a:pt x="12" y="2"/>
                    </a:lnTo>
                    <a:lnTo>
                      <a:pt x="8" y="1"/>
                    </a:lnTo>
                    <a:lnTo>
                      <a:pt x="5" y="2"/>
                    </a:lnTo>
                    <a:lnTo>
                      <a:pt x="4" y="6"/>
                    </a:lnTo>
                    <a:lnTo>
                      <a:pt x="8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984" name="Freeform 208"/>
              <p:cNvSpPr>
                <a:spLocks/>
              </p:cNvSpPr>
              <p:nvPr/>
            </p:nvSpPr>
            <p:spPr bwMode="auto">
              <a:xfrm>
                <a:off x="3954" y="2903"/>
                <a:ext cx="23" cy="6"/>
              </a:xfrm>
              <a:custGeom>
                <a:avLst/>
                <a:gdLst>
                  <a:gd name="T0" fmla="*/ 0 w 45"/>
                  <a:gd name="T1" fmla="*/ 7 h 12"/>
                  <a:gd name="T2" fmla="*/ 5 w 45"/>
                  <a:gd name="T3" fmla="*/ 11 h 12"/>
                  <a:gd name="T4" fmla="*/ 9 w 45"/>
                  <a:gd name="T5" fmla="*/ 11 h 12"/>
                  <a:gd name="T6" fmla="*/ 12 w 45"/>
                  <a:gd name="T7" fmla="*/ 11 h 12"/>
                  <a:gd name="T8" fmla="*/ 15 w 45"/>
                  <a:gd name="T9" fmla="*/ 11 h 12"/>
                  <a:gd name="T10" fmla="*/ 20 w 45"/>
                  <a:gd name="T11" fmla="*/ 10 h 12"/>
                  <a:gd name="T12" fmla="*/ 26 w 45"/>
                  <a:gd name="T13" fmla="*/ 11 h 12"/>
                  <a:gd name="T14" fmla="*/ 32 w 45"/>
                  <a:gd name="T15" fmla="*/ 12 h 12"/>
                  <a:gd name="T16" fmla="*/ 39 w 45"/>
                  <a:gd name="T17" fmla="*/ 12 h 12"/>
                  <a:gd name="T18" fmla="*/ 45 w 45"/>
                  <a:gd name="T19" fmla="*/ 12 h 12"/>
                  <a:gd name="T20" fmla="*/ 45 w 45"/>
                  <a:gd name="T21" fmla="*/ 1 h 12"/>
                  <a:gd name="T22" fmla="*/ 39 w 45"/>
                  <a:gd name="T23" fmla="*/ 1 h 12"/>
                  <a:gd name="T24" fmla="*/ 32 w 45"/>
                  <a:gd name="T25" fmla="*/ 1 h 12"/>
                  <a:gd name="T26" fmla="*/ 26 w 45"/>
                  <a:gd name="T27" fmla="*/ 2 h 12"/>
                  <a:gd name="T28" fmla="*/ 20 w 45"/>
                  <a:gd name="T29" fmla="*/ 1 h 12"/>
                  <a:gd name="T30" fmla="*/ 15 w 45"/>
                  <a:gd name="T31" fmla="*/ 0 h 12"/>
                  <a:gd name="T32" fmla="*/ 12 w 45"/>
                  <a:gd name="T33" fmla="*/ 0 h 12"/>
                  <a:gd name="T34" fmla="*/ 9 w 45"/>
                  <a:gd name="T35" fmla="*/ 0 h 12"/>
                  <a:gd name="T36" fmla="*/ 5 w 45"/>
                  <a:gd name="T37" fmla="*/ 0 h 12"/>
                  <a:gd name="T38" fmla="*/ 10 w 45"/>
                  <a:gd name="T39" fmla="*/ 4 h 12"/>
                  <a:gd name="T40" fmla="*/ 5 w 45"/>
                  <a:gd name="T41" fmla="*/ 0 h 12"/>
                  <a:gd name="T42" fmla="*/ 2 w 45"/>
                  <a:gd name="T43" fmla="*/ 2 h 12"/>
                  <a:gd name="T44" fmla="*/ 0 w 45"/>
                  <a:gd name="T45" fmla="*/ 6 h 12"/>
                  <a:gd name="T46" fmla="*/ 2 w 45"/>
                  <a:gd name="T47" fmla="*/ 9 h 12"/>
                  <a:gd name="T48" fmla="*/ 5 w 45"/>
                  <a:gd name="T49" fmla="*/ 11 h 12"/>
                  <a:gd name="T50" fmla="*/ 0 w 45"/>
                  <a:gd name="T51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5" h="12">
                    <a:moveTo>
                      <a:pt x="0" y="7"/>
                    </a:moveTo>
                    <a:lnTo>
                      <a:pt x="5" y="11"/>
                    </a:lnTo>
                    <a:lnTo>
                      <a:pt x="9" y="11"/>
                    </a:lnTo>
                    <a:lnTo>
                      <a:pt x="12" y="11"/>
                    </a:lnTo>
                    <a:lnTo>
                      <a:pt x="15" y="11"/>
                    </a:lnTo>
                    <a:lnTo>
                      <a:pt x="20" y="10"/>
                    </a:lnTo>
                    <a:lnTo>
                      <a:pt x="26" y="11"/>
                    </a:lnTo>
                    <a:lnTo>
                      <a:pt x="32" y="12"/>
                    </a:lnTo>
                    <a:lnTo>
                      <a:pt x="39" y="12"/>
                    </a:lnTo>
                    <a:lnTo>
                      <a:pt x="45" y="12"/>
                    </a:lnTo>
                    <a:lnTo>
                      <a:pt x="45" y="1"/>
                    </a:lnTo>
                    <a:lnTo>
                      <a:pt x="39" y="1"/>
                    </a:lnTo>
                    <a:lnTo>
                      <a:pt x="32" y="1"/>
                    </a:lnTo>
                    <a:lnTo>
                      <a:pt x="26" y="2"/>
                    </a:lnTo>
                    <a:lnTo>
                      <a:pt x="20" y="1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10" y="4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985" name="Freeform 209"/>
              <p:cNvSpPr>
                <a:spLocks/>
              </p:cNvSpPr>
              <p:nvPr/>
            </p:nvSpPr>
            <p:spPr bwMode="auto">
              <a:xfrm>
                <a:off x="3953" y="2861"/>
                <a:ext cx="6" cy="45"/>
              </a:xfrm>
              <a:custGeom>
                <a:avLst/>
                <a:gdLst>
                  <a:gd name="T0" fmla="*/ 9 w 13"/>
                  <a:gd name="T1" fmla="*/ 0 h 91"/>
                  <a:gd name="T2" fmla="*/ 3 w 13"/>
                  <a:gd name="T3" fmla="*/ 4 h 91"/>
                  <a:gd name="T4" fmla="*/ 1 w 13"/>
                  <a:gd name="T5" fmla="*/ 31 h 91"/>
                  <a:gd name="T6" fmla="*/ 0 w 13"/>
                  <a:gd name="T7" fmla="*/ 55 h 91"/>
                  <a:gd name="T8" fmla="*/ 1 w 13"/>
                  <a:gd name="T9" fmla="*/ 76 h 91"/>
                  <a:gd name="T10" fmla="*/ 3 w 13"/>
                  <a:gd name="T11" fmla="*/ 91 h 91"/>
                  <a:gd name="T12" fmla="*/ 13 w 13"/>
                  <a:gd name="T13" fmla="*/ 88 h 91"/>
                  <a:gd name="T14" fmla="*/ 10 w 13"/>
                  <a:gd name="T15" fmla="*/ 76 h 91"/>
                  <a:gd name="T16" fmla="*/ 12 w 13"/>
                  <a:gd name="T17" fmla="*/ 55 h 91"/>
                  <a:gd name="T18" fmla="*/ 10 w 13"/>
                  <a:gd name="T19" fmla="*/ 31 h 91"/>
                  <a:gd name="T20" fmla="*/ 13 w 13"/>
                  <a:gd name="T21" fmla="*/ 4 h 91"/>
                  <a:gd name="T22" fmla="*/ 7 w 13"/>
                  <a:gd name="T23" fmla="*/ 9 h 91"/>
                  <a:gd name="T24" fmla="*/ 13 w 13"/>
                  <a:gd name="T25" fmla="*/ 4 h 91"/>
                  <a:gd name="T26" fmla="*/ 12 w 13"/>
                  <a:gd name="T27" fmla="*/ 1 h 91"/>
                  <a:gd name="T28" fmla="*/ 8 w 13"/>
                  <a:gd name="T29" fmla="*/ 0 h 91"/>
                  <a:gd name="T30" fmla="*/ 5 w 13"/>
                  <a:gd name="T31" fmla="*/ 1 h 91"/>
                  <a:gd name="T32" fmla="*/ 3 w 13"/>
                  <a:gd name="T33" fmla="*/ 4 h 91"/>
                  <a:gd name="T34" fmla="*/ 9 w 13"/>
                  <a:gd name="T35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" h="91">
                    <a:moveTo>
                      <a:pt x="9" y="0"/>
                    </a:moveTo>
                    <a:lnTo>
                      <a:pt x="3" y="4"/>
                    </a:lnTo>
                    <a:lnTo>
                      <a:pt x="1" y="31"/>
                    </a:lnTo>
                    <a:lnTo>
                      <a:pt x="0" y="55"/>
                    </a:lnTo>
                    <a:lnTo>
                      <a:pt x="1" y="76"/>
                    </a:lnTo>
                    <a:lnTo>
                      <a:pt x="3" y="91"/>
                    </a:lnTo>
                    <a:lnTo>
                      <a:pt x="13" y="88"/>
                    </a:lnTo>
                    <a:lnTo>
                      <a:pt x="10" y="76"/>
                    </a:lnTo>
                    <a:lnTo>
                      <a:pt x="12" y="55"/>
                    </a:lnTo>
                    <a:lnTo>
                      <a:pt x="10" y="31"/>
                    </a:lnTo>
                    <a:lnTo>
                      <a:pt x="13" y="4"/>
                    </a:lnTo>
                    <a:lnTo>
                      <a:pt x="7" y="9"/>
                    </a:lnTo>
                    <a:lnTo>
                      <a:pt x="13" y="4"/>
                    </a:lnTo>
                    <a:lnTo>
                      <a:pt x="12" y="1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3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986" name="Freeform 210"/>
              <p:cNvSpPr>
                <a:spLocks/>
              </p:cNvSpPr>
              <p:nvPr/>
            </p:nvSpPr>
            <p:spPr bwMode="auto">
              <a:xfrm>
                <a:off x="3956" y="2861"/>
                <a:ext cx="176" cy="7"/>
              </a:xfrm>
              <a:custGeom>
                <a:avLst/>
                <a:gdLst>
                  <a:gd name="T0" fmla="*/ 342 w 352"/>
                  <a:gd name="T1" fmla="*/ 10 h 15"/>
                  <a:gd name="T2" fmla="*/ 347 w 352"/>
                  <a:gd name="T3" fmla="*/ 3 h 15"/>
                  <a:gd name="T4" fmla="*/ 313 w 352"/>
                  <a:gd name="T5" fmla="*/ 3 h 15"/>
                  <a:gd name="T6" fmla="*/ 280 w 352"/>
                  <a:gd name="T7" fmla="*/ 3 h 15"/>
                  <a:gd name="T8" fmla="*/ 248 w 352"/>
                  <a:gd name="T9" fmla="*/ 3 h 15"/>
                  <a:gd name="T10" fmla="*/ 218 w 352"/>
                  <a:gd name="T11" fmla="*/ 3 h 15"/>
                  <a:gd name="T12" fmla="*/ 188 w 352"/>
                  <a:gd name="T13" fmla="*/ 3 h 15"/>
                  <a:gd name="T14" fmla="*/ 160 w 352"/>
                  <a:gd name="T15" fmla="*/ 3 h 15"/>
                  <a:gd name="T16" fmla="*/ 135 w 352"/>
                  <a:gd name="T17" fmla="*/ 3 h 15"/>
                  <a:gd name="T18" fmla="*/ 111 w 352"/>
                  <a:gd name="T19" fmla="*/ 3 h 15"/>
                  <a:gd name="T20" fmla="*/ 87 w 352"/>
                  <a:gd name="T21" fmla="*/ 3 h 15"/>
                  <a:gd name="T22" fmla="*/ 68 w 352"/>
                  <a:gd name="T23" fmla="*/ 2 h 15"/>
                  <a:gd name="T24" fmla="*/ 49 w 352"/>
                  <a:gd name="T25" fmla="*/ 2 h 15"/>
                  <a:gd name="T26" fmla="*/ 35 w 352"/>
                  <a:gd name="T27" fmla="*/ 1 h 15"/>
                  <a:gd name="T28" fmla="*/ 22 w 352"/>
                  <a:gd name="T29" fmla="*/ 1 h 15"/>
                  <a:gd name="T30" fmla="*/ 13 w 352"/>
                  <a:gd name="T31" fmla="*/ 1 h 15"/>
                  <a:gd name="T32" fmla="*/ 5 w 352"/>
                  <a:gd name="T33" fmla="*/ 1 h 15"/>
                  <a:gd name="T34" fmla="*/ 2 w 352"/>
                  <a:gd name="T35" fmla="*/ 0 h 15"/>
                  <a:gd name="T36" fmla="*/ 0 w 352"/>
                  <a:gd name="T37" fmla="*/ 9 h 15"/>
                  <a:gd name="T38" fmla="*/ 5 w 352"/>
                  <a:gd name="T39" fmla="*/ 10 h 15"/>
                  <a:gd name="T40" fmla="*/ 13 w 352"/>
                  <a:gd name="T41" fmla="*/ 10 h 15"/>
                  <a:gd name="T42" fmla="*/ 22 w 352"/>
                  <a:gd name="T43" fmla="*/ 12 h 15"/>
                  <a:gd name="T44" fmla="*/ 35 w 352"/>
                  <a:gd name="T45" fmla="*/ 12 h 15"/>
                  <a:gd name="T46" fmla="*/ 49 w 352"/>
                  <a:gd name="T47" fmla="*/ 13 h 15"/>
                  <a:gd name="T48" fmla="*/ 68 w 352"/>
                  <a:gd name="T49" fmla="*/ 13 h 15"/>
                  <a:gd name="T50" fmla="*/ 87 w 352"/>
                  <a:gd name="T51" fmla="*/ 15 h 15"/>
                  <a:gd name="T52" fmla="*/ 111 w 352"/>
                  <a:gd name="T53" fmla="*/ 15 h 15"/>
                  <a:gd name="T54" fmla="*/ 135 w 352"/>
                  <a:gd name="T55" fmla="*/ 15 h 15"/>
                  <a:gd name="T56" fmla="*/ 160 w 352"/>
                  <a:gd name="T57" fmla="*/ 15 h 15"/>
                  <a:gd name="T58" fmla="*/ 188 w 352"/>
                  <a:gd name="T59" fmla="*/ 15 h 15"/>
                  <a:gd name="T60" fmla="*/ 218 w 352"/>
                  <a:gd name="T61" fmla="*/ 15 h 15"/>
                  <a:gd name="T62" fmla="*/ 248 w 352"/>
                  <a:gd name="T63" fmla="*/ 15 h 15"/>
                  <a:gd name="T64" fmla="*/ 280 w 352"/>
                  <a:gd name="T65" fmla="*/ 15 h 15"/>
                  <a:gd name="T66" fmla="*/ 313 w 352"/>
                  <a:gd name="T67" fmla="*/ 15 h 15"/>
                  <a:gd name="T68" fmla="*/ 347 w 352"/>
                  <a:gd name="T69" fmla="*/ 15 h 15"/>
                  <a:gd name="T70" fmla="*/ 351 w 352"/>
                  <a:gd name="T71" fmla="*/ 8 h 15"/>
                  <a:gd name="T72" fmla="*/ 347 w 352"/>
                  <a:gd name="T73" fmla="*/ 15 h 15"/>
                  <a:gd name="T74" fmla="*/ 350 w 352"/>
                  <a:gd name="T75" fmla="*/ 12 h 15"/>
                  <a:gd name="T76" fmla="*/ 352 w 352"/>
                  <a:gd name="T77" fmla="*/ 9 h 15"/>
                  <a:gd name="T78" fmla="*/ 350 w 352"/>
                  <a:gd name="T79" fmla="*/ 5 h 15"/>
                  <a:gd name="T80" fmla="*/ 347 w 352"/>
                  <a:gd name="T81" fmla="*/ 3 h 15"/>
                  <a:gd name="T82" fmla="*/ 342 w 352"/>
                  <a:gd name="T83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52" h="15">
                    <a:moveTo>
                      <a:pt x="342" y="10"/>
                    </a:moveTo>
                    <a:lnTo>
                      <a:pt x="347" y="3"/>
                    </a:lnTo>
                    <a:lnTo>
                      <a:pt x="313" y="3"/>
                    </a:lnTo>
                    <a:lnTo>
                      <a:pt x="280" y="3"/>
                    </a:lnTo>
                    <a:lnTo>
                      <a:pt x="248" y="3"/>
                    </a:lnTo>
                    <a:lnTo>
                      <a:pt x="218" y="3"/>
                    </a:lnTo>
                    <a:lnTo>
                      <a:pt x="188" y="3"/>
                    </a:lnTo>
                    <a:lnTo>
                      <a:pt x="160" y="3"/>
                    </a:lnTo>
                    <a:lnTo>
                      <a:pt x="135" y="3"/>
                    </a:lnTo>
                    <a:lnTo>
                      <a:pt x="111" y="3"/>
                    </a:lnTo>
                    <a:lnTo>
                      <a:pt x="87" y="3"/>
                    </a:lnTo>
                    <a:lnTo>
                      <a:pt x="68" y="2"/>
                    </a:lnTo>
                    <a:lnTo>
                      <a:pt x="49" y="2"/>
                    </a:lnTo>
                    <a:lnTo>
                      <a:pt x="35" y="1"/>
                    </a:lnTo>
                    <a:lnTo>
                      <a:pt x="22" y="1"/>
                    </a:lnTo>
                    <a:lnTo>
                      <a:pt x="13" y="1"/>
                    </a:lnTo>
                    <a:lnTo>
                      <a:pt x="5" y="1"/>
                    </a:lnTo>
                    <a:lnTo>
                      <a:pt x="2" y="0"/>
                    </a:lnTo>
                    <a:lnTo>
                      <a:pt x="0" y="9"/>
                    </a:lnTo>
                    <a:lnTo>
                      <a:pt x="5" y="10"/>
                    </a:lnTo>
                    <a:lnTo>
                      <a:pt x="13" y="10"/>
                    </a:lnTo>
                    <a:lnTo>
                      <a:pt x="22" y="12"/>
                    </a:lnTo>
                    <a:lnTo>
                      <a:pt x="35" y="12"/>
                    </a:lnTo>
                    <a:lnTo>
                      <a:pt x="49" y="13"/>
                    </a:lnTo>
                    <a:lnTo>
                      <a:pt x="68" y="13"/>
                    </a:lnTo>
                    <a:lnTo>
                      <a:pt x="87" y="15"/>
                    </a:lnTo>
                    <a:lnTo>
                      <a:pt x="111" y="15"/>
                    </a:lnTo>
                    <a:lnTo>
                      <a:pt x="135" y="15"/>
                    </a:lnTo>
                    <a:lnTo>
                      <a:pt x="160" y="15"/>
                    </a:lnTo>
                    <a:lnTo>
                      <a:pt x="188" y="15"/>
                    </a:lnTo>
                    <a:lnTo>
                      <a:pt x="218" y="15"/>
                    </a:lnTo>
                    <a:lnTo>
                      <a:pt x="248" y="15"/>
                    </a:lnTo>
                    <a:lnTo>
                      <a:pt x="280" y="15"/>
                    </a:lnTo>
                    <a:lnTo>
                      <a:pt x="313" y="15"/>
                    </a:lnTo>
                    <a:lnTo>
                      <a:pt x="347" y="15"/>
                    </a:lnTo>
                    <a:lnTo>
                      <a:pt x="351" y="8"/>
                    </a:lnTo>
                    <a:lnTo>
                      <a:pt x="347" y="15"/>
                    </a:lnTo>
                    <a:lnTo>
                      <a:pt x="350" y="12"/>
                    </a:lnTo>
                    <a:lnTo>
                      <a:pt x="352" y="9"/>
                    </a:lnTo>
                    <a:lnTo>
                      <a:pt x="350" y="5"/>
                    </a:lnTo>
                    <a:lnTo>
                      <a:pt x="347" y="3"/>
                    </a:lnTo>
                    <a:lnTo>
                      <a:pt x="342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987" name="Freeform 211"/>
              <p:cNvSpPr>
                <a:spLocks/>
              </p:cNvSpPr>
              <p:nvPr/>
            </p:nvSpPr>
            <p:spPr bwMode="auto">
              <a:xfrm>
                <a:off x="4126" y="2846"/>
                <a:ext cx="6" cy="20"/>
              </a:xfrm>
              <a:custGeom>
                <a:avLst/>
                <a:gdLst>
                  <a:gd name="T0" fmla="*/ 7 w 11"/>
                  <a:gd name="T1" fmla="*/ 9 h 40"/>
                  <a:gd name="T2" fmla="*/ 2 w 11"/>
                  <a:gd name="T3" fmla="*/ 4 h 40"/>
                  <a:gd name="T4" fmla="*/ 2 w 11"/>
                  <a:gd name="T5" fmla="*/ 8 h 40"/>
                  <a:gd name="T6" fmla="*/ 0 w 11"/>
                  <a:gd name="T7" fmla="*/ 16 h 40"/>
                  <a:gd name="T8" fmla="*/ 0 w 11"/>
                  <a:gd name="T9" fmla="*/ 27 h 40"/>
                  <a:gd name="T10" fmla="*/ 2 w 11"/>
                  <a:gd name="T11" fmla="*/ 40 h 40"/>
                  <a:gd name="T12" fmla="*/ 11 w 11"/>
                  <a:gd name="T13" fmla="*/ 38 h 40"/>
                  <a:gd name="T14" fmla="*/ 11 w 11"/>
                  <a:gd name="T15" fmla="*/ 27 h 40"/>
                  <a:gd name="T16" fmla="*/ 11 w 11"/>
                  <a:gd name="T17" fmla="*/ 16 h 40"/>
                  <a:gd name="T18" fmla="*/ 11 w 11"/>
                  <a:gd name="T19" fmla="*/ 8 h 40"/>
                  <a:gd name="T20" fmla="*/ 11 w 11"/>
                  <a:gd name="T21" fmla="*/ 4 h 40"/>
                  <a:gd name="T22" fmla="*/ 7 w 11"/>
                  <a:gd name="T23" fmla="*/ 0 h 40"/>
                  <a:gd name="T24" fmla="*/ 11 w 11"/>
                  <a:gd name="T25" fmla="*/ 4 h 40"/>
                  <a:gd name="T26" fmla="*/ 10 w 11"/>
                  <a:gd name="T27" fmla="*/ 1 h 40"/>
                  <a:gd name="T28" fmla="*/ 7 w 11"/>
                  <a:gd name="T29" fmla="*/ 0 h 40"/>
                  <a:gd name="T30" fmla="*/ 3 w 11"/>
                  <a:gd name="T31" fmla="*/ 1 h 40"/>
                  <a:gd name="T32" fmla="*/ 2 w 11"/>
                  <a:gd name="T33" fmla="*/ 4 h 40"/>
                  <a:gd name="T34" fmla="*/ 7 w 11"/>
                  <a:gd name="T35" fmla="*/ 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" h="40">
                    <a:moveTo>
                      <a:pt x="7" y="9"/>
                    </a:moveTo>
                    <a:lnTo>
                      <a:pt x="2" y="4"/>
                    </a:lnTo>
                    <a:lnTo>
                      <a:pt x="2" y="8"/>
                    </a:lnTo>
                    <a:lnTo>
                      <a:pt x="0" y="16"/>
                    </a:lnTo>
                    <a:lnTo>
                      <a:pt x="0" y="27"/>
                    </a:lnTo>
                    <a:lnTo>
                      <a:pt x="2" y="40"/>
                    </a:lnTo>
                    <a:lnTo>
                      <a:pt x="11" y="38"/>
                    </a:lnTo>
                    <a:lnTo>
                      <a:pt x="11" y="27"/>
                    </a:lnTo>
                    <a:lnTo>
                      <a:pt x="11" y="16"/>
                    </a:lnTo>
                    <a:lnTo>
                      <a:pt x="11" y="8"/>
                    </a:lnTo>
                    <a:lnTo>
                      <a:pt x="11" y="4"/>
                    </a:lnTo>
                    <a:lnTo>
                      <a:pt x="7" y="0"/>
                    </a:lnTo>
                    <a:lnTo>
                      <a:pt x="11" y="4"/>
                    </a:lnTo>
                    <a:lnTo>
                      <a:pt x="10" y="1"/>
                    </a:lnTo>
                    <a:lnTo>
                      <a:pt x="7" y="0"/>
                    </a:lnTo>
                    <a:lnTo>
                      <a:pt x="3" y="1"/>
                    </a:lnTo>
                    <a:lnTo>
                      <a:pt x="2" y="4"/>
                    </a:lnTo>
                    <a:lnTo>
                      <a:pt x="7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988" name="Freeform 212"/>
              <p:cNvSpPr>
                <a:spLocks/>
              </p:cNvSpPr>
              <p:nvPr/>
            </p:nvSpPr>
            <p:spPr bwMode="auto">
              <a:xfrm>
                <a:off x="4101" y="2834"/>
                <a:ext cx="28" cy="18"/>
              </a:xfrm>
              <a:custGeom>
                <a:avLst/>
                <a:gdLst>
                  <a:gd name="T0" fmla="*/ 5 w 57"/>
                  <a:gd name="T1" fmla="*/ 9 h 35"/>
                  <a:gd name="T2" fmla="*/ 0 w 57"/>
                  <a:gd name="T3" fmla="*/ 4 h 35"/>
                  <a:gd name="T4" fmla="*/ 3 w 57"/>
                  <a:gd name="T5" fmla="*/ 15 h 35"/>
                  <a:gd name="T6" fmla="*/ 5 w 57"/>
                  <a:gd name="T7" fmla="*/ 23 h 35"/>
                  <a:gd name="T8" fmla="*/ 11 w 57"/>
                  <a:gd name="T9" fmla="*/ 28 h 35"/>
                  <a:gd name="T10" fmla="*/ 18 w 57"/>
                  <a:gd name="T11" fmla="*/ 33 h 35"/>
                  <a:gd name="T12" fmla="*/ 26 w 57"/>
                  <a:gd name="T13" fmla="*/ 34 h 35"/>
                  <a:gd name="T14" fmla="*/ 35 w 57"/>
                  <a:gd name="T15" fmla="*/ 35 h 35"/>
                  <a:gd name="T16" fmla="*/ 45 w 57"/>
                  <a:gd name="T17" fmla="*/ 35 h 35"/>
                  <a:gd name="T18" fmla="*/ 57 w 57"/>
                  <a:gd name="T19" fmla="*/ 33 h 35"/>
                  <a:gd name="T20" fmla="*/ 57 w 57"/>
                  <a:gd name="T21" fmla="*/ 24 h 35"/>
                  <a:gd name="T22" fmla="*/ 45 w 57"/>
                  <a:gd name="T23" fmla="*/ 24 h 35"/>
                  <a:gd name="T24" fmla="*/ 35 w 57"/>
                  <a:gd name="T25" fmla="*/ 24 h 35"/>
                  <a:gd name="T26" fmla="*/ 26 w 57"/>
                  <a:gd name="T27" fmla="*/ 25 h 35"/>
                  <a:gd name="T28" fmla="*/ 20 w 57"/>
                  <a:gd name="T29" fmla="*/ 24 h 35"/>
                  <a:gd name="T30" fmla="*/ 18 w 57"/>
                  <a:gd name="T31" fmla="*/ 21 h 35"/>
                  <a:gd name="T32" fmla="*/ 14 w 57"/>
                  <a:gd name="T33" fmla="*/ 18 h 35"/>
                  <a:gd name="T34" fmla="*/ 12 w 57"/>
                  <a:gd name="T35" fmla="*/ 12 h 35"/>
                  <a:gd name="T36" fmla="*/ 9 w 57"/>
                  <a:gd name="T37" fmla="*/ 4 h 35"/>
                  <a:gd name="T38" fmla="*/ 5 w 57"/>
                  <a:gd name="T39" fmla="*/ 0 h 35"/>
                  <a:gd name="T40" fmla="*/ 9 w 57"/>
                  <a:gd name="T41" fmla="*/ 4 h 35"/>
                  <a:gd name="T42" fmla="*/ 8 w 57"/>
                  <a:gd name="T43" fmla="*/ 1 h 35"/>
                  <a:gd name="T44" fmla="*/ 5 w 57"/>
                  <a:gd name="T45" fmla="*/ 0 h 35"/>
                  <a:gd name="T46" fmla="*/ 1 w 57"/>
                  <a:gd name="T47" fmla="*/ 1 h 35"/>
                  <a:gd name="T48" fmla="*/ 0 w 57"/>
                  <a:gd name="T49" fmla="*/ 4 h 35"/>
                  <a:gd name="T50" fmla="*/ 5 w 57"/>
                  <a:gd name="T51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7" h="35">
                    <a:moveTo>
                      <a:pt x="5" y="9"/>
                    </a:moveTo>
                    <a:lnTo>
                      <a:pt x="0" y="4"/>
                    </a:lnTo>
                    <a:lnTo>
                      <a:pt x="3" y="15"/>
                    </a:lnTo>
                    <a:lnTo>
                      <a:pt x="5" y="23"/>
                    </a:lnTo>
                    <a:lnTo>
                      <a:pt x="11" y="28"/>
                    </a:lnTo>
                    <a:lnTo>
                      <a:pt x="18" y="33"/>
                    </a:lnTo>
                    <a:lnTo>
                      <a:pt x="26" y="34"/>
                    </a:lnTo>
                    <a:lnTo>
                      <a:pt x="35" y="35"/>
                    </a:lnTo>
                    <a:lnTo>
                      <a:pt x="45" y="35"/>
                    </a:lnTo>
                    <a:lnTo>
                      <a:pt x="57" y="33"/>
                    </a:lnTo>
                    <a:lnTo>
                      <a:pt x="57" y="24"/>
                    </a:lnTo>
                    <a:lnTo>
                      <a:pt x="45" y="24"/>
                    </a:lnTo>
                    <a:lnTo>
                      <a:pt x="35" y="24"/>
                    </a:lnTo>
                    <a:lnTo>
                      <a:pt x="26" y="25"/>
                    </a:lnTo>
                    <a:lnTo>
                      <a:pt x="20" y="24"/>
                    </a:lnTo>
                    <a:lnTo>
                      <a:pt x="18" y="21"/>
                    </a:lnTo>
                    <a:lnTo>
                      <a:pt x="14" y="18"/>
                    </a:lnTo>
                    <a:lnTo>
                      <a:pt x="12" y="12"/>
                    </a:lnTo>
                    <a:lnTo>
                      <a:pt x="9" y="4"/>
                    </a:lnTo>
                    <a:lnTo>
                      <a:pt x="5" y="0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5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5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989" name="Freeform 213"/>
              <p:cNvSpPr>
                <a:spLocks/>
              </p:cNvSpPr>
              <p:nvPr/>
            </p:nvSpPr>
            <p:spPr bwMode="auto">
              <a:xfrm>
                <a:off x="4065" y="2810"/>
                <a:ext cx="38" cy="30"/>
              </a:xfrm>
              <a:custGeom>
                <a:avLst/>
                <a:gdLst>
                  <a:gd name="T0" fmla="*/ 7 w 77"/>
                  <a:gd name="T1" fmla="*/ 9 h 61"/>
                  <a:gd name="T2" fmla="*/ 2 w 77"/>
                  <a:gd name="T3" fmla="*/ 4 h 61"/>
                  <a:gd name="T4" fmla="*/ 0 w 77"/>
                  <a:gd name="T5" fmla="*/ 15 h 61"/>
                  <a:gd name="T6" fmla="*/ 2 w 77"/>
                  <a:gd name="T7" fmla="*/ 27 h 61"/>
                  <a:gd name="T8" fmla="*/ 5 w 77"/>
                  <a:gd name="T9" fmla="*/ 37 h 61"/>
                  <a:gd name="T10" fmla="*/ 12 w 77"/>
                  <a:gd name="T11" fmla="*/ 46 h 61"/>
                  <a:gd name="T12" fmla="*/ 24 w 77"/>
                  <a:gd name="T13" fmla="*/ 54 h 61"/>
                  <a:gd name="T14" fmla="*/ 39 w 77"/>
                  <a:gd name="T15" fmla="*/ 59 h 61"/>
                  <a:gd name="T16" fmla="*/ 56 w 77"/>
                  <a:gd name="T17" fmla="*/ 61 h 61"/>
                  <a:gd name="T18" fmla="*/ 77 w 77"/>
                  <a:gd name="T19" fmla="*/ 58 h 61"/>
                  <a:gd name="T20" fmla="*/ 77 w 77"/>
                  <a:gd name="T21" fmla="*/ 49 h 61"/>
                  <a:gd name="T22" fmla="*/ 56 w 77"/>
                  <a:gd name="T23" fmla="*/ 50 h 61"/>
                  <a:gd name="T24" fmla="*/ 39 w 77"/>
                  <a:gd name="T25" fmla="*/ 50 h 61"/>
                  <a:gd name="T26" fmla="*/ 28 w 77"/>
                  <a:gd name="T27" fmla="*/ 45 h 61"/>
                  <a:gd name="T28" fmla="*/ 19 w 77"/>
                  <a:gd name="T29" fmla="*/ 39 h 61"/>
                  <a:gd name="T30" fmla="*/ 15 w 77"/>
                  <a:gd name="T31" fmla="*/ 32 h 61"/>
                  <a:gd name="T32" fmla="*/ 11 w 77"/>
                  <a:gd name="T33" fmla="*/ 24 h 61"/>
                  <a:gd name="T34" fmla="*/ 11 w 77"/>
                  <a:gd name="T35" fmla="*/ 15 h 61"/>
                  <a:gd name="T36" fmla="*/ 11 w 77"/>
                  <a:gd name="T37" fmla="*/ 6 h 61"/>
                  <a:gd name="T38" fmla="*/ 7 w 77"/>
                  <a:gd name="T39" fmla="*/ 0 h 61"/>
                  <a:gd name="T40" fmla="*/ 11 w 77"/>
                  <a:gd name="T41" fmla="*/ 6 h 61"/>
                  <a:gd name="T42" fmla="*/ 10 w 77"/>
                  <a:gd name="T43" fmla="*/ 2 h 61"/>
                  <a:gd name="T44" fmla="*/ 8 w 77"/>
                  <a:gd name="T45" fmla="*/ 0 h 61"/>
                  <a:gd name="T46" fmla="*/ 4 w 77"/>
                  <a:gd name="T47" fmla="*/ 0 h 61"/>
                  <a:gd name="T48" fmla="*/ 2 w 77"/>
                  <a:gd name="T49" fmla="*/ 4 h 61"/>
                  <a:gd name="T50" fmla="*/ 7 w 77"/>
                  <a:gd name="T51" fmla="*/ 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7" h="61">
                    <a:moveTo>
                      <a:pt x="7" y="9"/>
                    </a:moveTo>
                    <a:lnTo>
                      <a:pt x="2" y="4"/>
                    </a:lnTo>
                    <a:lnTo>
                      <a:pt x="0" y="15"/>
                    </a:lnTo>
                    <a:lnTo>
                      <a:pt x="2" y="27"/>
                    </a:lnTo>
                    <a:lnTo>
                      <a:pt x="5" y="37"/>
                    </a:lnTo>
                    <a:lnTo>
                      <a:pt x="12" y="46"/>
                    </a:lnTo>
                    <a:lnTo>
                      <a:pt x="24" y="54"/>
                    </a:lnTo>
                    <a:lnTo>
                      <a:pt x="39" y="59"/>
                    </a:lnTo>
                    <a:lnTo>
                      <a:pt x="56" y="61"/>
                    </a:lnTo>
                    <a:lnTo>
                      <a:pt x="77" y="58"/>
                    </a:lnTo>
                    <a:lnTo>
                      <a:pt x="77" y="49"/>
                    </a:lnTo>
                    <a:lnTo>
                      <a:pt x="56" y="50"/>
                    </a:lnTo>
                    <a:lnTo>
                      <a:pt x="39" y="50"/>
                    </a:lnTo>
                    <a:lnTo>
                      <a:pt x="28" y="45"/>
                    </a:lnTo>
                    <a:lnTo>
                      <a:pt x="19" y="39"/>
                    </a:lnTo>
                    <a:lnTo>
                      <a:pt x="15" y="32"/>
                    </a:lnTo>
                    <a:lnTo>
                      <a:pt x="11" y="24"/>
                    </a:lnTo>
                    <a:lnTo>
                      <a:pt x="11" y="15"/>
                    </a:lnTo>
                    <a:lnTo>
                      <a:pt x="11" y="6"/>
                    </a:lnTo>
                    <a:lnTo>
                      <a:pt x="7" y="0"/>
                    </a:lnTo>
                    <a:lnTo>
                      <a:pt x="11" y="6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7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990" name="Freeform 214"/>
              <p:cNvSpPr>
                <a:spLocks/>
              </p:cNvSpPr>
              <p:nvPr/>
            </p:nvSpPr>
            <p:spPr bwMode="auto">
              <a:xfrm>
                <a:off x="4020" y="2775"/>
                <a:ext cx="48" cy="39"/>
              </a:xfrm>
              <a:custGeom>
                <a:avLst/>
                <a:gdLst>
                  <a:gd name="T0" fmla="*/ 8 w 96"/>
                  <a:gd name="T1" fmla="*/ 9 h 78"/>
                  <a:gd name="T2" fmla="*/ 5 w 96"/>
                  <a:gd name="T3" fmla="*/ 2 h 78"/>
                  <a:gd name="T4" fmla="*/ 0 w 96"/>
                  <a:gd name="T5" fmla="*/ 21 h 78"/>
                  <a:gd name="T6" fmla="*/ 2 w 96"/>
                  <a:gd name="T7" fmla="*/ 36 h 78"/>
                  <a:gd name="T8" fmla="*/ 11 w 96"/>
                  <a:gd name="T9" fmla="*/ 51 h 78"/>
                  <a:gd name="T10" fmla="*/ 25 w 96"/>
                  <a:gd name="T11" fmla="*/ 62 h 78"/>
                  <a:gd name="T12" fmla="*/ 43 w 96"/>
                  <a:gd name="T13" fmla="*/ 70 h 78"/>
                  <a:gd name="T14" fmla="*/ 60 w 96"/>
                  <a:gd name="T15" fmla="*/ 75 h 78"/>
                  <a:gd name="T16" fmla="*/ 79 w 96"/>
                  <a:gd name="T17" fmla="*/ 78 h 78"/>
                  <a:gd name="T18" fmla="*/ 96 w 96"/>
                  <a:gd name="T19" fmla="*/ 78 h 78"/>
                  <a:gd name="T20" fmla="*/ 96 w 96"/>
                  <a:gd name="T21" fmla="*/ 69 h 78"/>
                  <a:gd name="T22" fmla="*/ 79 w 96"/>
                  <a:gd name="T23" fmla="*/ 69 h 78"/>
                  <a:gd name="T24" fmla="*/ 62 w 96"/>
                  <a:gd name="T25" fmla="*/ 66 h 78"/>
                  <a:gd name="T26" fmla="*/ 45 w 96"/>
                  <a:gd name="T27" fmla="*/ 61 h 78"/>
                  <a:gd name="T28" fmla="*/ 30 w 96"/>
                  <a:gd name="T29" fmla="*/ 53 h 78"/>
                  <a:gd name="T30" fmla="*/ 18 w 96"/>
                  <a:gd name="T31" fmla="*/ 44 h 78"/>
                  <a:gd name="T32" fmla="*/ 11 w 96"/>
                  <a:gd name="T33" fmla="*/ 33 h 78"/>
                  <a:gd name="T34" fmla="*/ 9 w 96"/>
                  <a:gd name="T35" fmla="*/ 21 h 78"/>
                  <a:gd name="T36" fmla="*/ 14 w 96"/>
                  <a:gd name="T37" fmla="*/ 7 h 78"/>
                  <a:gd name="T38" fmla="*/ 10 w 96"/>
                  <a:gd name="T39" fmla="*/ 0 h 78"/>
                  <a:gd name="T40" fmla="*/ 14 w 96"/>
                  <a:gd name="T41" fmla="*/ 7 h 78"/>
                  <a:gd name="T42" fmla="*/ 14 w 96"/>
                  <a:gd name="T43" fmla="*/ 4 h 78"/>
                  <a:gd name="T44" fmla="*/ 11 w 96"/>
                  <a:gd name="T45" fmla="*/ 0 h 78"/>
                  <a:gd name="T46" fmla="*/ 7 w 96"/>
                  <a:gd name="T47" fmla="*/ 0 h 78"/>
                  <a:gd name="T48" fmla="*/ 5 w 96"/>
                  <a:gd name="T49" fmla="*/ 2 h 78"/>
                  <a:gd name="T50" fmla="*/ 8 w 96"/>
                  <a:gd name="T51" fmla="*/ 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6" h="78">
                    <a:moveTo>
                      <a:pt x="8" y="9"/>
                    </a:moveTo>
                    <a:lnTo>
                      <a:pt x="5" y="2"/>
                    </a:lnTo>
                    <a:lnTo>
                      <a:pt x="0" y="21"/>
                    </a:lnTo>
                    <a:lnTo>
                      <a:pt x="2" y="36"/>
                    </a:lnTo>
                    <a:lnTo>
                      <a:pt x="11" y="51"/>
                    </a:lnTo>
                    <a:lnTo>
                      <a:pt x="25" y="62"/>
                    </a:lnTo>
                    <a:lnTo>
                      <a:pt x="43" y="70"/>
                    </a:lnTo>
                    <a:lnTo>
                      <a:pt x="60" y="75"/>
                    </a:lnTo>
                    <a:lnTo>
                      <a:pt x="79" y="78"/>
                    </a:lnTo>
                    <a:lnTo>
                      <a:pt x="96" y="78"/>
                    </a:lnTo>
                    <a:lnTo>
                      <a:pt x="96" y="69"/>
                    </a:lnTo>
                    <a:lnTo>
                      <a:pt x="79" y="69"/>
                    </a:lnTo>
                    <a:lnTo>
                      <a:pt x="62" y="66"/>
                    </a:lnTo>
                    <a:lnTo>
                      <a:pt x="45" y="61"/>
                    </a:lnTo>
                    <a:lnTo>
                      <a:pt x="30" y="53"/>
                    </a:lnTo>
                    <a:lnTo>
                      <a:pt x="18" y="44"/>
                    </a:lnTo>
                    <a:lnTo>
                      <a:pt x="11" y="33"/>
                    </a:lnTo>
                    <a:lnTo>
                      <a:pt x="9" y="21"/>
                    </a:lnTo>
                    <a:lnTo>
                      <a:pt x="14" y="7"/>
                    </a:lnTo>
                    <a:lnTo>
                      <a:pt x="10" y="0"/>
                    </a:lnTo>
                    <a:lnTo>
                      <a:pt x="14" y="7"/>
                    </a:lnTo>
                    <a:lnTo>
                      <a:pt x="14" y="4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8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991" name="Freeform 215"/>
              <p:cNvSpPr>
                <a:spLocks/>
              </p:cNvSpPr>
              <p:nvPr/>
            </p:nvSpPr>
            <p:spPr bwMode="auto">
              <a:xfrm>
                <a:off x="3992" y="2713"/>
                <a:ext cx="34" cy="67"/>
              </a:xfrm>
              <a:custGeom>
                <a:avLst/>
                <a:gdLst>
                  <a:gd name="T0" fmla="*/ 29 w 66"/>
                  <a:gd name="T1" fmla="*/ 9 h 132"/>
                  <a:gd name="T2" fmla="*/ 27 w 66"/>
                  <a:gd name="T3" fmla="*/ 1 h 132"/>
                  <a:gd name="T4" fmla="*/ 8 w 66"/>
                  <a:gd name="T5" fmla="*/ 30 h 132"/>
                  <a:gd name="T6" fmla="*/ 0 w 66"/>
                  <a:gd name="T7" fmla="*/ 56 h 132"/>
                  <a:gd name="T8" fmla="*/ 1 w 66"/>
                  <a:gd name="T9" fmla="*/ 77 h 132"/>
                  <a:gd name="T10" fmla="*/ 9 w 66"/>
                  <a:gd name="T11" fmla="*/ 95 h 132"/>
                  <a:gd name="T12" fmla="*/ 21 w 66"/>
                  <a:gd name="T13" fmla="*/ 109 h 132"/>
                  <a:gd name="T14" fmla="*/ 36 w 66"/>
                  <a:gd name="T15" fmla="*/ 121 h 132"/>
                  <a:gd name="T16" fmla="*/ 51 w 66"/>
                  <a:gd name="T17" fmla="*/ 128 h 132"/>
                  <a:gd name="T18" fmla="*/ 64 w 66"/>
                  <a:gd name="T19" fmla="*/ 132 h 132"/>
                  <a:gd name="T20" fmla="*/ 66 w 66"/>
                  <a:gd name="T21" fmla="*/ 123 h 132"/>
                  <a:gd name="T22" fmla="*/ 54 w 66"/>
                  <a:gd name="T23" fmla="*/ 118 h 132"/>
                  <a:gd name="T24" fmla="*/ 41 w 66"/>
                  <a:gd name="T25" fmla="*/ 112 h 132"/>
                  <a:gd name="T26" fmla="*/ 28 w 66"/>
                  <a:gd name="T27" fmla="*/ 102 h 132"/>
                  <a:gd name="T28" fmla="*/ 18 w 66"/>
                  <a:gd name="T29" fmla="*/ 91 h 132"/>
                  <a:gd name="T30" fmla="*/ 10 w 66"/>
                  <a:gd name="T31" fmla="*/ 75 h 132"/>
                  <a:gd name="T32" fmla="*/ 9 w 66"/>
                  <a:gd name="T33" fmla="*/ 56 h 132"/>
                  <a:gd name="T34" fmla="*/ 17 w 66"/>
                  <a:gd name="T35" fmla="*/ 34 h 132"/>
                  <a:gd name="T36" fmla="*/ 34 w 66"/>
                  <a:gd name="T37" fmla="*/ 8 h 132"/>
                  <a:gd name="T38" fmla="*/ 32 w 66"/>
                  <a:gd name="T39" fmla="*/ 0 h 132"/>
                  <a:gd name="T40" fmla="*/ 34 w 66"/>
                  <a:gd name="T41" fmla="*/ 8 h 132"/>
                  <a:gd name="T42" fmla="*/ 35 w 66"/>
                  <a:gd name="T43" fmla="*/ 4 h 132"/>
                  <a:gd name="T44" fmla="*/ 34 w 66"/>
                  <a:gd name="T45" fmla="*/ 1 h 132"/>
                  <a:gd name="T46" fmla="*/ 31 w 66"/>
                  <a:gd name="T47" fmla="*/ 0 h 132"/>
                  <a:gd name="T48" fmla="*/ 27 w 66"/>
                  <a:gd name="T49" fmla="*/ 1 h 132"/>
                  <a:gd name="T50" fmla="*/ 29 w 66"/>
                  <a:gd name="T51" fmla="*/ 9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6" h="132">
                    <a:moveTo>
                      <a:pt x="29" y="9"/>
                    </a:moveTo>
                    <a:lnTo>
                      <a:pt x="27" y="1"/>
                    </a:lnTo>
                    <a:lnTo>
                      <a:pt x="8" y="30"/>
                    </a:lnTo>
                    <a:lnTo>
                      <a:pt x="0" y="56"/>
                    </a:lnTo>
                    <a:lnTo>
                      <a:pt x="1" y="77"/>
                    </a:lnTo>
                    <a:lnTo>
                      <a:pt x="9" y="95"/>
                    </a:lnTo>
                    <a:lnTo>
                      <a:pt x="21" y="109"/>
                    </a:lnTo>
                    <a:lnTo>
                      <a:pt x="36" y="121"/>
                    </a:lnTo>
                    <a:lnTo>
                      <a:pt x="51" y="128"/>
                    </a:lnTo>
                    <a:lnTo>
                      <a:pt x="64" y="132"/>
                    </a:lnTo>
                    <a:lnTo>
                      <a:pt x="66" y="123"/>
                    </a:lnTo>
                    <a:lnTo>
                      <a:pt x="54" y="118"/>
                    </a:lnTo>
                    <a:lnTo>
                      <a:pt x="41" y="112"/>
                    </a:lnTo>
                    <a:lnTo>
                      <a:pt x="28" y="102"/>
                    </a:lnTo>
                    <a:lnTo>
                      <a:pt x="18" y="91"/>
                    </a:lnTo>
                    <a:lnTo>
                      <a:pt x="10" y="75"/>
                    </a:lnTo>
                    <a:lnTo>
                      <a:pt x="9" y="56"/>
                    </a:lnTo>
                    <a:lnTo>
                      <a:pt x="17" y="34"/>
                    </a:lnTo>
                    <a:lnTo>
                      <a:pt x="34" y="8"/>
                    </a:lnTo>
                    <a:lnTo>
                      <a:pt x="32" y="0"/>
                    </a:lnTo>
                    <a:lnTo>
                      <a:pt x="34" y="8"/>
                    </a:lnTo>
                    <a:lnTo>
                      <a:pt x="35" y="4"/>
                    </a:lnTo>
                    <a:lnTo>
                      <a:pt x="34" y="1"/>
                    </a:lnTo>
                    <a:lnTo>
                      <a:pt x="31" y="0"/>
                    </a:lnTo>
                    <a:lnTo>
                      <a:pt x="27" y="1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992" name="Freeform 216"/>
              <p:cNvSpPr>
                <a:spLocks/>
              </p:cNvSpPr>
              <p:nvPr/>
            </p:nvSpPr>
            <p:spPr bwMode="auto">
              <a:xfrm>
                <a:off x="3978" y="2689"/>
                <a:ext cx="30" cy="29"/>
              </a:xfrm>
              <a:custGeom>
                <a:avLst/>
                <a:gdLst>
                  <a:gd name="T0" fmla="*/ 8 w 61"/>
                  <a:gd name="T1" fmla="*/ 8 h 59"/>
                  <a:gd name="T2" fmla="*/ 0 w 61"/>
                  <a:gd name="T3" fmla="*/ 7 h 59"/>
                  <a:gd name="T4" fmla="*/ 4 w 61"/>
                  <a:gd name="T5" fmla="*/ 14 h 59"/>
                  <a:gd name="T6" fmla="*/ 11 w 61"/>
                  <a:gd name="T7" fmla="*/ 23 h 59"/>
                  <a:gd name="T8" fmla="*/ 18 w 61"/>
                  <a:gd name="T9" fmla="*/ 30 h 59"/>
                  <a:gd name="T10" fmla="*/ 25 w 61"/>
                  <a:gd name="T11" fmla="*/ 38 h 59"/>
                  <a:gd name="T12" fmla="*/ 34 w 61"/>
                  <a:gd name="T13" fmla="*/ 45 h 59"/>
                  <a:gd name="T14" fmla="*/ 42 w 61"/>
                  <a:gd name="T15" fmla="*/ 51 h 59"/>
                  <a:gd name="T16" fmla="*/ 50 w 61"/>
                  <a:gd name="T17" fmla="*/ 56 h 59"/>
                  <a:gd name="T18" fmla="*/ 58 w 61"/>
                  <a:gd name="T19" fmla="*/ 59 h 59"/>
                  <a:gd name="T20" fmla="*/ 61 w 61"/>
                  <a:gd name="T21" fmla="*/ 50 h 59"/>
                  <a:gd name="T22" fmla="*/ 55 w 61"/>
                  <a:gd name="T23" fmla="*/ 46 h 59"/>
                  <a:gd name="T24" fmla="*/ 47 w 61"/>
                  <a:gd name="T25" fmla="*/ 42 h 59"/>
                  <a:gd name="T26" fmla="*/ 39 w 61"/>
                  <a:gd name="T27" fmla="*/ 36 h 59"/>
                  <a:gd name="T28" fmla="*/ 32 w 61"/>
                  <a:gd name="T29" fmla="*/ 31 h 59"/>
                  <a:gd name="T30" fmla="*/ 25 w 61"/>
                  <a:gd name="T31" fmla="*/ 23 h 59"/>
                  <a:gd name="T32" fmla="*/ 18 w 61"/>
                  <a:gd name="T33" fmla="*/ 16 h 59"/>
                  <a:gd name="T34" fmla="*/ 14 w 61"/>
                  <a:gd name="T35" fmla="*/ 10 h 59"/>
                  <a:gd name="T36" fmla="*/ 9 w 61"/>
                  <a:gd name="T37" fmla="*/ 3 h 59"/>
                  <a:gd name="T38" fmla="*/ 1 w 61"/>
                  <a:gd name="T39" fmla="*/ 1 h 59"/>
                  <a:gd name="T40" fmla="*/ 9 w 61"/>
                  <a:gd name="T41" fmla="*/ 3 h 59"/>
                  <a:gd name="T42" fmla="*/ 7 w 61"/>
                  <a:gd name="T43" fmla="*/ 0 h 59"/>
                  <a:gd name="T44" fmla="*/ 3 w 61"/>
                  <a:gd name="T45" fmla="*/ 0 h 59"/>
                  <a:gd name="T46" fmla="*/ 0 w 61"/>
                  <a:gd name="T47" fmla="*/ 4 h 59"/>
                  <a:gd name="T48" fmla="*/ 0 w 61"/>
                  <a:gd name="T49" fmla="*/ 7 h 59"/>
                  <a:gd name="T50" fmla="*/ 8 w 61"/>
                  <a:gd name="T51" fmla="*/ 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1" h="59">
                    <a:moveTo>
                      <a:pt x="8" y="8"/>
                    </a:moveTo>
                    <a:lnTo>
                      <a:pt x="0" y="7"/>
                    </a:lnTo>
                    <a:lnTo>
                      <a:pt x="4" y="14"/>
                    </a:lnTo>
                    <a:lnTo>
                      <a:pt x="11" y="23"/>
                    </a:lnTo>
                    <a:lnTo>
                      <a:pt x="18" y="30"/>
                    </a:lnTo>
                    <a:lnTo>
                      <a:pt x="25" y="38"/>
                    </a:lnTo>
                    <a:lnTo>
                      <a:pt x="34" y="45"/>
                    </a:lnTo>
                    <a:lnTo>
                      <a:pt x="42" y="51"/>
                    </a:lnTo>
                    <a:lnTo>
                      <a:pt x="50" y="56"/>
                    </a:lnTo>
                    <a:lnTo>
                      <a:pt x="58" y="59"/>
                    </a:lnTo>
                    <a:lnTo>
                      <a:pt x="61" y="50"/>
                    </a:lnTo>
                    <a:lnTo>
                      <a:pt x="55" y="46"/>
                    </a:lnTo>
                    <a:lnTo>
                      <a:pt x="47" y="42"/>
                    </a:lnTo>
                    <a:lnTo>
                      <a:pt x="39" y="36"/>
                    </a:lnTo>
                    <a:lnTo>
                      <a:pt x="32" y="31"/>
                    </a:lnTo>
                    <a:lnTo>
                      <a:pt x="25" y="23"/>
                    </a:lnTo>
                    <a:lnTo>
                      <a:pt x="18" y="16"/>
                    </a:lnTo>
                    <a:lnTo>
                      <a:pt x="14" y="10"/>
                    </a:lnTo>
                    <a:lnTo>
                      <a:pt x="9" y="3"/>
                    </a:lnTo>
                    <a:lnTo>
                      <a:pt x="1" y="1"/>
                    </a:lnTo>
                    <a:lnTo>
                      <a:pt x="9" y="3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993" name="Freeform 217"/>
              <p:cNvSpPr>
                <a:spLocks/>
              </p:cNvSpPr>
              <p:nvPr/>
            </p:nvSpPr>
            <p:spPr bwMode="auto">
              <a:xfrm>
                <a:off x="3959" y="2689"/>
                <a:ext cx="23" cy="16"/>
              </a:xfrm>
              <a:custGeom>
                <a:avLst/>
                <a:gdLst>
                  <a:gd name="T0" fmla="*/ 9 w 45"/>
                  <a:gd name="T1" fmla="*/ 26 h 32"/>
                  <a:gd name="T2" fmla="*/ 6 w 45"/>
                  <a:gd name="T3" fmla="*/ 32 h 32"/>
                  <a:gd name="T4" fmla="*/ 10 w 45"/>
                  <a:gd name="T5" fmla="*/ 30 h 32"/>
                  <a:gd name="T6" fmla="*/ 17 w 45"/>
                  <a:gd name="T7" fmla="*/ 28 h 32"/>
                  <a:gd name="T8" fmla="*/ 22 w 45"/>
                  <a:gd name="T9" fmla="*/ 26 h 32"/>
                  <a:gd name="T10" fmla="*/ 26 w 45"/>
                  <a:gd name="T11" fmla="*/ 23 h 32"/>
                  <a:gd name="T12" fmla="*/ 31 w 45"/>
                  <a:gd name="T13" fmla="*/ 19 h 32"/>
                  <a:gd name="T14" fmla="*/ 36 w 45"/>
                  <a:gd name="T15" fmla="*/ 15 h 32"/>
                  <a:gd name="T16" fmla="*/ 41 w 45"/>
                  <a:gd name="T17" fmla="*/ 12 h 32"/>
                  <a:gd name="T18" fmla="*/ 45 w 45"/>
                  <a:gd name="T19" fmla="*/ 7 h 32"/>
                  <a:gd name="T20" fmla="*/ 38 w 45"/>
                  <a:gd name="T21" fmla="*/ 0 h 32"/>
                  <a:gd name="T22" fmla="*/ 34 w 45"/>
                  <a:gd name="T23" fmla="*/ 5 h 32"/>
                  <a:gd name="T24" fmla="*/ 31 w 45"/>
                  <a:gd name="T25" fmla="*/ 9 h 32"/>
                  <a:gd name="T26" fmla="*/ 26 w 45"/>
                  <a:gd name="T27" fmla="*/ 12 h 32"/>
                  <a:gd name="T28" fmla="*/ 22 w 45"/>
                  <a:gd name="T29" fmla="*/ 14 h 32"/>
                  <a:gd name="T30" fmla="*/ 17 w 45"/>
                  <a:gd name="T31" fmla="*/ 17 h 32"/>
                  <a:gd name="T32" fmla="*/ 13 w 45"/>
                  <a:gd name="T33" fmla="*/ 19 h 32"/>
                  <a:gd name="T34" fmla="*/ 8 w 45"/>
                  <a:gd name="T35" fmla="*/ 21 h 32"/>
                  <a:gd name="T36" fmla="*/ 3 w 45"/>
                  <a:gd name="T37" fmla="*/ 22 h 32"/>
                  <a:gd name="T38" fmla="*/ 0 w 45"/>
                  <a:gd name="T39" fmla="*/ 28 h 32"/>
                  <a:gd name="T40" fmla="*/ 3 w 45"/>
                  <a:gd name="T41" fmla="*/ 22 h 32"/>
                  <a:gd name="T42" fmla="*/ 1 w 45"/>
                  <a:gd name="T43" fmla="*/ 25 h 32"/>
                  <a:gd name="T44" fmla="*/ 0 w 45"/>
                  <a:gd name="T45" fmla="*/ 28 h 32"/>
                  <a:gd name="T46" fmla="*/ 2 w 45"/>
                  <a:gd name="T47" fmla="*/ 30 h 32"/>
                  <a:gd name="T48" fmla="*/ 6 w 45"/>
                  <a:gd name="T49" fmla="*/ 32 h 32"/>
                  <a:gd name="T50" fmla="*/ 9 w 45"/>
                  <a:gd name="T51" fmla="*/ 2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5" h="32">
                    <a:moveTo>
                      <a:pt x="9" y="26"/>
                    </a:moveTo>
                    <a:lnTo>
                      <a:pt x="6" y="32"/>
                    </a:lnTo>
                    <a:lnTo>
                      <a:pt x="10" y="30"/>
                    </a:lnTo>
                    <a:lnTo>
                      <a:pt x="17" y="28"/>
                    </a:lnTo>
                    <a:lnTo>
                      <a:pt x="22" y="26"/>
                    </a:lnTo>
                    <a:lnTo>
                      <a:pt x="26" y="23"/>
                    </a:lnTo>
                    <a:lnTo>
                      <a:pt x="31" y="19"/>
                    </a:lnTo>
                    <a:lnTo>
                      <a:pt x="36" y="15"/>
                    </a:lnTo>
                    <a:lnTo>
                      <a:pt x="41" y="12"/>
                    </a:lnTo>
                    <a:lnTo>
                      <a:pt x="45" y="7"/>
                    </a:lnTo>
                    <a:lnTo>
                      <a:pt x="38" y="0"/>
                    </a:lnTo>
                    <a:lnTo>
                      <a:pt x="34" y="5"/>
                    </a:lnTo>
                    <a:lnTo>
                      <a:pt x="31" y="9"/>
                    </a:lnTo>
                    <a:lnTo>
                      <a:pt x="26" y="12"/>
                    </a:lnTo>
                    <a:lnTo>
                      <a:pt x="22" y="14"/>
                    </a:lnTo>
                    <a:lnTo>
                      <a:pt x="17" y="17"/>
                    </a:lnTo>
                    <a:lnTo>
                      <a:pt x="13" y="19"/>
                    </a:lnTo>
                    <a:lnTo>
                      <a:pt x="8" y="21"/>
                    </a:lnTo>
                    <a:lnTo>
                      <a:pt x="3" y="22"/>
                    </a:lnTo>
                    <a:lnTo>
                      <a:pt x="0" y="28"/>
                    </a:lnTo>
                    <a:lnTo>
                      <a:pt x="3" y="22"/>
                    </a:lnTo>
                    <a:lnTo>
                      <a:pt x="1" y="25"/>
                    </a:lnTo>
                    <a:lnTo>
                      <a:pt x="0" y="28"/>
                    </a:lnTo>
                    <a:lnTo>
                      <a:pt x="2" y="30"/>
                    </a:lnTo>
                    <a:lnTo>
                      <a:pt x="6" y="32"/>
                    </a:lnTo>
                    <a:lnTo>
                      <a:pt x="9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994" name="Freeform 218"/>
              <p:cNvSpPr>
                <a:spLocks/>
              </p:cNvSpPr>
              <p:nvPr/>
            </p:nvSpPr>
            <p:spPr bwMode="auto">
              <a:xfrm>
                <a:off x="3927" y="2702"/>
                <a:ext cx="37" cy="34"/>
              </a:xfrm>
              <a:custGeom>
                <a:avLst/>
                <a:gdLst>
                  <a:gd name="T0" fmla="*/ 8 w 75"/>
                  <a:gd name="T1" fmla="*/ 67 h 69"/>
                  <a:gd name="T2" fmla="*/ 5 w 75"/>
                  <a:gd name="T3" fmla="*/ 68 h 69"/>
                  <a:gd name="T4" fmla="*/ 17 w 75"/>
                  <a:gd name="T5" fmla="*/ 65 h 69"/>
                  <a:gd name="T6" fmla="*/ 30 w 75"/>
                  <a:gd name="T7" fmla="*/ 60 h 69"/>
                  <a:gd name="T8" fmla="*/ 43 w 75"/>
                  <a:gd name="T9" fmla="*/ 50 h 69"/>
                  <a:gd name="T10" fmla="*/ 53 w 75"/>
                  <a:gd name="T11" fmla="*/ 41 h 69"/>
                  <a:gd name="T12" fmla="*/ 62 w 75"/>
                  <a:gd name="T13" fmla="*/ 31 h 69"/>
                  <a:gd name="T14" fmla="*/ 70 w 75"/>
                  <a:gd name="T15" fmla="*/ 19 h 69"/>
                  <a:gd name="T16" fmla="*/ 75 w 75"/>
                  <a:gd name="T17" fmla="*/ 9 h 69"/>
                  <a:gd name="T18" fmla="*/ 75 w 75"/>
                  <a:gd name="T19" fmla="*/ 0 h 69"/>
                  <a:gd name="T20" fmla="*/ 66 w 75"/>
                  <a:gd name="T21" fmla="*/ 2 h 69"/>
                  <a:gd name="T22" fmla="*/ 66 w 75"/>
                  <a:gd name="T23" fmla="*/ 7 h 69"/>
                  <a:gd name="T24" fmla="*/ 61 w 75"/>
                  <a:gd name="T25" fmla="*/ 15 h 69"/>
                  <a:gd name="T26" fmla="*/ 55 w 75"/>
                  <a:gd name="T27" fmla="*/ 24 h 69"/>
                  <a:gd name="T28" fmla="*/ 46 w 75"/>
                  <a:gd name="T29" fmla="*/ 34 h 69"/>
                  <a:gd name="T30" fmla="*/ 36 w 75"/>
                  <a:gd name="T31" fmla="*/ 44 h 69"/>
                  <a:gd name="T32" fmla="*/ 26 w 75"/>
                  <a:gd name="T33" fmla="*/ 50 h 69"/>
                  <a:gd name="T34" fmla="*/ 15 w 75"/>
                  <a:gd name="T35" fmla="*/ 56 h 69"/>
                  <a:gd name="T36" fmla="*/ 5 w 75"/>
                  <a:gd name="T37" fmla="*/ 59 h 69"/>
                  <a:gd name="T38" fmla="*/ 1 w 75"/>
                  <a:gd name="T39" fmla="*/ 60 h 69"/>
                  <a:gd name="T40" fmla="*/ 5 w 75"/>
                  <a:gd name="T41" fmla="*/ 57 h 69"/>
                  <a:gd name="T42" fmla="*/ 1 w 75"/>
                  <a:gd name="T43" fmla="*/ 60 h 69"/>
                  <a:gd name="T44" fmla="*/ 0 w 75"/>
                  <a:gd name="T45" fmla="*/ 63 h 69"/>
                  <a:gd name="T46" fmla="*/ 1 w 75"/>
                  <a:gd name="T47" fmla="*/ 67 h 69"/>
                  <a:gd name="T48" fmla="*/ 5 w 75"/>
                  <a:gd name="T49" fmla="*/ 69 h 69"/>
                  <a:gd name="T50" fmla="*/ 8 w 75"/>
                  <a:gd name="T51" fmla="*/ 67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5" h="69">
                    <a:moveTo>
                      <a:pt x="8" y="67"/>
                    </a:moveTo>
                    <a:lnTo>
                      <a:pt x="5" y="68"/>
                    </a:lnTo>
                    <a:lnTo>
                      <a:pt x="17" y="65"/>
                    </a:lnTo>
                    <a:lnTo>
                      <a:pt x="30" y="60"/>
                    </a:lnTo>
                    <a:lnTo>
                      <a:pt x="43" y="50"/>
                    </a:lnTo>
                    <a:lnTo>
                      <a:pt x="53" y="41"/>
                    </a:lnTo>
                    <a:lnTo>
                      <a:pt x="62" y="31"/>
                    </a:lnTo>
                    <a:lnTo>
                      <a:pt x="70" y="19"/>
                    </a:lnTo>
                    <a:lnTo>
                      <a:pt x="75" y="9"/>
                    </a:lnTo>
                    <a:lnTo>
                      <a:pt x="75" y="0"/>
                    </a:lnTo>
                    <a:lnTo>
                      <a:pt x="66" y="2"/>
                    </a:lnTo>
                    <a:lnTo>
                      <a:pt x="66" y="7"/>
                    </a:lnTo>
                    <a:lnTo>
                      <a:pt x="61" y="15"/>
                    </a:lnTo>
                    <a:lnTo>
                      <a:pt x="55" y="24"/>
                    </a:lnTo>
                    <a:lnTo>
                      <a:pt x="46" y="34"/>
                    </a:lnTo>
                    <a:lnTo>
                      <a:pt x="36" y="44"/>
                    </a:lnTo>
                    <a:lnTo>
                      <a:pt x="26" y="50"/>
                    </a:lnTo>
                    <a:lnTo>
                      <a:pt x="15" y="56"/>
                    </a:lnTo>
                    <a:lnTo>
                      <a:pt x="5" y="59"/>
                    </a:lnTo>
                    <a:lnTo>
                      <a:pt x="1" y="60"/>
                    </a:lnTo>
                    <a:lnTo>
                      <a:pt x="5" y="57"/>
                    </a:lnTo>
                    <a:lnTo>
                      <a:pt x="1" y="60"/>
                    </a:lnTo>
                    <a:lnTo>
                      <a:pt x="0" y="63"/>
                    </a:lnTo>
                    <a:lnTo>
                      <a:pt x="1" y="67"/>
                    </a:lnTo>
                    <a:lnTo>
                      <a:pt x="5" y="69"/>
                    </a:lnTo>
                    <a:lnTo>
                      <a:pt x="8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995" name="Freeform 219"/>
              <p:cNvSpPr>
                <a:spLocks/>
              </p:cNvSpPr>
              <p:nvPr/>
            </p:nvSpPr>
            <p:spPr bwMode="auto">
              <a:xfrm>
                <a:off x="3813" y="2732"/>
                <a:ext cx="118" cy="155"/>
              </a:xfrm>
              <a:custGeom>
                <a:avLst/>
                <a:gdLst>
                  <a:gd name="T0" fmla="*/ 0 w 236"/>
                  <a:gd name="T1" fmla="*/ 311 h 311"/>
                  <a:gd name="T2" fmla="*/ 0 w 236"/>
                  <a:gd name="T3" fmla="*/ 311 h 311"/>
                  <a:gd name="T4" fmla="*/ 17 w 236"/>
                  <a:gd name="T5" fmla="*/ 306 h 311"/>
                  <a:gd name="T6" fmla="*/ 32 w 236"/>
                  <a:gd name="T7" fmla="*/ 297 h 311"/>
                  <a:gd name="T8" fmla="*/ 48 w 236"/>
                  <a:gd name="T9" fmla="*/ 283 h 311"/>
                  <a:gd name="T10" fmla="*/ 63 w 236"/>
                  <a:gd name="T11" fmla="*/ 267 h 311"/>
                  <a:gd name="T12" fmla="*/ 80 w 236"/>
                  <a:gd name="T13" fmla="*/ 246 h 311"/>
                  <a:gd name="T14" fmla="*/ 93 w 236"/>
                  <a:gd name="T15" fmla="*/ 224 h 311"/>
                  <a:gd name="T16" fmla="*/ 108 w 236"/>
                  <a:gd name="T17" fmla="*/ 201 h 311"/>
                  <a:gd name="T18" fmla="*/ 123 w 236"/>
                  <a:gd name="T19" fmla="*/ 177 h 311"/>
                  <a:gd name="T20" fmla="*/ 138 w 236"/>
                  <a:gd name="T21" fmla="*/ 152 h 311"/>
                  <a:gd name="T22" fmla="*/ 152 w 236"/>
                  <a:gd name="T23" fmla="*/ 128 h 311"/>
                  <a:gd name="T24" fmla="*/ 167 w 236"/>
                  <a:gd name="T25" fmla="*/ 102 h 311"/>
                  <a:gd name="T26" fmla="*/ 181 w 236"/>
                  <a:gd name="T27" fmla="*/ 79 h 311"/>
                  <a:gd name="T28" fmla="*/ 196 w 236"/>
                  <a:gd name="T29" fmla="*/ 57 h 311"/>
                  <a:gd name="T30" fmla="*/ 210 w 236"/>
                  <a:gd name="T31" fmla="*/ 37 h 311"/>
                  <a:gd name="T32" fmla="*/ 222 w 236"/>
                  <a:gd name="T33" fmla="*/ 20 h 311"/>
                  <a:gd name="T34" fmla="*/ 236 w 236"/>
                  <a:gd name="T35" fmla="*/ 7 h 311"/>
                  <a:gd name="T36" fmla="*/ 229 w 236"/>
                  <a:gd name="T37" fmla="*/ 0 h 311"/>
                  <a:gd name="T38" fmla="*/ 216 w 236"/>
                  <a:gd name="T39" fmla="*/ 14 h 311"/>
                  <a:gd name="T40" fmla="*/ 201 w 236"/>
                  <a:gd name="T41" fmla="*/ 32 h 311"/>
                  <a:gd name="T42" fmla="*/ 187 w 236"/>
                  <a:gd name="T43" fmla="*/ 53 h 311"/>
                  <a:gd name="T44" fmla="*/ 172 w 236"/>
                  <a:gd name="T45" fmla="*/ 75 h 311"/>
                  <a:gd name="T46" fmla="*/ 158 w 236"/>
                  <a:gd name="T47" fmla="*/ 98 h 311"/>
                  <a:gd name="T48" fmla="*/ 143 w 236"/>
                  <a:gd name="T49" fmla="*/ 123 h 311"/>
                  <a:gd name="T50" fmla="*/ 129 w 236"/>
                  <a:gd name="T51" fmla="*/ 147 h 311"/>
                  <a:gd name="T52" fmla="*/ 114 w 236"/>
                  <a:gd name="T53" fmla="*/ 172 h 311"/>
                  <a:gd name="T54" fmla="*/ 99 w 236"/>
                  <a:gd name="T55" fmla="*/ 197 h 311"/>
                  <a:gd name="T56" fmla="*/ 84 w 236"/>
                  <a:gd name="T57" fmla="*/ 220 h 311"/>
                  <a:gd name="T58" fmla="*/ 70 w 236"/>
                  <a:gd name="T59" fmla="*/ 242 h 311"/>
                  <a:gd name="T60" fmla="*/ 57 w 236"/>
                  <a:gd name="T61" fmla="*/ 260 h 311"/>
                  <a:gd name="T62" fmla="*/ 42 w 236"/>
                  <a:gd name="T63" fmla="*/ 276 h 311"/>
                  <a:gd name="T64" fmla="*/ 28 w 236"/>
                  <a:gd name="T65" fmla="*/ 288 h 311"/>
                  <a:gd name="T66" fmla="*/ 13 w 236"/>
                  <a:gd name="T67" fmla="*/ 297 h 311"/>
                  <a:gd name="T68" fmla="*/ 0 w 236"/>
                  <a:gd name="T69" fmla="*/ 301 h 311"/>
                  <a:gd name="T70" fmla="*/ 0 w 236"/>
                  <a:gd name="T71" fmla="*/ 301 h 311"/>
                  <a:gd name="T72" fmla="*/ 0 w 236"/>
                  <a:gd name="T73" fmla="*/ 311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36" h="311">
                    <a:moveTo>
                      <a:pt x="0" y="311"/>
                    </a:moveTo>
                    <a:lnTo>
                      <a:pt x="0" y="311"/>
                    </a:lnTo>
                    <a:lnTo>
                      <a:pt x="17" y="306"/>
                    </a:lnTo>
                    <a:lnTo>
                      <a:pt x="32" y="297"/>
                    </a:lnTo>
                    <a:lnTo>
                      <a:pt x="48" y="283"/>
                    </a:lnTo>
                    <a:lnTo>
                      <a:pt x="63" y="267"/>
                    </a:lnTo>
                    <a:lnTo>
                      <a:pt x="80" y="246"/>
                    </a:lnTo>
                    <a:lnTo>
                      <a:pt x="93" y="224"/>
                    </a:lnTo>
                    <a:lnTo>
                      <a:pt x="108" y="201"/>
                    </a:lnTo>
                    <a:lnTo>
                      <a:pt x="123" y="177"/>
                    </a:lnTo>
                    <a:lnTo>
                      <a:pt x="138" y="152"/>
                    </a:lnTo>
                    <a:lnTo>
                      <a:pt x="152" y="128"/>
                    </a:lnTo>
                    <a:lnTo>
                      <a:pt x="167" y="102"/>
                    </a:lnTo>
                    <a:lnTo>
                      <a:pt x="181" y="79"/>
                    </a:lnTo>
                    <a:lnTo>
                      <a:pt x="196" y="57"/>
                    </a:lnTo>
                    <a:lnTo>
                      <a:pt x="210" y="37"/>
                    </a:lnTo>
                    <a:lnTo>
                      <a:pt x="222" y="20"/>
                    </a:lnTo>
                    <a:lnTo>
                      <a:pt x="236" y="7"/>
                    </a:lnTo>
                    <a:lnTo>
                      <a:pt x="229" y="0"/>
                    </a:lnTo>
                    <a:lnTo>
                      <a:pt x="216" y="14"/>
                    </a:lnTo>
                    <a:lnTo>
                      <a:pt x="201" y="32"/>
                    </a:lnTo>
                    <a:lnTo>
                      <a:pt x="187" y="53"/>
                    </a:lnTo>
                    <a:lnTo>
                      <a:pt x="172" y="75"/>
                    </a:lnTo>
                    <a:lnTo>
                      <a:pt x="158" y="98"/>
                    </a:lnTo>
                    <a:lnTo>
                      <a:pt x="143" y="123"/>
                    </a:lnTo>
                    <a:lnTo>
                      <a:pt x="129" y="147"/>
                    </a:lnTo>
                    <a:lnTo>
                      <a:pt x="114" y="172"/>
                    </a:lnTo>
                    <a:lnTo>
                      <a:pt x="99" y="197"/>
                    </a:lnTo>
                    <a:lnTo>
                      <a:pt x="84" y="220"/>
                    </a:lnTo>
                    <a:lnTo>
                      <a:pt x="70" y="242"/>
                    </a:lnTo>
                    <a:lnTo>
                      <a:pt x="57" y="260"/>
                    </a:lnTo>
                    <a:lnTo>
                      <a:pt x="42" y="276"/>
                    </a:lnTo>
                    <a:lnTo>
                      <a:pt x="28" y="288"/>
                    </a:lnTo>
                    <a:lnTo>
                      <a:pt x="13" y="297"/>
                    </a:lnTo>
                    <a:lnTo>
                      <a:pt x="0" y="301"/>
                    </a:lnTo>
                    <a:lnTo>
                      <a:pt x="0" y="301"/>
                    </a:lnTo>
                    <a:lnTo>
                      <a:pt x="0" y="3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996" name="Freeform 220"/>
              <p:cNvSpPr>
                <a:spLocks/>
              </p:cNvSpPr>
              <p:nvPr/>
            </p:nvSpPr>
            <p:spPr bwMode="auto">
              <a:xfrm>
                <a:off x="3758" y="2883"/>
                <a:ext cx="55" cy="10"/>
              </a:xfrm>
              <a:custGeom>
                <a:avLst/>
                <a:gdLst>
                  <a:gd name="T0" fmla="*/ 8 w 109"/>
                  <a:gd name="T1" fmla="*/ 19 h 20"/>
                  <a:gd name="T2" fmla="*/ 4 w 109"/>
                  <a:gd name="T3" fmla="*/ 20 h 20"/>
                  <a:gd name="T4" fmla="*/ 19 w 109"/>
                  <a:gd name="T5" fmla="*/ 19 h 20"/>
                  <a:gd name="T6" fmla="*/ 35 w 109"/>
                  <a:gd name="T7" fmla="*/ 18 h 20"/>
                  <a:gd name="T8" fmla="*/ 50 w 109"/>
                  <a:gd name="T9" fmla="*/ 17 h 20"/>
                  <a:gd name="T10" fmla="*/ 64 w 109"/>
                  <a:gd name="T11" fmla="*/ 14 h 20"/>
                  <a:gd name="T12" fmla="*/ 77 w 109"/>
                  <a:gd name="T13" fmla="*/ 13 h 20"/>
                  <a:gd name="T14" fmla="*/ 89 w 109"/>
                  <a:gd name="T15" fmla="*/ 12 h 20"/>
                  <a:gd name="T16" fmla="*/ 100 w 109"/>
                  <a:gd name="T17" fmla="*/ 11 h 20"/>
                  <a:gd name="T18" fmla="*/ 109 w 109"/>
                  <a:gd name="T19" fmla="*/ 10 h 20"/>
                  <a:gd name="T20" fmla="*/ 109 w 109"/>
                  <a:gd name="T21" fmla="*/ 0 h 20"/>
                  <a:gd name="T22" fmla="*/ 100 w 109"/>
                  <a:gd name="T23" fmla="*/ 2 h 20"/>
                  <a:gd name="T24" fmla="*/ 89 w 109"/>
                  <a:gd name="T25" fmla="*/ 3 h 20"/>
                  <a:gd name="T26" fmla="*/ 77 w 109"/>
                  <a:gd name="T27" fmla="*/ 4 h 20"/>
                  <a:gd name="T28" fmla="*/ 64 w 109"/>
                  <a:gd name="T29" fmla="*/ 5 h 20"/>
                  <a:gd name="T30" fmla="*/ 50 w 109"/>
                  <a:gd name="T31" fmla="*/ 7 h 20"/>
                  <a:gd name="T32" fmla="*/ 35 w 109"/>
                  <a:gd name="T33" fmla="*/ 9 h 20"/>
                  <a:gd name="T34" fmla="*/ 19 w 109"/>
                  <a:gd name="T35" fmla="*/ 10 h 20"/>
                  <a:gd name="T36" fmla="*/ 4 w 109"/>
                  <a:gd name="T37" fmla="*/ 11 h 20"/>
                  <a:gd name="T38" fmla="*/ 1 w 109"/>
                  <a:gd name="T39" fmla="*/ 12 h 20"/>
                  <a:gd name="T40" fmla="*/ 4 w 109"/>
                  <a:gd name="T41" fmla="*/ 11 h 20"/>
                  <a:gd name="T42" fmla="*/ 1 w 109"/>
                  <a:gd name="T43" fmla="*/ 12 h 20"/>
                  <a:gd name="T44" fmla="*/ 0 w 109"/>
                  <a:gd name="T45" fmla="*/ 15 h 20"/>
                  <a:gd name="T46" fmla="*/ 1 w 109"/>
                  <a:gd name="T47" fmla="*/ 19 h 20"/>
                  <a:gd name="T48" fmla="*/ 4 w 109"/>
                  <a:gd name="T49" fmla="*/ 20 h 20"/>
                  <a:gd name="T50" fmla="*/ 8 w 109"/>
                  <a:gd name="T51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9" h="20">
                    <a:moveTo>
                      <a:pt x="8" y="19"/>
                    </a:moveTo>
                    <a:lnTo>
                      <a:pt x="4" y="20"/>
                    </a:lnTo>
                    <a:lnTo>
                      <a:pt x="19" y="19"/>
                    </a:lnTo>
                    <a:lnTo>
                      <a:pt x="35" y="18"/>
                    </a:lnTo>
                    <a:lnTo>
                      <a:pt x="50" y="17"/>
                    </a:lnTo>
                    <a:lnTo>
                      <a:pt x="64" y="14"/>
                    </a:lnTo>
                    <a:lnTo>
                      <a:pt x="77" y="13"/>
                    </a:lnTo>
                    <a:lnTo>
                      <a:pt x="89" y="12"/>
                    </a:lnTo>
                    <a:lnTo>
                      <a:pt x="100" y="11"/>
                    </a:lnTo>
                    <a:lnTo>
                      <a:pt x="109" y="10"/>
                    </a:lnTo>
                    <a:lnTo>
                      <a:pt x="109" y="0"/>
                    </a:lnTo>
                    <a:lnTo>
                      <a:pt x="100" y="2"/>
                    </a:lnTo>
                    <a:lnTo>
                      <a:pt x="89" y="3"/>
                    </a:lnTo>
                    <a:lnTo>
                      <a:pt x="77" y="4"/>
                    </a:lnTo>
                    <a:lnTo>
                      <a:pt x="64" y="5"/>
                    </a:lnTo>
                    <a:lnTo>
                      <a:pt x="50" y="7"/>
                    </a:lnTo>
                    <a:lnTo>
                      <a:pt x="35" y="9"/>
                    </a:lnTo>
                    <a:lnTo>
                      <a:pt x="19" y="10"/>
                    </a:lnTo>
                    <a:lnTo>
                      <a:pt x="4" y="11"/>
                    </a:lnTo>
                    <a:lnTo>
                      <a:pt x="1" y="12"/>
                    </a:lnTo>
                    <a:lnTo>
                      <a:pt x="4" y="11"/>
                    </a:lnTo>
                    <a:lnTo>
                      <a:pt x="1" y="12"/>
                    </a:lnTo>
                    <a:lnTo>
                      <a:pt x="0" y="15"/>
                    </a:lnTo>
                    <a:lnTo>
                      <a:pt x="1" y="19"/>
                    </a:lnTo>
                    <a:lnTo>
                      <a:pt x="4" y="20"/>
                    </a:lnTo>
                    <a:lnTo>
                      <a:pt x="8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997" name="Freeform 221"/>
              <p:cNvSpPr>
                <a:spLocks/>
              </p:cNvSpPr>
              <p:nvPr/>
            </p:nvSpPr>
            <p:spPr bwMode="auto">
              <a:xfrm>
                <a:off x="3742" y="2888"/>
                <a:ext cx="20" cy="46"/>
              </a:xfrm>
              <a:custGeom>
                <a:avLst/>
                <a:gdLst>
                  <a:gd name="T0" fmla="*/ 5 w 41"/>
                  <a:gd name="T1" fmla="*/ 82 h 91"/>
                  <a:gd name="T2" fmla="*/ 12 w 41"/>
                  <a:gd name="T3" fmla="*/ 86 h 91"/>
                  <a:gd name="T4" fmla="*/ 13 w 41"/>
                  <a:gd name="T5" fmla="*/ 66 h 91"/>
                  <a:gd name="T6" fmla="*/ 19 w 41"/>
                  <a:gd name="T7" fmla="*/ 44 h 91"/>
                  <a:gd name="T8" fmla="*/ 28 w 41"/>
                  <a:gd name="T9" fmla="*/ 23 h 91"/>
                  <a:gd name="T10" fmla="*/ 41 w 41"/>
                  <a:gd name="T11" fmla="*/ 7 h 91"/>
                  <a:gd name="T12" fmla="*/ 34 w 41"/>
                  <a:gd name="T13" fmla="*/ 0 h 91"/>
                  <a:gd name="T14" fmla="*/ 19 w 41"/>
                  <a:gd name="T15" fmla="*/ 18 h 91"/>
                  <a:gd name="T16" fmla="*/ 10 w 41"/>
                  <a:gd name="T17" fmla="*/ 41 h 91"/>
                  <a:gd name="T18" fmla="*/ 4 w 41"/>
                  <a:gd name="T19" fmla="*/ 66 h 91"/>
                  <a:gd name="T20" fmla="*/ 0 w 41"/>
                  <a:gd name="T21" fmla="*/ 86 h 91"/>
                  <a:gd name="T22" fmla="*/ 7 w 41"/>
                  <a:gd name="T23" fmla="*/ 91 h 91"/>
                  <a:gd name="T24" fmla="*/ 0 w 41"/>
                  <a:gd name="T25" fmla="*/ 86 h 91"/>
                  <a:gd name="T26" fmla="*/ 3 w 41"/>
                  <a:gd name="T27" fmla="*/ 90 h 91"/>
                  <a:gd name="T28" fmla="*/ 6 w 41"/>
                  <a:gd name="T29" fmla="*/ 91 h 91"/>
                  <a:gd name="T30" fmla="*/ 10 w 41"/>
                  <a:gd name="T31" fmla="*/ 90 h 91"/>
                  <a:gd name="T32" fmla="*/ 12 w 41"/>
                  <a:gd name="T33" fmla="*/ 86 h 91"/>
                  <a:gd name="T34" fmla="*/ 5 w 41"/>
                  <a:gd name="T35" fmla="*/ 82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1" h="91">
                    <a:moveTo>
                      <a:pt x="5" y="82"/>
                    </a:moveTo>
                    <a:lnTo>
                      <a:pt x="12" y="86"/>
                    </a:lnTo>
                    <a:lnTo>
                      <a:pt x="13" y="66"/>
                    </a:lnTo>
                    <a:lnTo>
                      <a:pt x="19" y="44"/>
                    </a:lnTo>
                    <a:lnTo>
                      <a:pt x="28" y="23"/>
                    </a:lnTo>
                    <a:lnTo>
                      <a:pt x="41" y="7"/>
                    </a:lnTo>
                    <a:lnTo>
                      <a:pt x="34" y="0"/>
                    </a:lnTo>
                    <a:lnTo>
                      <a:pt x="19" y="18"/>
                    </a:lnTo>
                    <a:lnTo>
                      <a:pt x="10" y="41"/>
                    </a:lnTo>
                    <a:lnTo>
                      <a:pt x="4" y="66"/>
                    </a:lnTo>
                    <a:lnTo>
                      <a:pt x="0" y="86"/>
                    </a:lnTo>
                    <a:lnTo>
                      <a:pt x="7" y="91"/>
                    </a:lnTo>
                    <a:lnTo>
                      <a:pt x="0" y="86"/>
                    </a:lnTo>
                    <a:lnTo>
                      <a:pt x="3" y="90"/>
                    </a:lnTo>
                    <a:lnTo>
                      <a:pt x="6" y="91"/>
                    </a:lnTo>
                    <a:lnTo>
                      <a:pt x="10" y="90"/>
                    </a:lnTo>
                    <a:lnTo>
                      <a:pt x="12" y="86"/>
                    </a:lnTo>
                    <a:lnTo>
                      <a:pt x="5" y="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998" name="Freeform 222"/>
              <p:cNvSpPr>
                <a:spLocks/>
              </p:cNvSpPr>
              <p:nvPr/>
            </p:nvSpPr>
            <p:spPr bwMode="auto">
              <a:xfrm>
                <a:off x="3741" y="2614"/>
                <a:ext cx="178" cy="182"/>
              </a:xfrm>
              <a:custGeom>
                <a:avLst/>
                <a:gdLst>
                  <a:gd name="T0" fmla="*/ 26 w 355"/>
                  <a:gd name="T1" fmla="*/ 358 h 365"/>
                  <a:gd name="T2" fmla="*/ 36 w 355"/>
                  <a:gd name="T3" fmla="*/ 346 h 365"/>
                  <a:gd name="T4" fmla="*/ 47 w 355"/>
                  <a:gd name="T5" fmla="*/ 338 h 365"/>
                  <a:gd name="T6" fmla="*/ 59 w 355"/>
                  <a:gd name="T7" fmla="*/ 331 h 365"/>
                  <a:gd name="T8" fmla="*/ 71 w 355"/>
                  <a:gd name="T9" fmla="*/ 324 h 365"/>
                  <a:gd name="T10" fmla="*/ 89 w 355"/>
                  <a:gd name="T11" fmla="*/ 314 h 365"/>
                  <a:gd name="T12" fmla="*/ 114 w 355"/>
                  <a:gd name="T13" fmla="*/ 300 h 365"/>
                  <a:gd name="T14" fmla="*/ 142 w 355"/>
                  <a:gd name="T15" fmla="*/ 284 h 365"/>
                  <a:gd name="T16" fmla="*/ 173 w 355"/>
                  <a:gd name="T17" fmla="*/ 266 h 365"/>
                  <a:gd name="T18" fmla="*/ 205 w 355"/>
                  <a:gd name="T19" fmla="*/ 244 h 365"/>
                  <a:gd name="T20" fmla="*/ 235 w 355"/>
                  <a:gd name="T21" fmla="*/ 221 h 365"/>
                  <a:gd name="T22" fmla="*/ 262 w 355"/>
                  <a:gd name="T23" fmla="*/ 195 h 365"/>
                  <a:gd name="T24" fmla="*/ 266 w 355"/>
                  <a:gd name="T25" fmla="*/ 178 h 365"/>
                  <a:gd name="T26" fmla="*/ 261 w 355"/>
                  <a:gd name="T27" fmla="*/ 163 h 365"/>
                  <a:gd name="T28" fmla="*/ 254 w 355"/>
                  <a:gd name="T29" fmla="*/ 141 h 365"/>
                  <a:gd name="T30" fmla="*/ 262 w 355"/>
                  <a:gd name="T31" fmla="*/ 110 h 365"/>
                  <a:gd name="T32" fmla="*/ 270 w 355"/>
                  <a:gd name="T33" fmla="*/ 95 h 365"/>
                  <a:gd name="T34" fmla="*/ 281 w 355"/>
                  <a:gd name="T35" fmla="*/ 82 h 365"/>
                  <a:gd name="T36" fmla="*/ 296 w 355"/>
                  <a:gd name="T37" fmla="*/ 71 h 365"/>
                  <a:gd name="T38" fmla="*/ 314 w 355"/>
                  <a:gd name="T39" fmla="*/ 65 h 365"/>
                  <a:gd name="T40" fmla="*/ 330 w 355"/>
                  <a:gd name="T41" fmla="*/ 56 h 365"/>
                  <a:gd name="T42" fmla="*/ 346 w 355"/>
                  <a:gd name="T43" fmla="*/ 20 h 365"/>
                  <a:gd name="T44" fmla="*/ 342 w 355"/>
                  <a:gd name="T45" fmla="*/ 0 h 365"/>
                  <a:gd name="T46" fmla="*/ 317 w 355"/>
                  <a:gd name="T47" fmla="*/ 2 h 365"/>
                  <a:gd name="T48" fmla="*/ 294 w 355"/>
                  <a:gd name="T49" fmla="*/ 8 h 365"/>
                  <a:gd name="T50" fmla="*/ 272 w 355"/>
                  <a:gd name="T51" fmla="*/ 16 h 365"/>
                  <a:gd name="T52" fmla="*/ 234 w 355"/>
                  <a:gd name="T53" fmla="*/ 40 h 365"/>
                  <a:gd name="T54" fmla="*/ 187 w 355"/>
                  <a:gd name="T55" fmla="*/ 87 h 365"/>
                  <a:gd name="T56" fmla="*/ 152 w 355"/>
                  <a:gd name="T57" fmla="*/ 138 h 365"/>
                  <a:gd name="T58" fmla="*/ 129 w 355"/>
                  <a:gd name="T59" fmla="*/ 182 h 365"/>
                  <a:gd name="T60" fmla="*/ 110 w 355"/>
                  <a:gd name="T61" fmla="*/ 198 h 365"/>
                  <a:gd name="T62" fmla="*/ 81 w 355"/>
                  <a:gd name="T63" fmla="*/ 225 h 365"/>
                  <a:gd name="T64" fmla="*/ 50 w 355"/>
                  <a:gd name="T65" fmla="*/ 270 h 365"/>
                  <a:gd name="T66" fmla="*/ 23 w 355"/>
                  <a:gd name="T67" fmla="*/ 312 h 365"/>
                  <a:gd name="T68" fmla="*/ 4 w 355"/>
                  <a:gd name="T69" fmla="*/ 337 h 365"/>
                  <a:gd name="T70" fmla="*/ 6 w 355"/>
                  <a:gd name="T71" fmla="*/ 357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55" h="365">
                    <a:moveTo>
                      <a:pt x="21" y="365"/>
                    </a:moveTo>
                    <a:lnTo>
                      <a:pt x="26" y="358"/>
                    </a:lnTo>
                    <a:lnTo>
                      <a:pt x="30" y="352"/>
                    </a:lnTo>
                    <a:lnTo>
                      <a:pt x="36" y="346"/>
                    </a:lnTo>
                    <a:lnTo>
                      <a:pt x="42" y="342"/>
                    </a:lnTo>
                    <a:lnTo>
                      <a:pt x="47" y="338"/>
                    </a:lnTo>
                    <a:lnTo>
                      <a:pt x="53" y="335"/>
                    </a:lnTo>
                    <a:lnTo>
                      <a:pt x="59" y="331"/>
                    </a:lnTo>
                    <a:lnTo>
                      <a:pt x="65" y="328"/>
                    </a:lnTo>
                    <a:lnTo>
                      <a:pt x="71" y="324"/>
                    </a:lnTo>
                    <a:lnTo>
                      <a:pt x="80" y="320"/>
                    </a:lnTo>
                    <a:lnTo>
                      <a:pt x="89" y="314"/>
                    </a:lnTo>
                    <a:lnTo>
                      <a:pt x="100" y="308"/>
                    </a:lnTo>
                    <a:lnTo>
                      <a:pt x="114" y="300"/>
                    </a:lnTo>
                    <a:lnTo>
                      <a:pt x="128" y="293"/>
                    </a:lnTo>
                    <a:lnTo>
                      <a:pt x="142" y="284"/>
                    </a:lnTo>
                    <a:lnTo>
                      <a:pt x="158" y="275"/>
                    </a:lnTo>
                    <a:lnTo>
                      <a:pt x="173" y="266"/>
                    </a:lnTo>
                    <a:lnTo>
                      <a:pt x="189" y="255"/>
                    </a:lnTo>
                    <a:lnTo>
                      <a:pt x="205" y="244"/>
                    </a:lnTo>
                    <a:lnTo>
                      <a:pt x="220" y="232"/>
                    </a:lnTo>
                    <a:lnTo>
                      <a:pt x="235" y="221"/>
                    </a:lnTo>
                    <a:lnTo>
                      <a:pt x="249" y="208"/>
                    </a:lnTo>
                    <a:lnTo>
                      <a:pt x="262" y="195"/>
                    </a:lnTo>
                    <a:lnTo>
                      <a:pt x="273" y="183"/>
                    </a:lnTo>
                    <a:lnTo>
                      <a:pt x="266" y="178"/>
                    </a:lnTo>
                    <a:lnTo>
                      <a:pt x="262" y="171"/>
                    </a:lnTo>
                    <a:lnTo>
                      <a:pt x="261" y="163"/>
                    </a:lnTo>
                    <a:lnTo>
                      <a:pt x="261" y="155"/>
                    </a:lnTo>
                    <a:lnTo>
                      <a:pt x="254" y="141"/>
                    </a:lnTo>
                    <a:lnTo>
                      <a:pt x="256" y="125"/>
                    </a:lnTo>
                    <a:lnTo>
                      <a:pt x="262" y="110"/>
                    </a:lnTo>
                    <a:lnTo>
                      <a:pt x="268" y="100"/>
                    </a:lnTo>
                    <a:lnTo>
                      <a:pt x="270" y="95"/>
                    </a:lnTo>
                    <a:lnTo>
                      <a:pt x="274" y="89"/>
                    </a:lnTo>
                    <a:lnTo>
                      <a:pt x="281" y="82"/>
                    </a:lnTo>
                    <a:lnTo>
                      <a:pt x="288" y="77"/>
                    </a:lnTo>
                    <a:lnTo>
                      <a:pt x="296" y="71"/>
                    </a:lnTo>
                    <a:lnTo>
                      <a:pt x="306" y="66"/>
                    </a:lnTo>
                    <a:lnTo>
                      <a:pt x="314" y="65"/>
                    </a:lnTo>
                    <a:lnTo>
                      <a:pt x="323" y="68"/>
                    </a:lnTo>
                    <a:lnTo>
                      <a:pt x="330" y="56"/>
                    </a:lnTo>
                    <a:lnTo>
                      <a:pt x="338" y="40"/>
                    </a:lnTo>
                    <a:lnTo>
                      <a:pt x="346" y="20"/>
                    </a:lnTo>
                    <a:lnTo>
                      <a:pt x="355" y="0"/>
                    </a:lnTo>
                    <a:lnTo>
                      <a:pt x="342" y="0"/>
                    </a:lnTo>
                    <a:lnTo>
                      <a:pt x="330" y="1"/>
                    </a:lnTo>
                    <a:lnTo>
                      <a:pt x="317" y="2"/>
                    </a:lnTo>
                    <a:lnTo>
                      <a:pt x="306" y="4"/>
                    </a:lnTo>
                    <a:lnTo>
                      <a:pt x="294" y="8"/>
                    </a:lnTo>
                    <a:lnTo>
                      <a:pt x="282" y="11"/>
                    </a:lnTo>
                    <a:lnTo>
                      <a:pt x="272" y="16"/>
                    </a:lnTo>
                    <a:lnTo>
                      <a:pt x="262" y="21"/>
                    </a:lnTo>
                    <a:lnTo>
                      <a:pt x="234" y="40"/>
                    </a:lnTo>
                    <a:lnTo>
                      <a:pt x="209" y="63"/>
                    </a:lnTo>
                    <a:lnTo>
                      <a:pt x="187" y="87"/>
                    </a:lnTo>
                    <a:lnTo>
                      <a:pt x="168" y="112"/>
                    </a:lnTo>
                    <a:lnTo>
                      <a:pt x="152" y="138"/>
                    </a:lnTo>
                    <a:lnTo>
                      <a:pt x="140" y="161"/>
                    </a:lnTo>
                    <a:lnTo>
                      <a:pt x="129" y="182"/>
                    </a:lnTo>
                    <a:lnTo>
                      <a:pt x="121" y="197"/>
                    </a:lnTo>
                    <a:lnTo>
                      <a:pt x="110" y="198"/>
                    </a:lnTo>
                    <a:lnTo>
                      <a:pt x="96" y="208"/>
                    </a:lnTo>
                    <a:lnTo>
                      <a:pt x="81" y="225"/>
                    </a:lnTo>
                    <a:lnTo>
                      <a:pt x="65" y="247"/>
                    </a:lnTo>
                    <a:lnTo>
                      <a:pt x="50" y="270"/>
                    </a:lnTo>
                    <a:lnTo>
                      <a:pt x="36" y="293"/>
                    </a:lnTo>
                    <a:lnTo>
                      <a:pt x="23" y="312"/>
                    </a:lnTo>
                    <a:lnTo>
                      <a:pt x="14" y="323"/>
                    </a:lnTo>
                    <a:lnTo>
                      <a:pt x="4" y="337"/>
                    </a:lnTo>
                    <a:lnTo>
                      <a:pt x="0" y="347"/>
                    </a:lnTo>
                    <a:lnTo>
                      <a:pt x="6" y="357"/>
                    </a:lnTo>
                    <a:lnTo>
                      <a:pt x="21" y="36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999" name="Freeform 223"/>
              <p:cNvSpPr>
                <a:spLocks/>
              </p:cNvSpPr>
              <p:nvPr/>
            </p:nvSpPr>
            <p:spPr bwMode="auto">
              <a:xfrm>
                <a:off x="3749" y="2776"/>
                <a:ext cx="26" cy="21"/>
              </a:xfrm>
              <a:custGeom>
                <a:avLst/>
                <a:gdLst>
                  <a:gd name="T0" fmla="*/ 46 w 51"/>
                  <a:gd name="T1" fmla="*/ 0 h 44"/>
                  <a:gd name="T2" fmla="*/ 46 w 51"/>
                  <a:gd name="T3" fmla="*/ 0 h 44"/>
                  <a:gd name="T4" fmla="*/ 41 w 51"/>
                  <a:gd name="T5" fmla="*/ 4 h 44"/>
                  <a:gd name="T6" fmla="*/ 35 w 51"/>
                  <a:gd name="T7" fmla="*/ 7 h 44"/>
                  <a:gd name="T8" fmla="*/ 29 w 51"/>
                  <a:gd name="T9" fmla="*/ 11 h 44"/>
                  <a:gd name="T10" fmla="*/ 23 w 51"/>
                  <a:gd name="T11" fmla="*/ 14 h 44"/>
                  <a:gd name="T12" fmla="*/ 16 w 51"/>
                  <a:gd name="T13" fmla="*/ 20 h 44"/>
                  <a:gd name="T14" fmla="*/ 11 w 51"/>
                  <a:gd name="T15" fmla="*/ 26 h 44"/>
                  <a:gd name="T16" fmla="*/ 5 w 51"/>
                  <a:gd name="T17" fmla="*/ 32 h 44"/>
                  <a:gd name="T18" fmla="*/ 0 w 51"/>
                  <a:gd name="T19" fmla="*/ 39 h 44"/>
                  <a:gd name="T20" fmla="*/ 10 w 51"/>
                  <a:gd name="T21" fmla="*/ 44 h 44"/>
                  <a:gd name="T22" fmla="*/ 14 w 51"/>
                  <a:gd name="T23" fmla="*/ 37 h 44"/>
                  <a:gd name="T24" fmla="*/ 18 w 51"/>
                  <a:gd name="T25" fmla="*/ 32 h 44"/>
                  <a:gd name="T26" fmla="*/ 23 w 51"/>
                  <a:gd name="T27" fmla="*/ 27 h 44"/>
                  <a:gd name="T28" fmla="*/ 28 w 51"/>
                  <a:gd name="T29" fmla="*/ 23 h 44"/>
                  <a:gd name="T30" fmla="*/ 34 w 51"/>
                  <a:gd name="T31" fmla="*/ 20 h 44"/>
                  <a:gd name="T32" fmla="*/ 40 w 51"/>
                  <a:gd name="T33" fmla="*/ 16 h 44"/>
                  <a:gd name="T34" fmla="*/ 45 w 51"/>
                  <a:gd name="T35" fmla="*/ 13 h 44"/>
                  <a:gd name="T36" fmla="*/ 51 w 51"/>
                  <a:gd name="T37" fmla="*/ 9 h 44"/>
                  <a:gd name="T38" fmla="*/ 51 w 51"/>
                  <a:gd name="T39" fmla="*/ 9 h 44"/>
                  <a:gd name="T40" fmla="*/ 46 w 51"/>
                  <a:gd name="T4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1" h="44">
                    <a:moveTo>
                      <a:pt x="46" y="0"/>
                    </a:moveTo>
                    <a:lnTo>
                      <a:pt x="46" y="0"/>
                    </a:lnTo>
                    <a:lnTo>
                      <a:pt x="41" y="4"/>
                    </a:lnTo>
                    <a:lnTo>
                      <a:pt x="35" y="7"/>
                    </a:lnTo>
                    <a:lnTo>
                      <a:pt x="29" y="11"/>
                    </a:lnTo>
                    <a:lnTo>
                      <a:pt x="23" y="14"/>
                    </a:lnTo>
                    <a:lnTo>
                      <a:pt x="16" y="20"/>
                    </a:lnTo>
                    <a:lnTo>
                      <a:pt x="11" y="26"/>
                    </a:lnTo>
                    <a:lnTo>
                      <a:pt x="5" y="32"/>
                    </a:lnTo>
                    <a:lnTo>
                      <a:pt x="0" y="39"/>
                    </a:lnTo>
                    <a:lnTo>
                      <a:pt x="10" y="44"/>
                    </a:lnTo>
                    <a:lnTo>
                      <a:pt x="14" y="37"/>
                    </a:lnTo>
                    <a:lnTo>
                      <a:pt x="18" y="32"/>
                    </a:lnTo>
                    <a:lnTo>
                      <a:pt x="23" y="27"/>
                    </a:lnTo>
                    <a:lnTo>
                      <a:pt x="28" y="23"/>
                    </a:lnTo>
                    <a:lnTo>
                      <a:pt x="34" y="20"/>
                    </a:lnTo>
                    <a:lnTo>
                      <a:pt x="40" y="16"/>
                    </a:lnTo>
                    <a:lnTo>
                      <a:pt x="45" y="13"/>
                    </a:lnTo>
                    <a:lnTo>
                      <a:pt x="51" y="9"/>
                    </a:lnTo>
                    <a:lnTo>
                      <a:pt x="51" y="9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00" name="Freeform 224"/>
              <p:cNvSpPr>
                <a:spLocks/>
              </p:cNvSpPr>
              <p:nvPr/>
            </p:nvSpPr>
            <p:spPr bwMode="auto">
              <a:xfrm>
                <a:off x="3772" y="2703"/>
                <a:ext cx="108" cy="77"/>
              </a:xfrm>
              <a:custGeom>
                <a:avLst/>
                <a:gdLst>
                  <a:gd name="T0" fmla="*/ 209 w 216"/>
                  <a:gd name="T1" fmla="*/ 9 h 154"/>
                  <a:gd name="T2" fmla="*/ 208 w 216"/>
                  <a:gd name="T3" fmla="*/ 1 h 154"/>
                  <a:gd name="T4" fmla="*/ 196 w 216"/>
                  <a:gd name="T5" fmla="*/ 14 h 154"/>
                  <a:gd name="T6" fmla="*/ 184 w 216"/>
                  <a:gd name="T7" fmla="*/ 27 h 154"/>
                  <a:gd name="T8" fmla="*/ 170 w 216"/>
                  <a:gd name="T9" fmla="*/ 39 h 154"/>
                  <a:gd name="T10" fmla="*/ 155 w 216"/>
                  <a:gd name="T11" fmla="*/ 51 h 154"/>
                  <a:gd name="T12" fmla="*/ 141 w 216"/>
                  <a:gd name="T13" fmla="*/ 61 h 154"/>
                  <a:gd name="T14" fmla="*/ 125 w 216"/>
                  <a:gd name="T15" fmla="*/ 73 h 154"/>
                  <a:gd name="T16" fmla="*/ 109 w 216"/>
                  <a:gd name="T17" fmla="*/ 83 h 154"/>
                  <a:gd name="T18" fmla="*/ 94 w 216"/>
                  <a:gd name="T19" fmla="*/ 92 h 154"/>
                  <a:gd name="T20" fmla="*/ 78 w 216"/>
                  <a:gd name="T21" fmla="*/ 101 h 154"/>
                  <a:gd name="T22" fmla="*/ 64 w 216"/>
                  <a:gd name="T23" fmla="*/ 111 h 154"/>
                  <a:gd name="T24" fmla="*/ 50 w 216"/>
                  <a:gd name="T25" fmla="*/ 118 h 154"/>
                  <a:gd name="T26" fmla="*/ 36 w 216"/>
                  <a:gd name="T27" fmla="*/ 126 h 154"/>
                  <a:gd name="T28" fmla="*/ 25 w 216"/>
                  <a:gd name="T29" fmla="*/ 131 h 154"/>
                  <a:gd name="T30" fmla="*/ 15 w 216"/>
                  <a:gd name="T31" fmla="*/ 137 h 154"/>
                  <a:gd name="T32" fmla="*/ 6 w 216"/>
                  <a:gd name="T33" fmla="*/ 142 h 154"/>
                  <a:gd name="T34" fmla="*/ 0 w 216"/>
                  <a:gd name="T35" fmla="*/ 145 h 154"/>
                  <a:gd name="T36" fmla="*/ 5 w 216"/>
                  <a:gd name="T37" fmla="*/ 154 h 154"/>
                  <a:gd name="T38" fmla="*/ 11 w 216"/>
                  <a:gd name="T39" fmla="*/ 151 h 154"/>
                  <a:gd name="T40" fmla="*/ 20 w 216"/>
                  <a:gd name="T41" fmla="*/ 146 h 154"/>
                  <a:gd name="T42" fmla="*/ 29 w 216"/>
                  <a:gd name="T43" fmla="*/ 141 h 154"/>
                  <a:gd name="T44" fmla="*/ 41 w 216"/>
                  <a:gd name="T45" fmla="*/ 135 h 154"/>
                  <a:gd name="T46" fmla="*/ 55 w 216"/>
                  <a:gd name="T47" fmla="*/ 127 h 154"/>
                  <a:gd name="T48" fmla="*/ 68 w 216"/>
                  <a:gd name="T49" fmla="*/ 120 h 154"/>
                  <a:gd name="T50" fmla="*/ 82 w 216"/>
                  <a:gd name="T51" fmla="*/ 111 h 154"/>
                  <a:gd name="T52" fmla="*/ 98 w 216"/>
                  <a:gd name="T53" fmla="*/ 101 h 154"/>
                  <a:gd name="T54" fmla="*/ 113 w 216"/>
                  <a:gd name="T55" fmla="*/ 92 h 154"/>
                  <a:gd name="T56" fmla="*/ 129 w 216"/>
                  <a:gd name="T57" fmla="*/ 82 h 154"/>
                  <a:gd name="T58" fmla="*/ 146 w 216"/>
                  <a:gd name="T59" fmla="*/ 70 h 154"/>
                  <a:gd name="T60" fmla="*/ 162 w 216"/>
                  <a:gd name="T61" fmla="*/ 58 h 154"/>
                  <a:gd name="T62" fmla="*/ 177 w 216"/>
                  <a:gd name="T63" fmla="*/ 46 h 154"/>
                  <a:gd name="T64" fmla="*/ 191 w 216"/>
                  <a:gd name="T65" fmla="*/ 33 h 154"/>
                  <a:gd name="T66" fmla="*/ 203 w 216"/>
                  <a:gd name="T67" fmla="*/ 21 h 154"/>
                  <a:gd name="T68" fmla="*/ 215 w 216"/>
                  <a:gd name="T69" fmla="*/ 8 h 154"/>
                  <a:gd name="T70" fmla="*/ 214 w 216"/>
                  <a:gd name="T71" fmla="*/ 0 h 154"/>
                  <a:gd name="T72" fmla="*/ 215 w 216"/>
                  <a:gd name="T73" fmla="*/ 8 h 154"/>
                  <a:gd name="T74" fmla="*/ 216 w 216"/>
                  <a:gd name="T75" fmla="*/ 5 h 154"/>
                  <a:gd name="T76" fmla="*/ 215 w 216"/>
                  <a:gd name="T77" fmla="*/ 1 h 154"/>
                  <a:gd name="T78" fmla="*/ 211 w 216"/>
                  <a:gd name="T79" fmla="*/ 0 h 154"/>
                  <a:gd name="T80" fmla="*/ 208 w 216"/>
                  <a:gd name="T81" fmla="*/ 1 h 154"/>
                  <a:gd name="T82" fmla="*/ 209 w 216"/>
                  <a:gd name="T83" fmla="*/ 9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16" h="154">
                    <a:moveTo>
                      <a:pt x="209" y="9"/>
                    </a:moveTo>
                    <a:lnTo>
                      <a:pt x="208" y="1"/>
                    </a:lnTo>
                    <a:lnTo>
                      <a:pt x="196" y="14"/>
                    </a:lnTo>
                    <a:lnTo>
                      <a:pt x="184" y="27"/>
                    </a:lnTo>
                    <a:lnTo>
                      <a:pt x="170" y="39"/>
                    </a:lnTo>
                    <a:lnTo>
                      <a:pt x="155" y="51"/>
                    </a:lnTo>
                    <a:lnTo>
                      <a:pt x="141" y="61"/>
                    </a:lnTo>
                    <a:lnTo>
                      <a:pt x="125" y="73"/>
                    </a:lnTo>
                    <a:lnTo>
                      <a:pt x="109" y="83"/>
                    </a:lnTo>
                    <a:lnTo>
                      <a:pt x="94" y="92"/>
                    </a:lnTo>
                    <a:lnTo>
                      <a:pt x="78" y="101"/>
                    </a:lnTo>
                    <a:lnTo>
                      <a:pt x="64" y="111"/>
                    </a:lnTo>
                    <a:lnTo>
                      <a:pt x="50" y="118"/>
                    </a:lnTo>
                    <a:lnTo>
                      <a:pt x="36" y="126"/>
                    </a:lnTo>
                    <a:lnTo>
                      <a:pt x="25" y="131"/>
                    </a:lnTo>
                    <a:lnTo>
                      <a:pt x="15" y="137"/>
                    </a:lnTo>
                    <a:lnTo>
                      <a:pt x="6" y="142"/>
                    </a:lnTo>
                    <a:lnTo>
                      <a:pt x="0" y="145"/>
                    </a:lnTo>
                    <a:lnTo>
                      <a:pt x="5" y="154"/>
                    </a:lnTo>
                    <a:lnTo>
                      <a:pt x="11" y="151"/>
                    </a:lnTo>
                    <a:lnTo>
                      <a:pt x="20" y="146"/>
                    </a:lnTo>
                    <a:lnTo>
                      <a:pt x="29" y="141"/>
                    </a:lnTo>
                    <a:lnTo>
                      <a:pt x="41" y="135"/>
                    </a:lnTo>
                    <a:lnTo>
                      <a:pt x="55" y="127"/>
                    </a:lnTo>
                    <a:lnTo>
                      <a:pt x="68" y="120"/>
                    </a:lnTo>
                    <a:lnTo>
                      <a:pt x="82" y="111"/>
                    </a:lnTo>
                    <a:lnTo>
                      <a:pt x="98" y="101"/>
                    </a:lnTo>
                    <a:lnTo>
                      <a:pt x="113" y="92"/>
                    </a:lnTo>
                    <a:lnTo>
                      <a:pt x="129" y="82"/>
                    </a:lnTo>
                    <a:lnTo>
                      <a:pt x="146" y="70"/>
                    </a:lnTo>
                    <a:lnTo>
                      <a:pt x="162" y="58"/>
                    </a:lnTo>
                    <a:lnTo>
                      <a:pt x="177" y="46"/>
                    </a:lnTo>
                    <a:lnTo>
                      <a:pt x="191" y="33"/>
                    </a:lnTo>
                    <a:lnTo>
                      <a:pt x="203" y="21"/>
                    </a:lnTo>
                    <a:lnTo>
                      <a:pt x="215" y="8"/>
                    </a:lnTo>
                    <a:lnTo>
                      <a:pt x="214" y="0"/>
                    </a:lnTo>
                    <a:lnTo>
                      <a:pt x="215" y="8"/>
                    </a:lnTo>
                    <a:lnTo>
                      <a:pt x="216" y="5"/>
                    </a:lnTo>
                    <a:lnTo>
                      <a:pt x="215" y="1"/>
                    </a:lnTo>
                    <a:lnTo>
                      <a:pt x="211" y="0"/>
                    </a:lnTo>
                    <a:lnTo>
                      <a:pt x="208" y="1"/>
                    </a:lnTo>
                    <a:lnTo>
                      <a:pt x="209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01" name="Freeform 225"/>
              <p:cNvSpPr>
                <a:spLocks/>
              </p:cNvSpPr>
              <p:nvPr/>
            </p:nvSpPr>
            <p:spPr bwMode="auto">
              <a:xfrm>
                <a:off x="3869" y="2689"/>
                <a:ext cx="10" cy="19"/>
              </a:xfrm>
              <a:custGeom>
                <a:avLst/>
                <a:gdLst>
                  <a:gd name="T0" fmla="*/ 1 w 20"/>
                  <a:gd name="T1" fmla="*/ 9 h 37"/>
                  <a:gd name="T2" fmla="*/ 0 w 20"/>
                  <a:gd name="T3" fmla="*/ 5 h 37"/>
                  <a:gd name="T4" fmla="*/ 0 w 20"/>
                  <a:gd name="T5" fmla="*/ 13 h 37"/>
                  <a:gd name="T6" fmla="*/ 1 w 20"/>
                  <a:gd name="T7" fmla="*/ 22 h 37"/>
                  <a:gd name="T8" fmla="*/ 7 w 20"/>
                  <a:gd name="T9" fmla="*/ 32 h 37"/>
                  <a:gd name="T10" fmla="*/ 15 w 20"/>
                  <a:gd name="T11" fmla="*/ 37 h 37"/>
                  <a:gd name="T12" fmla="*/ 20 w 20"/>
                  <a:gd name="T13" fmla="*/ 28 h 37"/>
                  <a:gd name="T14" fmla="*/ 14 w 20"/>
                  <a:gd name="T15" fmla="*/ 25 h 37"/>
                  <a:gd name="T16" fmla="*/ 10 w 20"/>
                  <a:gd name="T17" fmla="*/ 20 h 37"/>
                  <a:gd name="T18" fmla="*/ 9 w 20"/>
                  <a:gd name="T19" fmla="*/ 13 h 37"/>
                  <a:gd name="T20" fmla="*/ 9 w 20"/>
                  <a:gd name="T21" fmla="*/ 5 h 37"/>
                  <a:gd name="T22" fmla="*/ 8 w 20"/>
                  <a:gd name="T23" fmla="*/ 2 h 37"/>
                  <a:gd name="T24" fmla="*/ 9 w 20"/>
                  <a:gd name="T25" fmla="*/ 5 h 37"/>
                  <a:gd name="T26" fmla="*/ 8 w 20"/>
                  <a:gd name="T27" fmla="*/ 2 h 37"/>
                  <a:gd name="T28" fmla="*/ 5 w 20"/>
                  <a:gd name="T29" fmla="*/ 0 h 37"/>
                  <a:gd name="T30" fmla="*/ 1 w 20"/>
                  <a:gd name="T31" fmla="*/ 2 h 37"/>
                  <a:gd name="T32" fmla="*/ 0 w 20"/>
                  <a:gd name="T33" fmla="*/ 5 h 37"/>
                  <a:gd name="T34" fmla="*/ 1 w 20"/>
                  <a:gd name="T35" fmla="*/ 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" h="37">
                    <a:moveTo>
                      <a:pt x="1" y="9"/>
                    </a:moveTo>
                    <a:lnTo>
                      <a:pt x="0" y="5"/>
                    </a:lnTo>
                    <a:lnTo>
                      <a:pt x="0" y="13"/>
                    </a:lnTo>
                    <a:lnTo>
                      <a:pt x="1" y="22"/>
                    </a:lnTo>
                    <a:lnTo>
                      <a:pt x="7" y="32"/>
                    </a:lnTo>
                    <a:lnTo>
                      <a:pt x="15" y="37"/>
                    </a:lnTo>
                    <a:lnTo>
                      <a:pt x="20" y="28"/>
                    </a:lnTo>
                    <a:lnTo>
                      <a:pt x="14" y="25"/>
                    </a:lnTo>
                    <a:lnTo>
                      <a:pt x="10" y="20"/>
                    </a:lnTo>
                    <a:lnTo>
                      <a:pt x="9" y="13"/>
                    </a:lnTo>
                    <a:lnTo>
                      <a:pt x="9" y="5"/>
                    </a:lnTo>
                    <a:lnTo>
                      <a:pt x="8" y="2"/>
                    </a:lnTo>
                    <a:lnTo>
                      <a:pt x="9" y="5"/>
                    </a:lnTo>
                    <a:lnTo>
                      <a:pt x="8" y="2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1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02" name="Freeform 226"/>
              <p:cNvSpPr>
                <a:spLocks/>
              </p:cNvSpPr>
              <p:nvPr/>
            </p:nvSpPr>
            <p:spPr bwMode="auto">
              <a:xfrm>
                <a:off x="3866" y="2663"/>
                <a:ext cx="11" cy="30"/>
              </a:xfrm>
              <a:custGeom>
                <a:avLst/>
                <a:gdLst>
                  <a:gd name="T0" fmla="*/ 14 w 23"/>
                  <a:gd name="T1" fmla="*/ 0 h 62"/>
                  <a:gd name="T2" fmla="*/ 14 w 23"/>
                  <a:gd name="T3" fmla="*/ 0 h 62"/>
                  <a:gd name="T4" fmla="*/ 8 w 23"/>
                  <a:gd name="T5" fmla="*/ 11 h 62"/>
                  <a:gd name="T6" fmla="*/ 2 w 23"/>
                  <a:gd name="T7" fmla="*/ 27 h 62"/>
                  <a:gd name="T8" fmla="*/ 0 w 23"/>
                  <a:gd name="T9" fmla="*/ 44 h 62"/>
                  <a:gd name="T10" fmla="*/ 8 w 23"/>
                  <a:gd name="T11" fmla="*/ 62 h 62"/>
                  <a:gd name="T12" fmla="*/ 15 w 23"/>
                  <a:gd name="T13" fmla="*/ 55 h 62"/>
                  <a:gd name="T14" fmla="*/ 9 w 23"/>
                  <a:gd name="T15" fmla="*/ 44 h 62"/>
                  <a:gd name="T16" fmla="*/ 12 w 23"/>
                  <a:gd name="T17" fmla="*/ 29 h 62"/>
                  <a:gd name="T18" fmla="*/ 17 w 23"/>
                  <a:gd name="T19" fmla="*/ 15 h 62"/>
                  <a:gd name="T20" fmla="*/ 23 w 23"/>
                  <a:gd name="T21" fmla="*/ 5 h 62"/>
                  <a:gd name="T22" fmla="*/ 23 w 23"/>
                  <a:gd name="T23" fmla="*/ 5 h 62"/>
                  <a:gd name="T24" fmla="*/ 14 w 23"/>
                  <a:gd name="T2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62">
                    <a:moveTo>
                      <a:pt x="14" y="0"/>
                    </a:moveTo>
                    <a:lnTo>
                      <a:pt x="14" y="0"/>
                    </a:lnTo>
                    <a:lnTo>
                      <a:pt x="8" y="11"/>
                    </a:lnTo>
                    <a:lnTo>
                      <a:pt x="2" y="27"/>
                    </a:lnTo>
                    <a:lnTo>
                      <a:pt x="0" y="44"/>
                    </a:lnTo>
                    <a:lnTo>
                      <a:pt x="8" y="62"/>
                    </a:lnTo>
                    <a:lnTo>
                      <a:pt x="15" y="55"/>
                    </a:lnTo>
                    <a:lnTo>
                      <a:pt x="9" y="44"/>
                    </a:lnTo>
                    <a:lnTo>
                      <a:pt x="12" y="29"/>
                    </a:lnTo>
                    <a:lnTo>
                      <a:pt x="17" y="1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03" name="Freeform 227"/>
              <p:cNvSpPr>
                <a:spLocks/>
              </p:cNvSpPr>
              <p:nvPr/>
            </p:nvSpPr>
            <p:spPr bwMode="auto">
              <a:xfrm>
                <a:off x="3872" y="2644"/>
                <a:ext cx="33" cy="21"/>
              </a:xfrm>
              <a:custGeom>
                <a:avLst/>
                <a:gdLst>
                  <a:gd name="T0" fmla="*/ 55 w 64"/>
                  <a:gd name="T1" fmla="*/ 4 h 41"/>
                  <a:gd name="T2" fmla="*/ 62 w 64"/>
                  <a:gd name="T3" fmla="*/ 2 h 41"/>
                  <a:gd name="T4" fmla="*/ 51 w 64"/>
                  <a:gd name="T5" fmla="*/ 0 h 41"/>
                  <a:gd name="T6" fmla="*/ 41 w 64"/>
                  <a:gd name="T7" fmla="*/ 1 h 41"/>
                  <a:gd name="T8" fmla="*/ 31 w 64"/>
                  <a:gd name="T9" fmla="*/ 5 h 41"/>
                  <a:gd name="T10" fmla="*/ 22 w 64"/>
                  <a:gd name="T11" fmla="*/ 12 h 41"/>
                  <a:gd name="T12" fmla="*/ 15 w 64"/>
                  <a:gd name="T13" fmla="*/ 18 h 41"/>
                  <a:gd name="T14" fmla="*/ 8 w 64"/>
                  <a:gd name="T15" fmla="*/ 25 h 41"/>
                  <a:gd name="T16" fmla="*/ 2 w 64"/>
                  <a:gd name="T17" fmla="*/ 32 h 41"/>
                  <a:gd name="T18" fmla="*/ 0 w 64"/>
                  <a:gd name="T19" fmla="*/ 36 h 41"/>
                  <a:gd name="T20" fmla="*/ 9 w 64"/>
                  <a:gd name="T21" fmla="*/ 41 h 41"/>
                  <a:gd name="T22" fmla="*/ 11 w 64"/>
                  <a:gd name="T23" fmla="*/ 36 h 41"/>
                  <a:gd name="T24" fmla="*/ 15 w 64"/>
                  <a:gd name="T25" fmla="*/ 32 h 41"/>
                  <a:gd name="T26" fmla="*/ 22 w 64"/>
                  <a:gd name="T27" fmla="*/ 25 h 41"/>
                  <a:gd name="T28" fmla="*/ 29 w 64"/>
                  <a:gd name="T29" fmla="*/ 19 h 41"/>
                  <a:gd name="T30" fmla="*/ 36 w 64"/>
                  <a:gd name="T31" fmla="*/ 15 h 41"/>
                  <a:gd name="T32" fmla="*/ 44 w 64"/>
                  <a:gd name="T33" fmla="*/ 10 h 41"/>
                  <a:gd name="T34" fmla="*/ 51 w 64"/>
                  <a:gd name="T35" fmla="*/ 9 h 41"/>
                  <a:gd name="T36" fmla="*/ 57 w 64"/>
                  <a:gd name="T37" fmla="*/ 11 h 41"/>
                  <a:gd name="T38" fmla="*/ 64 w 64"/>
                  <a:gd name="T39" fmla="*/ 9 h 41"/>
                  <a:gd name="T40" fmla="*/ 57 w 64"/>
                  <a:gd name="T41" fmla="*/ 11 h 41"/>
                  <a:gd name="T42" fmla="*/ 61 w 64"/>
                  <a:gd name="T43" fmla="*/ 11 h 41"/>
                  <a:gd name="T44" fmla="*/ 64 w 64"/>
                  <a:gd name="T45" fmla="*/ 8 h 41"/>
                  <a:gd name="T46" fmla="*/ 64 w 64"/>
                  <a:gd name="T47" fmla="*/ 4 h 41"/>
                  <a:gd name="T48" fmla="*/ 62 w 64"/>
                  <a:gd name="T49" fmla="*/ 2 h 41"/>
                  <a:gd name="T50" fmla="*/ 55 w 64"/>
                  <a:gd name="T51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4" h="41">
                    <a:moveTo>
                      <a:pt x="55" y="4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1"/>
                    </a:lnTo>
                    <a:lnTo>
                      <a:pt x="31" y="5"/>
                    </a:lnTo>
                    <a:lnTo>
                      <a:pt x="22" y="12"/>
                    </a:lnTo>
                    <a:lnTo>
                      <a:pt x="15" y="18"/>
                    </a:lnTo>
                    <a:lnTo>
                      <a:pt x="8" y="25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9" y="41"/>
                    </a:lnTo>
                    <a:lnTo>
                      <a:pt x="11" y="36"/>
                    </a:lnTo>
                    <a:lnTo>
                      <a:pt x="15" y="32"/>
                    </a:lnTo>
                    <a:lnTo>
                      <a:pt x="22" y="25"/>
                    </a:lnTo>
                    <a:lnTo>
                      <a:pt x="29" y="19"/>
                    </a:lnTo>
                    <a:lnTo>
                      <a:pt x="36" y="15"/>
                    </a:lnTo>
                    <a:lnTo>
                      <a:pt x="44" y="10"/>
                    </a:lnTo>
                    <a:lnTo>
                      <a:pt x="51" y="9"/>
                    </a:lnTo>
                    <a:lnTo>
                      <a:pt x="57" y="11"/>
                    </a:lnTo>
                    <a:lnTo>
                      <a:pt x="64" y="9"/>
                    </a:lnTo>
                    <a:lnTo>
                      <a:pt x="57" y="11"/>
                    </a:lnTo>
                    <a:lnTo>
                      <a:pt x="61" y="11"/>
                    </a:lnTo>
                    <a:lnTo>
                      <a:pt x="64" y="8"/>
                    </a:lnTo>
                    <a:lnTo>
                      <a:pt x="64" y="4"/>
                    </a:lnTo>
                    <a:lnTo>
                      <a:pt x="62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04" name="Freeform 228"/>
              <p:cNvSpPr>
                <a:spLocks/>
              </p:cNvSpPr>
              <p:nvPr/>
            </p:nvSpPr>
            <p:spPr bwMode="auto">
              <a:xfrm>
                <a:off x="3900" y="2611"/>
                <a:ext cx="21" cy="38"/>
              </a:xfrm>
              <a:custGeom>
                <a:avLst/>
                <a:gdLst>
                  <a:gd name="T0" fmla="*/ 37 w 42"/>
                  <a:gd name="T1" fmla="*/ 9 h 75"/>
                  <a:gd name="T2" fmla="*/ 32 w 42"/>
                  <a:gd name="T3" fmla="*/ 3 h 75"/>
                  <a:gd name="T4" fmla="*/ 23 w 42"/>
                  <a:gd name="T5" fmla="*/ 24 h 75"/>
                  <a:gd name="T6" fmla="*/ 15 w 42"/>
                  <a:gd name="T7" fmla="*/ 43 h 75"/>
                  <a:gd name="T8" fmla="*/ 7 w 42"/>
                  <a:gd name="T9" fmla="*/ 59 h 75"/>
                  <a:gd name="T10" fmla="*/ 0 w 42"/>
                  <a:gd name="T11" fmla="*/ 70 h 75"/>
                  <a:gd name="T12" fmla="*/ 9 w 42"/>
                  <a:gd name="T13" fmla="*/ 75 h 75"/>
                  <a:gd name="T14" fmla="*/ 16 w 42"/>
                  <a:gd name="T15" fmla="*/ 63 h 75"/>
                  <a:gd name="T16" fmla="*/ 24 w 42"/>
                  <a:gd name="T17" fmla="*/ 47 h 75"/>
                  <a:gd name="T18" fmla="*/ 32 w 42"/>
                  <a:gd name="T19" fmla="*/ 26 h 75"/>
                  <a:gd name="T20" fmla="*/ 42 w 42"/>
                  <a:gd name="T21" fmla="*/ 6 h 75"/>
                  <a:gd name="T22" fmla="*/ 37 w 42"/>
                  <a:gd name="T23" fmla="*/ 0 h 75"/>
                  <a:gd name="T24" fmla="*/ 42 w 42"/>
                  <a:gd name="T25" fmla="*/ 6 h 75"/>
                  <a:gd name="T26" fmla="*/ 41 w 42"/>
                  <a:gd name="T27" fmla="*/ 2 h 75"/>
                  <a:gd name="T28" fmla="*/ 38 w 42"/>
                  <a:gd name="T29" fmla="*/ 0 h 75"/>
                  <a:gd name="T30" fmla="*/ 35 w 42"/>
                  <a:gd name="T31" fmla="*/ 0 h 75"/>
                  <a:gd name="T32" fmla="*/ 32 w 42"/>
                  <a:gd name="T33" fmla="*/ 3 h 75"/>
                  <a:gd name="T34" fmla="*/ 37 w 42"/>
                  <a:gd name="T35" fmla="*/ 9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2" h="75">
                    <a:moveTo>
                      <a:pt x="37" y="9"/>
                    </a:moveTo>
                    <a:lnTo>
                      <a:pt x="32" y="3"/>
                    </a:lnTo>
                    <a:lnTo>
                      <a:pt x="23" y="24"/>
                    </a:lnTo>
                    <a:lnTo>
                      <a:pt x="15" y="43"/>
                    </a:lnTo>
                    <a:lnTo>
                      <a:pt x="7" y="59"/>
                    </a:lnTo>
                    <a:lnTo>
                      <a:pt x="0" y="70"/>
                    </a:lnTo>
                    <a:lnTo>
                      <a:pt x="9" y="75"/>
                    </a:lnTo>
                    <a:lnTo>
                      <a:pt x="16" y="63"/>
                    </a:lnTo>
                    <a:lnTo>
                      <a:pt x="24" y="47"/>
                    </a:lnTo>
                    <a:lnTo>
                      <a:pt x="32" y="26"/>
                    </a:lnTo>
                    <a:lnTo>
                      <a:pt x="42" y="6"/>
                    </a:lnTo>
                    <a:lnTo>
                      <a:pt x="37" y="0"/>
                    </a:lnTo>
                    <a:lnTo>
                      <a:pt x="42" y="6"/>
                    </a:lnTo>
                    <a:lnTo>
                      <a:pt x="41" y="2"/>
                    </a:lnTo>
                    <a:lnTo>
                      <a:pt x="38" y="0"/>
                    </a:lnTo>
                    <a:lnTo>
                      <a:pt x="35" y="0"/>
                    </a:lnTo>
                    <a:lnTo>
                      <a:pt x="32" y="3"/>
                    </a:lnTo>
                    <a:lnTo>
                      <a:pt x="37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05" name="Freeform 229"/>
              <p:cNvSpPr>
                <a:spLocks/>
              </p:cNvSpPr>
              <p:nvPr/>
            </p:nvSpPr>
            <p:spPr bwMode="auto">
              <a:xfrm>
                <a:off x="3871" y="2611"/>
                <a:ext cx="48" cy="16"/>
              </a:xfrm>
              <a:custGeom>
                <a:avLst/>
                <a:gdLst>
                  <a:gd name="T0" fmla="*/ 5 w 96"/>
                  <a:gd name="T1" fmla="*/ 32 h 32"/>
                  <a:gd name="T2" fmla="*/ 5 w 96"/>
                  <a:gd name="T3" fmla="*/ 32 h 32"/>
                  <a:gd name="T4" fmla="*/ 15 w 96"/>
                  <a:gd name="T5" fmla="*/ 26 h 32"/>
                  <a:gd name="T6" fmla="*/ 25 w 96"/>
                  <a:gd name="T7" fmla="*/ 22 h 32"/>
                  <a:gd name="T8" fmla="*/ 36 w 96"/>
                  <a:gd name="T9" fmla="*/ 18 h 32"/>
                  <a:gd name="T10" fmla="*/ 48 w 96"/>
                  <a:gd name="T11" fmla="*/ 15 h 32"/>
                  <a:gd name="T12" fmla="*/ 58 w 96"/>
                  <a:gd name="T13" fmla="*/ 12 h 32"/>
                  <a:gd name="T14" fmla="*/ 71 w 96"/>
                  <a:gd name="T15" fmla="*/ 11 h 32"/>
                  <a:gd name="T16" fmla="*/ 83 w 96"/>
                  <a:gd name="T17" fmla="*/ 11 h 32"/>
                  <a:gd name="T18" fmla="*/ 96 w 96"/>
                  <a:gd name="T19" fmla="*/ 10 h 32"/>
                  <a:gd name="T20" fmla="*/ 96 w 96"/>
                  <a:gd name="T21" fmla="*/ 1 h 32"/>
                  <a:gd name="T22" fmla="*/ 83 w 96"/>
                  <a:gd name="T23" fmla="*/ 0 h 32"/>
                  <a:gd name="T24" fmla="*/ 71 w 96"/>
                  <a:gd name="T25" fmla="*/ 2 h 32"/>
                  <a:gd name="T26" fmla="*/ 58 w 96"/>
                  <a:gd name="T27" fmla="*/ 3 h 32"/>
                  <a:gd name="T28" fmla="*/ 45 w 96"/>
                  <a:gd name="T29" fmla="*/ 6 h 32"/>
                  <a:gd name="T30" fmla="*/ 34 w 96"/>
                  <a:gd name="T31" fmla="*/ 9 h 32"/>
                  <a:gd name="T32" fmla="*/ 22 w 96"/>
                  <a:gd name="T33" fmla="*/ 12 h 32"/>
                  <a:gd name="T34" fmla="*/ 11 w 96"/>
                  <a:gd name="T35" fmla="*/ 17 h 32"/>
                  <a:gd name="T36" fmla="*/ 0 w 96"/>
                  <a:gd name="T37" fmla="*/ 23 h 32"/>
                  <a:gd name="T38" fmla="*/ 0 w 96"/>
                  <a:gd name="T39" fmla="*/ 23 h 32"/>
                  <a:gd name="T40" fmla="*/ 5 w 96"/>
                  <a:gd name="T4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6" h="32">
                    <a:moveTo>
                      <a:pt x="5" y="32"/>
                    </a:moveTo>
                    <a:lnTo>
                      <a:pt x="5" y="32"/>
                    </a:lnTo>
                    <a:lnTo>
                      <a:pt x="15" y="26"/>
                    </a:lnTo>
                    <a:lnTo>
                      <a:pt x="25" y="22"/>
                    </a:lnTo>
                    <a:lnTo>
                      <a:pt x="36" y="18"/>
                    </a:lnTo>
                    <a:lnTo>
                      <a:pt x="48" y="15"/>
                    </a:lnTo>
                    <a:lnTo>
                      <a:pt x="58" y="12"/>
                    </a:lnTo>
                    <a:lnTo>
                      <a:pt x="71" y="11"/>
                    </a:lnTo>
                    <a:lnTo>
                      <a:pt x="83" y="11"/>
                    </a:lnTo>
                    <a:lnTo>
                      <a:pt x="96" y="10"/>
                    </a:lnTo>
                    <a:lnTo>
                      <a:pt x="96" y="1"/>
                    </a:lnTo>
                    <a:lnTo>
                      <a:pt x="83" y="0"/>
                    </a:lnTo>
                    <a:lnTo>
                      <a:pt x="71" y="2"/>
                    </a:lnTo>
                    <a:lnTo>
                      <a:pt x="58" y="3"/>
                    </a:lnTo>
                    <a:lnTo>
                      <a:pt x="45" y="6"/>
                    </a:lnTo>
                    <a:lnTo>
                      <a:pt x="34" y="9"/>
                    </a:lnTo>
                    <a:lnTo>
                      <a:pt x="22" y="12"/>
                    </a:lnTo>
                    <a:lnTo>
                      <a:pt x="11" y="17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5" y="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06" name="Freeform 230"/>
              <p:cNvSpPr>
                <a:spLocks/>
              </p:cNvSpPr>
              <p:nvPr/>
            </p:nvSpPr>
            <p:spPr bwMode="auto">
              <a:xfrm>
                <a:off x="3799" y="2622"/>
                <a:ext cx="74" cy="93"/>
              </a:xfrm>
              <a:custGeom>
                <a:avLst/>
                <a:gdLst>
                  <a:gd name="T0" fmla="*/ 2 w 147"/>
                  <a:gd name="T1" fmla="*/ 184 h 184"/>
                  <a:gd name="T2" fmla="*/ 9 w 147"/>
                  <a:gd name="T3" fmla="*/ 182 h 184"/>
                  <a:gd name="T4" fmla="*/ 17 w 147"/>
                  <a:gd name="T5" fmla="*/ 167 h 184"/>
                  <a:gd name="T6" fmla="*/ 27 w 147"/>
                  <a:gd name="T7" fmla="*/ 146 h 184"/>
                  <a:gd name="T8" fmla="*/ 40 w 147"/>
                  <a:gd name="T9" fmla="*/ 123 h 184"/>
                  <a:gd name="T10" fmla="*/ 56 w 147"/>
                  <a:gd name="T11" fmla="*/ 98 h 184"/>
                  <a:gd name="T12" fmla="*/ 73 w 147"/>
                  <a:gd name="T13" fmla="*/ 74 h 184"/>
                  <a:gd name="T14" fmla="*/ 95 w 147"/>
                  <a:gd name="T15" fmla="*/ 49 h 184"/>
                  <a:gd name="T16" fmla="*/ 121 w 147"/>
                  <a:gd name="T17" fmla="*/ 26 h 184"/>
                  <a:gd name="T18" fmla="*/ 147 w 147"/>
                  <a:gd name="T19" fmla="*/ 9 h 184"/>
                  <a:gd name="T20" fmla="*/ 142 w 147"/>
                  <a:gd name="T21" fmla="*/ 0 h 184"/>
                  <a:gd name="T22" fmla="*/ 114 w 147"/>
                  <a:gd name="T23" fmla="*/ 19 h 184"/>
                  <a:gd name="T24" fmla="*/ 88 w 147"/>
                  <a:gd name="T25" fmla="*/ 42 h 184"/>
                  <a:gd name="T26" fmla="*/ 66 w 147"/>
                  <a:gd name="T27" fmla="*/ 67 h 184"/>
                  <a:gd name="T28" fmla="*/ 47 w 147"/>
                  <a:gd name="T29" fmla="*/ 93 h 184"/>
                  <a:gd name="T30" fmla="*/ 31 w 147"/>
                  <a:gd name="T31" fmla="*/ 118 h 184"/>
                  <a:gd name="T32" fmla="*/ 18 w 147"/>
                  <a:gd name="T33" fmla="*/ 142 h 184"/>
                  <a:gd name="T34" fmla="*/ 8 w 147"/>
                  <a:gd name="T35" fmla="*/ 162 h 184"/>
                  <a:gd name="T36" fmla="*/ 0 w 147"/>
                  <a:gd name="T37" fmla="*/ 177 h 184"/>
                  <a:gd name="T38" fmla="*/ 6 w 147"/>
                  <a:gd name="T39" fmla="*/ 175 h 184"/>
                  <a:gd name="T40" fmla="*/ 0 w 147"/>
                  <a:gd name="T41" fmla="*/ 177 h 184"/>
                  <a:gd name="T42" fmla="*/ 0 w 147"/>
                  <a:gd name="T43" fmla="*/ 181 h 184"/>
                  <a:gd name="T44" fmla="*/ 3 w 147"/>
                  <a:gd name="T45" fmla="*/ 184 h 184"/>
                  <a:gd name="T46" fmla="*/ 6 w 147"/>
                  <a:gd name="T47" fmla="*/ 184 h 184"/>
                  <a:gd name="T48" fmla="*/ 9 w 147"/>
                  <a:gd name="T49" fmla="*/ 182 h 184"/>
                  <a:gd name="T50" fmla="*/ 2 w 147"/>
                  <a:gd name="T5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7" h="184">
                    <a:moveTo>
                      <a:pt x="2" y="184"/>
                    </a:moveTo>
                    <a:lnTo>
                      <a:pt x="9" y="182"/>
                    </a:lnTo>
                    <a:lnTo>
                      <a:pt x="17" y="167"/>
                    </a:lnTo>
                    <a:lnTo>
                      <a:pt x="27" y="146"/>
                    </a:lnTo>
                    <a:lnTo>
                      <a:pt x="40" y="123"/>
                    </a:lnTo>
                    <a:lnTo>
                      <a:pt x="56" y="98"/>
                    </a:lnTo>
                    <a:lnTo>
                      <a:pt x="73" y="74"/>
                    </a:lnTo>
                    <a:lnTo>
                      <a:pt x="95" y="49"/>
                    </a:lnTo>
                    <a:lnTo>
                      <a:pt x="121" y="26"/>
                    </a:lnTo>
                    <a:lnTo>
                      <a:pt x="147" y="9"/>
                    </a:lnTo>
                    <a:lnTo>
                      <a:pt x="142" y="0"/>
                    </a:lnTo>
                    <a:lnTo>
                      <a:pt x="114" y="19"/>
                    </a:lnTo>
                    <a:lnTo>
                      <a:pt x="88" y="42"/>
                    </a:lnTo>
                    <a:lnTo>
                      <a:pt x="66" y="67"/>
                    </a:lnTo>
                    <a:lnTo>
                      <a:pt x="47" y="93"/>
                    </a:lnTo>
                    <a:lnTo>
                      <a:pt x="31" y="118"/>
                    </a:lnTo>
                    <a:lnTo>
                      <a:pt x="18" y="142"/>
                    </a:lnTo>
                    <a:lnTo>
                      <a:pt x="8" y="162"/>
                    </a:lnTo>
                    <a:lnTo>
                      <a:pt x="0" y="177"/>
                    </a:lnTo>
                    <a:lnTo>
                      <a:pt x="6" y="175"/>
                    </a:lnTo>
                    <a:lnTo>
                      <a:pt x="0" y="177"/>
                    </a:lnTo>
                    <a:lnTo>
                      <a:pt x="0" y="181"/>
                    </a:lnTo>
                    <a:lnTo>
                      <a:pt x="3" y="184"/>
                    </a:lnTo>
                    <a:lnTo>
                      <a:pt x="6" y="184"/>
                    </a:lnTo>
                    <a:lnTo>
                      <a:pt x="9" y="182"/>
                    </a:lnTo>
                    <a:lnTo>
                      <a:pt x="2" y="1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07" name="Freeform 231"/>
              <p:cNvSpPr>
                <a:spLocks/>
              </p:cNvSpPr>
              <p:nvPr/>
            </p:nvSpPr>
            <p:spPr bwMode="auto">
              <a:xfrm>
                <a:off x="3746" y="2710"/>
                <a:ext cx="57" cy="68"/>
              </a:xfrm>
              <a:custGeom>
                <a:avLst/>
                <a:gdLst>
                  <a:gd name="T0" fmla="*/ 9 w 114"/>
                  <a:gd name="T1" fmla="*/ 135 h 136"/>
                  <a:gd name="T2" fmla="*/ 9 w 114"/>
                  <a:gd name="T3" fmla="*/ 135 h 136"/>
                  <a:gd name="T4" fmla="*/ 19 w 114"/>
                  <a:gd name="T5" fmla="*/ 122 h 136"/>
                  <a:gd name="T6" fmla="*/ 32 w 114"/>
                  <a:gd name="T7" fmla="*/ 104 h 136"/>
                  <a:gd name="T8" fmla="*/ 45 w 114"/>
                  <a:gd name="T9" fmla="*/ 81 h 136"/>
                  <a:gd name="T10" fmla="*/ 60 w 114"/>
                  <a:gd name="T11" fmla="*/ 58 h 136"/>
                  <a:gd name="T12" fmla="*/ 75 w 114"/>
                  <a:gd name="T13" fmla="*/ 37 h 136"/>
                  <a:gd name="T14" fmla="*/ 90 w 114"/>
                  <a:gd name="T15" fmla="*/ 19 h 136"/>
                  <a:gd name="T16" fmla="*/ 103 w 114"/>
                  <a:gd name="T17" fmla="*/ 10 h 136"/>
                  <a:gd name="T18" fmla="*/ 110 w 114"/>
                  <a:gd name="T19" fmla="*/ 9 h 136"/>
                  <a:gd name="T20" fmla="*/ 114 w 114"/>
                  <a:gd name="T21" fmla="*/ 0 h 136"/>
                  <a:gd name="T22" fmla="*/ 98 w 114"/>
                  <a:gd name="T23" fmla="*/ 1 h 136"/>
                  <a:gd name="T24" fmla="*/ 83 w 114"/>
                  <a:gd name="T25" fmla="*/ 13 h 136"/>
                  <a:gd name="T26" fmla="*/ 68 w 114"/>
                  <a:gd name="T27" fmla="*/ 30 h 136"/>
                  <a:gd name="T28" fmla="*/ 51 w 114"/>
                  <a:gd name="T29" fmla="*/ 53 h 136"/>
                  <a:gd name="T30" fmla="*/ 36 w 114"/>
                  <a:gd name="T31" fmla="*/ 76 h 136"/>
                  <a:gd name="T32" fmla="*/ 22 w 114"/>
                  <a:gd name="T33" fmla="*/ 99 h 136"/>
                  <a:gd name="T34" fmla="*/ 10 w 114"/>
                  <a:gd name="T35" fmla="*/ 117 h 136"/>
                  <a:gd name="T36" fmla="*/ 2 w 114"/>
                  <a:gd name="T37" fmla="*/ 128 h 136"/>
                  <a:gd name="T38" fmla="*/ 2 w 114"/>
                  <a:gd name="T39" fmla="*/ 128 h 136"/>
                  <a:gd name="T40" fmla="*/ 2 w 114"/>
                  <a:gd name="T41" fmla="*/ 128 h 136"/>
                  <a:gd name="T42" fmla="*/ 0 w 114"/>
                  <a:gd name="T43" fmla="*/ 131 h 136"/>
                  <a:gd name="T44" fmla="*/ 2 w 114"/>
                  <a:gd name="T45" fmla="*/ 135 h 136"/>
                  <a:gd name="T46" fmla="*/ 5 w 114"/>
                  <a:gd name="T47" fmla="*/ 136 h 136"/>
                  <a:gd name="T48" fmla="*/ 9 w 114"/>
                  <a:gd name="T49" fmla="*/ 135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4" h="136">
                    <a:moveTo>
                      <a:pt x="9" y="135"/>
                    </a:moveTo>
                    <a:lnTo>
                      <a:pt x="9" y="135"/>
                    </a:lnTo>
                    <a:lnTo>
                      <a:pt x="19" y="122"/>
                    </a:lnTo>
                    <a:lnTo>
                      <a:pt x="32" y="104"/>
                    </a:lnTo>
                    <a:lnTo>
                      <a:pt x="45" y="81"/>
                    </a:lnTo>
                    <a:lnTo>
                      <a:pt x="60" y="58"/>
                    </a:lnTo>
                    <a:lnTo>
                      <a:pt x="75" y="37"/>
                    </a:lnTo>
                    <a:lnTo>
                      <a:pt x="90" y="19"/>
                    </a:lnTo>
                    <a:lnTo>
                      <a:pt x="103" y="10"/>
                    </a:lnTo>
                    <a:lnTo>
                      <a:pt x="110" y="9"/>
                    </a:lnTo>
                    <a:lnTo>
                      <a:pt x="114" y="0"/>
                    </a:lnTo>
                    <a:lnTo>
                      <a:pt x="98" y="1"/>
                    </a:lnTo>
                    <a:lnTo>
                      <a:pt x="83" y="13"/>
                    </a:lnTo>
                    <a:lnTo>
                      <a:pt x="68" y="30"/>
                    </a:lnTo>
                    <a:lnTo>
                      <a:pt x="51" y="53"/>
                    </a:lnTo>
                    <a:lnTo>
                      <a:pt x="36" y="76"/>
                    </a:lnTo>
                    <a:lnTo>
                      <a:pt x="22" y="99"/>
                    </a:lnTo>
                    <a:lnTo>
                      <a:pt x="10" y="117"/>
                    </a:lnTo>
                    <a:lnTo>
                      <a:pt x="2" y="128"/>
                    </a:lnTo>
                    <a:lnTo>
                      <a:pt x="2" y="128"/>
                    </a:lnTo>
                    <a:lnTo>
                      <a:pt x="2" y="128"/>
                    </a:lnTo>
                    <a:lnTo>
                      <a:pt x="0" y="131"/>
                    </a:lnTo>
                    <a:lnTo>
                      <a:pt x="2" y="135"/>
                    </a:lnTo>
                    <a:lnTo>
                      <a:pt x="5" y="136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08" name="Freeform 232"/>
              <p:cNvSpPr>
                <a:spLocks/>
              </p:cNvSpPr>
              <p:nvPr/>
            </p:nvSpPr>
            <p:spPr bwMode="auto">
              <a:xfrm>
                <a:off x="3739" y="2774"/>
                <a:ext cx="15" cy="25"/>
              </a:xfrm>
              <a:custGeom>
                <a:avLst/>
                <a:gdLst>
                  <a:gd name="T0" fmla="*/ 20 w 30"/>
                  <a:gd name="T1" fmla="*/ 42 h 49"/>
                  <a:gd name="T2" fmla="*/ 26 w 30"/>
                  <a:gd name="T3" fmla="*/ 40 h 49"/>
                  <a:gd name="T4" fmla="*/ 13 w 30"/>
                  <a:gd name="T5" fmla="*/ 33 h 49"/>
                  <a:gd name="T6" fmla="*/ 9 w 30"/>
                  <a:gd name="T7" fmla="*/ 27 h 49"/>
                  <a:gd name="T8" fmla="*/ 12 w 30"/>
                  <a:gd name="T9" fmla="*/ 19 h 49"/>
                  <a:gd name="T10" fmla="*/ 22 w 30"/>
                  <a:gd name="T11" fmla="*/ 7 h 49"/>
                  <a:gd name="T12" fmla="*/ 15 w 30"/>
                  <a:gd name="T13" fmla="*/ 0 h 49"/>
                  <a:gd name="T14" fmla="*/ 3 w 30"/>
                  <a:gd name="T15" fmla="*/ 15 h 49"/>
                  <a:gd name="T16" fmla="*/ 0 w 30"/>
                  <a:gd name="T17" fmla="*/ 27 h 49"/>
                  <a:gd name="T18" fmla="*/ 7 w 30"/>
                  <a:gd name="T19" fmla="*/ 40 h 49"/>
                  <a:gd name="T20" fmla="*/ 24 w 30"/>
                  <a:gd name="T21" fmla="*/ 49 h 49"/>
                  <a:gd name="T22" fmla="*/ 30 w 30"/>
                  <a:gd name="T23" fmla="*/ 47 h 49"/>
                  <a:gd name="T24" fmla="*/ 24 w 30"/>
                  <a:gd name="T25" fmla="*/ 49 h 49"/>
                  <a:gd name="T26" fmla="*/ 27 w 30"/>
                  <a:gd name="T27" fmla="*/ 48 h 49"/>
                  <a:gd name="T28" fmla="*/ 30 w 30"/>
                  <a:gd name="T29" fmla="*/ 46 h 49"/>
                  <a:gd name="T30" fmla="*/ 30 w 30"/>
                  <a:gd name="T31" fmla="*/ 42 h 49"/>
                  <a:gd name="T32" fmla="*/ 26 w 30"/>
                  <a:gd name="T33" fmla="*/ 40 h 49"/>
                  <a:gd name="T34" fmla="*/ 20 w 30"/>
                  <a:gd name="T35" fmla="*/ 4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49">
                    <a:moveTo>
                      <a:pt x="20" y="42"/>
                    </a:moveTo>
                    <a:lnTo>
                      <a:pt x="26" y="40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12" y="19"/>
                    </a:lnTo>
                    <a:lnTo>
                      <a:pt x="22" y="7"/>
                    </a:lnTo>
                    <a:lnTo>
                      <a:pt x="15" y="0"/>
                    </a:lnTo>
                    <a:lnTo>
                      <a:pt x="3" y="15"/>
                    </a:lnTo>
                    <a:lnTo>
                      <a:pt x="0" y="27"/>
                    </a:lnTo>
                    <a:lnTo>
                      <a:pt x="7" y="40"/>
                    </a:lnTo>
                    <a:lnTo>
                      <a:pt x="24" y="49"/>
                    </a:lnTo>
                    <a:lnTo>
                      <a:pt x="30" y="47"/>
                    </a:lnTo>
                    <a:lnTo>
                      <a:pt x="24" y="49"/>
                    </a:lnTo>
                    <a:lnTo>
                      <a:pt x="27" y="48"/>
                    </a:lnTo>
                    <a:lnTo>
                      <a:pt x="30" y="46"/>
                    </a:lnTo>
                    <a:lnTo>
                      <a:pt x="30" y="42"/>
                    </a:lnTo>
                    <a:lnTo>
                      <a:pt x="26" y="40"/>
                    </a:lnTo>
                    <a:lnTo>
                      <a:pt x="20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09" name="Freeform 233"/>
              <p:cNvSpPr>
                <a:spLocks/>
              </p:cNvSpPr>
              <p:nvPr/>
            </p:nvSpPr>
            <p:spPr bwMode="auto">
              <a:xfrm>
                <a:off x="4042" y="2681"/>
                <a:ext cx="161" cy="156"/>
              </a:xfrm>
              <a:custGeom>
                <a:avLst/>
                <a:gdLst>
                  <a:gd name="T0" fmla="*/ 299 w 322"/>
                  <a:gd name="T1" fmla="*/ 239 h 313"/>
                  <a:gd name="T2" fmla="*/ 254 w 322"/>
                  <a:gd name="T3" fmla="*/ 262 h 313"/>
                  <a:gd name="T4" fmla="*/ 216 w 322"/>
                  <a:gd name="T5" fmla="*/ 284 h 313"/>
                  <a:gd name="T6" fmla="*/ 190 w 322"/>
                  <a:gd name="T7" fmla="*/ 301 h 313"/>
                  <a:gd name="T8" fmla="*/ 172 w 322"/>
                  <a:gd name="T9" fmla="*/ 311 h 313"/>
                  <a:gd name="T10" fmla="*/ 156 w 322"/>
                  <a:gd name="T11" fmla="*/ 312 h 313"/>
                  <a:gd name="T12" fmla="*/ 163 w 322"/>
                  <a:gd name="T13" fmla="*/ 298 h 313"/>
                  <a:gd name="T14" fmla="*/ 183 w 322"/>
                  <a:gd name="T15" fmla="*/ 278 h 313"/>
                  <a:gd name="T16" fmla="*/ 199 w 322"/>
                  <a:gd name="T17" fmla="*/ 252 h 313"/>
                  <a:gd name="T18" fmla="*/ 201 w 322"/>
                  <a:gd name="T19" fmla="*/ 229 h 313"/>
                  <a:gd name="T20" fmla="*/ 185 w 322"/>
                  <a:gd name="T21" fmla="*/ 217 h 313"/>
                  <a:gd name="T22" fmla="*/ 161 w 322"/>
                  <a:gd name="T23" fmla="*/ 217 h 313"/>
                  <a:gd name="T24" fmla="*/ 138 w 322"/>
                  <a:gd name="T25" fmla="*/ 231 h 313"/>
                  <a:gd name="T26" fmla="*/ 124 w 322"/>
                  <a:gd name="T27" fmla="*/ 260 h 313"/>
                  <a:gd name="T28" fmla="*/ 115 w 322"/>
                  <a:gd name="T29" fmla="*/ 282 h 313"/>
                  <a:gd name="T30" fmla="*/ 99 w 322"/>
                  <a:gd name="T31" fmla="*/ 287 h 313"/>
                  <a:gd name="T32" fmla="*/ 86 w 322"/>
                  <a:gd name="T33" fmla="*/ 286 h 313"/>
                  <a:gd name="T34" fmla="*/ 80 w 322"/>
                  <a:gd name="T35" fmla="*/ 271 h 313"/>
                  <a:gd name="T36" fmla="*/ 95 w 322"/>
                  <a:gd name="T37" fmla="*/ 250 h 313"/>
                  <a:gd name="T38" fmla="*/ 119 w 322"/>
                  <a:gd name="T39" fmla="*/ 231 h 313"/>
                  <a:gd name="T40" fmla="*/ 136 w 322"/>
                  <a:gd name="T41" fmla="*/ 204 h 313"/>
                  <a:gd name="T42" fmla="*/ 133 w 322"/>
                  <a:gd name="T43" fmla="*/ 178 h 313"/>
                  <a:gd name="T44" fmla="*/ 109 w 322"/>
                  <a:gd name="T45" fmla="*/ 159 h 313"/>
                  <a:gd name="T46" fmla="*/ 84 w 322"/>
                  <a:gd name="T47" fmla="*/ 164 h 313"/>
                  <a:gd name="T48" fmla="*/ 65 w 322"/>
                  <a:gd name="T49" fmla="*/ 183 h 313"/>
                  <a:gd name="T50" fmla="*/ 54 w 322"/>
                  <a:gd name="T51" fmla="*/ 209 h 313"/>
                  <a:gd name="T52" fmla="*/ 45 w 322"/>
                  <a:gd name="T53" fmla="*/ 222 h 313"/>
                  <a:gd name="T54" fmla="*/ 25 w 322"/>
                  <a:gd name="T55" fmla="*/ 225 h 313"/>
                  <a:gd name="T56" fmla="*/ 9 w 322"/>
                  <a:gd name="T57" fmla="*/ 220 h 313"/>
                  <a:gd name="T58" fmla="*/ 0 w 322"/>
                  <a:gd name="T59" fmla="*/ 204 h 313"/>
                  <a:gd name="T60" fmla="*/ 15 w 322"/>
                  <a:gd name="T61" fmla="*/ 188 h 313"/>
                  <a:gd name="T62" fmla="*/ 41 w 322"/>
                  <a:gd name="T63" fmla="*/ 175 h 313"/>
                  <a:gd name="T64" fmla="*/ 58 w 322"/>
                  <a:gd name="T65" fmla="*/ 155 h 313"/>
                  <a:gd name="T66" fmla="*/ 60 w 322"/>
                  <a:gd name="T67" fmla="*/ 130 h 313"/>
                  <a:gd name="T68" fmla="*/ 64 w 322"/>
                  <a:gd name="T69" fmla="*/ 85 h 313"/>
                  <a:gd name="T70" fmla="*/ 73 w 322"/>
                  <a:gd name="T71" fmla="*/ 82 h 313"/>
                  <a:gd name="T72" fmla="*/ 81 w 322"/>
                  <a:gd name="T73" fmla="*/ 77 h 313"/>
                  <a:gd name="T74" fmla="*/ 91 w 322"/>
                  <a:gd name="T75" fmla="*/ 73 h 313"/>
                  <a:gd name="T76" fmla="*/ 99 w 322"/>
                  <a:gd name="T77" fmla="*/ 67 h 313"/>
                  <a:gd name="T78" fmla="*/ 117 w 322"/>
                  <a:gd name="T79" fmla="*/ 52 h 313"/>
                  <a:gd name="T80" fmla="*/ 129 w 322"/>
                  <a:gd name="T81" fmla="*/ 36 h 313"/>
                  <a:gd name="T82" fmla="*/ 133 w 322"/>
                  <a:gd name="T83" fmla="*/ 19 h 313"/>
                  <a:gd name="T84" fmla="*/ 131 w 322"/>
                  <a:gd name="T85" fmla="*/ 0 h 313"/>
                  <a:gd name="T86" fmla="*/ 146 w 322"/>
                  <a:gd name="T87" fmla="*/ 2 h 313"/>
                  <a:gd name="T88" fmla="*/ 156 w 322"/>
                  <a:gd name="T89" fmla="*/ 2 h 313"/>
                  <a:gd name="T90" fmla="*/ 165 w 322"/>
                  <a:gd name="T91" fmla="*/ 1 h 313"/>
                  <a:gd name="T92" fmla="*/ 175 w 322"/>
                  <a:gd name="T93" fmla="*/ 1 h 313"/>
                  <a:gd name="T94" fmla="*/ 197 w 322"/>
                  <a:gd name="T95" fmla="*/ 30 h 313"/>
                  <a:gd name="T96" fmla="*/ 225 w 322"/>
                  <a:gd name="T97" fmla="*/ 75 h 313"/>
                  <a:gd name="T98" fmla="*/ 251 w 322"/>
                  <a:gd name="T99" fmla="*/ 121 h 313"/>
                  <a:gd name="T100" fmla="*/ 265 w 322"/>
                  <a:gd name="T101" fmla="*/ 156 h 313"/>
                  <a:gd name="T102" fmla="*/ 281 w 322"/>
                  <a:gd name="T103" fmla="*/ 156 h 313"/>
                  <a:gd name="T104" fmla="*/ 296 w 322"/>
                  <a:gd name="T105" fmla="*/ 169 h 313"/>
                  <a:gd name="T106" fmla="*/ 310 w 322"/>
                  <a:gd name="T107" fmla="*/ 196 h 313"/>
                  <a:gd name="T108" fmla="*/ 322 w 322"/>
                  <a:gd name="T109" fmla="*/ 229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22" h="313">
                    <a:moveTo>
                      <a:pt x="322" y="229"/>
                    </a:moveTo>
                    <a:lnTo>
                      <a:pt x="299" y="239"/>
                    </a:lnTo>
                    <a:lnTo>
                      <a:pt x="276" y="250"/>
                    </a:lnTo>
                    <a:lnTo>
                      <a:pt x="254" y="262"/>
                    </a:lnTo>
                    <a:lnTo>
                      <a:pt x="235" y="272"/>
                    </a:lnTo>
                    <a:lnTo>
                      <a:pt x="216" y="284"/>
                    </a:lnTo>
                    <a:lnTo>
                      <a:pt x="201" y="293"/>
                    </a:lnTo>
                    <a:lnTo>
                      <a:pt x="190" y="301"/>
                    </a:lnTo>
                    <a:lnTo>
                      <a:pt x="182" y="308"/>
                    </a:lnTo>
                    <a:lnTo>
                      <a:pt x="172" y="311"/>
                    </a:lnTo>
                    <a:lnTo>
                      <a:pt x="164" y="313"/>
                    </a:lnTo>
                    <a:lnTo>
                      <a:pt x="156" y="312"/>
                    </a:lnTo>
                    <a:lnTo>
                      <a:pt x="154" y="304"/>
                    </a:lnTo>
                    <a:lnTo>
                      <a:pt x="163" y="298"/>
                    </a:lnTo>
                    <a:lnTo>
                      <a:pt x="172" y="289"/>
                    </a:lnTo>
                    <a:lnTo>
                      <a:pt x="183" y="278"/>
                    </a:lnTo>
                    <a:lnTo>
                      <a:pt x="192" y="265"/>
                    </a:lnTo>
                    <a:lnTo>
                      <a:pt x="199" y="252"/>
                    </a:lnTo>
                    <a:lnTo>
                      <a:pt x="202" y="240"/>
                    </a:lnTo>
                    <a:lnTo>
                      <a:pt x="201" y="229"/>
                    </a:lnTo>
                    <a:lnTo>
                      <a:pt x="195" y="221"/>
                    </a:lnTo>
                    <a:lnTo>
                      <a:pt x="185" y="217"/>
                    </a:lnTo>
                    <a:lnTo>
                      <a:pt x="174" y="214"/>
                    </a:lnTo>
                    <a:lnTo>
                      <a:pt x="161" y="217"/>
                    </a:lnTo>
                    <a:lnTo>
                      <a:pt x="149" y="222"/>
                    </a:lnTo>
                    <a:lnTo>
                      <a:pt x="138" y="231"/>
                    </a:lnTo>
                    <a:lnTo>
                      <a:pt x="130" y="243"/>
                    </a:lnTo>
                    <a:lnTo>
                      <a:pt x="124" y="260"/>
                    </a:lnTo>
                    <a:lnTo>
                      <a:pt x="123" y="280"/>
                    </a:lnTo>
                    <a:lnTo>
                      <a:pt x="115" y="282"/>
                    </a:lnTo>
                    <a:lnTo>
                      <a:pt x="107" y="285"/>
                    </a:lnTo>
                    <a:lnTo>
                      <a:pt x="99" y="287"/>
                    </a:lnTo>
                    <a:lnTo>
                      <a:pt x="92" y="287"/>
                    </a:lnTo>
                    <a:lnTo>
                      <a:pt x="86" y="286"/>
                    </a:lnTo>
                    <a:lnTo>
                      <a:pt x="83" y="280"/>
                    </a:lnTo>
                    <a:lnTo>
                      <a:pt x="80" y="271"/>
                    </a:lnTo>
                    <a:lnTo>
                      <a:pt x="81" y="256"/>
                    </a:lnTo>
                    <a:lnTo>
                      <a:pt x="95" y="250"/>
                    </a:lnTo>
                    <a:lnTo>
                      <a:pt x="108" y="241"/>
                    </a:lnTo>
                    <a:lnTo>
                      <a:pt x="119" y="231"/>
                    </a:lnTo>
                    <a:lnTo>
                      <a:pt x="130" y="218"/>
                    </a:lnTo>
                    <a:lnTo>
                      <a:pt x="136" y="204"/>
                    </a:lnTo>
                    <a:lnTo>
                      <a:pt x="138" y="190"/>
                    </a:lnTo>
                    <a:lnTo>
                      <a:pt x="133" y="178"/>
                    </a:lnTo>
                    <a:lnTo>
                      <a:pt x="123" y="166"/>
                    </a:lnTo>
                    <a:lnTo>
                      <a:pt x="109" y="159"/>
                    </a:lnTo>
                    <a:lnTo>
                      <a:pt x="96" y="159"/>
                    </a:lnTo>
                    <a:lnTo>
                      <a:pt x="84" y="164"/>
                    </a:lnTo>
                    <a:lnTo>
                      <a:pt x="73" y="172"/>
                    </a:lnTo>
                    <a:lnTo>
                      <a:pt x="65" y="183"/>
                    </a:lnTo>
                    <a:lnTo>
                      <a:pt x="58" y="196"/>
                    </a:lnTo>
                    <a:lnTo>
                      <a:pt x="54" y="209"/>
                    </a:lnTo>
                    <a:lnTo>
                      <a:pt x="53" y="221"/>
                    </a:lnTo>
                    <a:lnTo>
                      <a:pt x="45" y="222"/>
                    </a:lnTo>
                    <a:lnTo>
                      <a:pt x="35" y="225"/>
                    </a:lnTo>
                    <a:lnTo>
                      <a:pt x="25" y="225"/>
                    </a:lnTo>
                    <a:lnTo>
                      <a:pt x="17" y="224"/>
                    </a:lnTo>
                    <a:lnTo>
                      <a:pt x="9" y="220"/>
                    </a:lnTo>
                    <a:lnTo>
                      <a:pt x="3" y="214"/>
                    </a:lnTo>
                    <a:lnTo>
                      <a:pt x="0" y="204"/>
                    </a:lnTo>
                    <a:lnTo>
                      <a:pt x="1" y="190"/>
                    </a:lnTo>
                    <a:lnTo>
                      <a:pt x="15" y="188"/>
                    </a:lnTo>
                    <a:lnTo>
                      <a:pt x="28" y="182"/>
                    </a:lnTo>
                    <a:lnTo>
                      <a:pt x="41" y="175"/>
                    </a:lnTo>
                    <a:lnTo>
                      <a:pt x="51" y="166"/>
                    </a:lnTo>
                    <a:lnTo>
                      <a:pt x="58" y="155"/>
                    </a:lnTo>
                    <a:lnTo>
                      <a:pt x="61" y="143"/>
                    </a:lnTo>
                    <a:lnTo>
                      <a:pt x="60" y="130"/>
                    </a:lnTo>
                    <a:lnTo>
                      <a:pt x="53" y="118"/>
                    </a:lnTo>
                    <a:lnTo>
                      <a:pt x="64" y="85"/>
                    </a:lnTo>
                    <a:lnTo>
                      <a:pt x="69" y="83"/>
                    </a:lnTo>
                    <a:lnTo>
                      <a:pt x="73" y="82"/>
                    </a:lnTo>
                    <a:lnTo>
                      <a:pt x="77" y="80"/>
                    </a:lnTo>
                    <a:lnTo>
                      <a:pt x="81" y="77"/>
                    </a:lnTo>
                    <a:lnTo>
                      <a:pt x="86" y="75"/>
                    </a:lnTo>
                    <a:lnTo>
                      <a:pt x="91" y="73"/>
                    </a:lnTo>
                    <a:lnTo>
                      <a:pt x="94" y="70"/>
                    </a:lnTo>
                    <a:lnTo>
                      <a:pt x="99" y="67"/>
                    </a:lnTo>
                    <a:lnTo>
                      <a:pt x="109" y="60"/>
                    </a:lnTo>
                    <a:lnTo>
                      <a:pt x="117" y="52"/>
                    </a:lnTo>
                    <a:lnTo>
                      <a:pt x="124" y="44"/>
                    </a:lnTo>
                    <a:lnTo>
                      <a:pt x="129" y="36"/>
                    </a:lnTo>
                    <a:lnTo>
                      <a:pt x="131" y="27"/>
                    </a:lnTo>
                    <a:lnTo>
                      <a:pt x="133" y="19"/>
                    </a:lnTo>
                    <a:lnTo>
                      <a:pt x="132" y="9"/>
                    </a:lnTo>
                    <a:lnTo>
                      <a:pt x="131" y="0"/>
                    </a:lnTo>
                    <a:lnTo>
                      <a:pt x="139" y="1"/>
                    </a:lnTo>
                    <a:lnTo>
                      <a:pt x="146" y="2"/>
                    </a:lnTo>
                    <a:lnTo>
                      <a:pt x="152" y="2"/>
                    </a:lnTo>
                    <a:lnTo>
                      <a:pt x="156" y="2"/>
                    </a:lnTo>
                    <a:lnTo>
                      <a:pt x="161" y="2"/>
                    </a:lnTo>
                    <a:lnTo>
                      <a:pt x="165" y="1"/>
                    </a:lnTo>
                    <a:lnTo>
                      <a:pt x="170" y="1"/>
                    </a:lnTo>
                    <a:lnTo>
                      <a:pt x="175" y="1"/>
                    </a:lnTo>
                    <a:lnTo>
                      <a:pt x="184" y="13"/>
                    </a:lnTo>
                    <a:lnTo>
                      <a:pt x="197" y="30"/>
                    </a:lnTo>
                    <a:lnTo>
                      <a:pt x="210" y="51"/>
                    </a:lnTo>
                    <a:lnTo>
                      <a:pt x="225" y="75"/>
                    </a:lnTo>
                    <a:lnTo>
                      <a:pt x="238" y="98"/>
                    </a:lnTo>
                    <a:lnTo>
                      <a:pt x="251" y="121"/>
                    </a:lnTo>
                    <a:lnTo>
                      <a:pt x="260" y="141"/>
                    </a:lnTo>
                    <a:lnTo>
                      <a:pt x="265" y="156"/>
                    </a:lnTo>
                    <a:lnTo>
                      <a:pt x="273" y="153"/>
                    </a:lnTo>
                    <a:lnTo>
                      <a:pt x="281" y="156"/>
                    </a:lnTo>
                    <a:lnTo>
                      <a:pt x="288" y="161"/>
                    </a:lnTo>
                    <a:lnTo>
                      <a:pt x="296" y="169"/>
                    </a:lnTo>
                    <a:lnTo>
                      <a:pt x="303" y="181"/>
                    </a:lnTo>
                    <a:lnTo>
                      <a:pt x="310" y="196"/>
                    </a:lnTo>
                    <a:lnTo>
                      <a:pt x="316" y="212"/>
                    </a:lnTo>
                    <a:lnTo>
                      <a:pt x="322" y="2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10" name="Freeform 234"/>
              <p:cNvSpPr>
                <a:spLocks/>
              </p:cNvSpPr>
              <p:nvPr/>
            </p:nvSpPr>
            <p:spPr bwMode="auto">
              <a:xfrm>
                <a:off x="4131" y="2793"/>
                <a:ext cx="73" cy="44"/>
              </a:xfrm>
              <a:custGeom>
                <a:avLst/>
                <a:gdLst>
                  <a:gd name="T0" fmla="*/ 6 w 146"/>
                  <a:gd name="T1" fmla="*/ 87 h 87"/>
                  <a:gd name="T2" fmla="*/ 8 w 146"/>
                  <a:gd name="T3" fmla="*/ 86 h 87"/>
                  <a:gd name="T4" fmla="*/ 16 w 146"/>
                  <a:gd name="T5" fmla="*/ 79 h 87"/>
                  <a:gd name="T6" fmla="*/ 27 w 146"/>
                  <a:gd name="T7" fmla="*/ 72 h 87"/>
                  <a:gd name="T8" fmla="*/ 41 w 146"/>
                  <a:gd name="T9" fmla="*/ 63 h 87"/>
                  <a:gd name="T10" fmla="*/ 60 w 146"/>
                  <a:gd name="T11" fmla="*/ 52 h 87"/>
                  <a:gd name="T12" fmla="*/ 80 w 146"/>
                  <a:gd name="T13" fmla="*/ 41 h 87"/>
                  <a:gd name="T14" fmla="*/ 101 w 146"/>
                  <a:gd name="T15" fmla="*/ 30 h 87"/>
                  <a:gd name="T16" fmla="*/ 124 w 146"/>
                  <a:gd name="T17" fmla="*/ 18 h 87"/>
                  <a:gd name="T18" fmla="*/ 146 w 146"/>
                  <a:gd name="T19" fmla="*/ 9 h 87"/>
                  <a:gd name="T20" fmla="*/ 144 w 146"/>
                  <a:gd name="T21" fmla="*/ 0 h 87"/>
                  <a:gd name="T22" fmla="*/ 120 w 146"/>
                  <a:gd name="T23" fmla="*/ 9 h 87"/>
                  <a:gd name="T24" fmla="*/ 97 w 146"/>
                  <a:gd name="T25" fmla="*/ 20 h 87"/>
                  <a:gd name="T26" fmla="*/ 75 w 146"/>
                  <a:gd name="T27" fmla="*/ 32 h 87"/>
                  <a:gd name="T28" fmla="*/ 55 w 146"/>
                  <a:gd name="T29" fmla="*/ 42 h 87"/>
                  <a:gd name="T30" fmla="*/ 37 w 146"/>
                  <a:gd name="T31" fmla="*/ 54 h 87"/>
                  <a:gd name="T32" fmla="*/ 22 w 146"/>
                  <a:gd name="T33" fmla="*/ 63 h 87"/>
                  <a:gd name="T34" fmla="*/ 9 w 146"/>
                  <a:gd name="T35" fmla="*/ 72 h 87"/>
                  <a:gd name="T36" fmla="*/ 1 w 146"/>
                  <a:gd name="T37" fmla="*/ 79 h 87"/>
                  <a:gd name="T38" fmla="*/ 3 w 146"/>
                  <a:gd name="T39" fmla="*/ 78 h 87"/>
                  <a:gd name="T40" fmla="*/ 1 w 146"/>
                  <a:gd name="T41" fmla="*/ 79 h 87"/>
                  <a:gd name="T42" fmla="*/ 0 w 146"/>
                  <a:gd name="T43" fmla="*/ 83 h 87"/>
                  <a:gd name="T44" fmla="*/ 1 w 146"/>
                  <a:gd name="T45" fmla="*/ 86 h 87"/>
                  <a:gd name="T46" fmla="*/ 5 w 146"/>
                  <a:gd name="T47" fmla="*/ 87 h 87"/>
                  <a:gd name="T48" fmla="*/ 8 w 146"/>
                  <a:gd name="T49" fmla="*/ 86 h 87"/>
                  <a:gd name="T50" fmla="*/ 6 w 146"/>
                  <a:gd name="T51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6" h="87">
                    <a:moveTo>
                      <a:pt x="6" y="87"/>
                    </a:moveTo>
                    <a:lnTo>
                      <a:pt x="8" y="86"/>
                    </a:lnTo>
                    <a:lnTo>
                      <a:pt x="16" y="79"/>
                    </a:lnTo>
                    <a:lnTo>
                      <a:pt x="27" y="72"/>
                    </a:lnTo>
                    <a:lnTo>
                      <a:pt x="41" y="63"/>
                    </a:lnTo>
                    <a:lnTo>
                      <a:pt x="60" y="52"/>
                    </a:lnTo>
                    <a:lnTo>
                      <a:pt x="80" y="41"/>
                    </a:lnTo>
                    <a:lnTo>
                      <a:pt x="101" y="30"/>
                    </a:lnTo>
                    <a:lnTo>
                      <a:pt x="124" y="18"/>
                    </a:lnTo>
                    <a:lnTo>
                      <a:pt x="146" y="9"/>
                    </a:lnTo>
                    <a:lnTo>
                      <a:pt x="144" y="0"/>
                    </a:lnTo>
                    <a:lnTo>
                      <a:pt x="120" y="9"/>
                    </a:lnTo>
                    <a:lnTo>
                      <a:pt x="97" y="20"/>
                    </a:lnTo>
                    <a:lnTo>
                      <a:pt x="75" y="32"/>
                    </a:lnTo>
                    <a:lnTo>
                      <a:pt x="55" y="42"/>
                    </a:lnTo>
                    <a:lnTo>
                      <a:pt x="37" y="54"/>
                    </a:lnTo>
                    <a:lnTo>
                      <a:pt x="22" y="63"/>
                    </a:lnTo>
                    <a:lnTo>
                      <a:pt x="9" y="72"/>
                    </a:lnTo>
                    <a:lnTo>
                      <a:pt x="1" y="79"/>
                    </a:lnTo>
                    <a:lnTo>
                      <a:pt x="3" y="78"/>
                    </a:lnTo>
                    <a:lnTo>
                      <a:pt x="1" y="79"/>
                    </a:lnTo>
                    <a:lnTo>
                      <a:pt x="0" y="83"/>
                    </a:lnTo>
                    <a:lnTo>
                      <a:pt x="1" y="86"/>
                    </a:lnTo>
                    <a:lnTo>
                      <a:pt x="5" y="87"/>
                    </a:lnTo>
                    <a:lnTo>
                      <a:pt x="8" y="86"/>
                    </a:lnTo>
                    <a:lnTo>
                      <a:pt x="6" y="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11" name="Freeform 235"/>
              <p:cNvSpPr>
                <a:spLocks/>
              </p:cNvSpPr>
              <p:nvPr/>
            </p:nvSpPr>
            <p:spPr bwMode="auto">
              <a:xfrm>
                <a:off x="4116" y="2830"/>
                <a:ext cx="17" cy="10"/>
              </a:xfrm>
              <a:custGeom>
                <a:avLst/>
                <a:gdLst>
                  <a:gd name="T0" fmla="*/ 4 w 35"/>
                  <a:gd name="T1" fmla="*/ 2 h 20"/>
                  <a:gd name="T2" fmla="*/ 0 w 35"/>
                  <a:gd name="T3" fmla="*/ 6 h 20"/>
                  <a:gd name="T4" fmla="*/ 5 w 35"/>
                  <a:gd name="T5" fmla="*/ 18 h 20"/>
                  <a:gd name="T6" fmla="*/ 16 w 35"/>
                  <a:gd name="T7" fmla="*/ 20 h 20"/>
                  <a:gd name="T8" fmla="*/ 26 w 35"/>
                  <a:gd name="T9" fmla="*/ 18 h 20"/>
                  <a:gd name="T10" fmla="*/ 35 w 35"/>
                  <a:gd name="T11" fmla="*/ 14 h 20"/>
                  <a:gd name="T12" fmla="*/ 32 w 35"/>
                  <a:gd name="T13" fmla="*/ 5 h 20"/>
                  <a:gd name="T14" fmla="*/ 23 w 35"/>
                  <a:gd name="T15" fmla="*/ 9 h 20"/>
                  <a:gd name="T16" fmla="*/ 16 w 35"/>
                  <a:gd name="T17" fmla="*/ 11 h 20"/>
                  <a:gd name="T18" fmla="*/ 12 w 35"/>
                  <a:gd name="T19" fmla="*/ 11 h 20"/>
                  <a:gd name="T20" fmla="*/ 12 w 35"/>
                  <a:gd name="T21" fmla="*/ 6 h 20"/>
                  <a:gd name="T22" fmla="*/ 8 w 35"/>
                  <a:gd name="T23" fmla="*/ 11 h 20"/>
                  <a:gd name="T24" fmla="*/ 12 w 35"/>
                  <a:gd name="T25" fmla="*/ 6 h 20"/>
                  <a:gd name="T26" fmla="*/ 9 w 35"/>
                  <a:gd name="T27" fmla="*/ 3 h 20"/>
                  <a:gd name="T28" fmla="*/ 6 w 35"/>
                  <a:gd name="T29" fmla="*/ 0 h 20"/>
                  <a:gd name="T30" fmla="*/ 3 w 35"/>
                  <a:gd name="T31" fmla="*/ 3 h 20"/>
                  <a:gd name="T32" fmla="*/ 0 w 35"/>
                  <a:gd name="T33" fmla="*/ 6 h 20"/>
                  <a:gd name="T34" fmla="*/ 4 w 35"/>
                  <a:gd name="T35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5" h="20">
                    <a:moveTo>
                      <a:pt x="4" y="2"/>
                    </a:moveTo>
                    <a:lnTo>
                      <a:pt x="0" y="6"/>
                    </a:lnTo>
                    <a:lnTo>
                      <a:pt x="5" y="18"/>
                    </a:lnTo>
                    <a:lnTo>
                      <a:pt x="16" y="20"/>
                    </a:lnTo>
                    <a:lnTo>
                      <a:pt x="26" y="18"/>
                    </a:lnTo>
                    <a:lnTo>
                      <a:pt x="35" y="14"/>
                    </a:lnTo>
                    <a:lnTo>
                      <a:pt x="32" y="5"/>
                    </a:lnTo>
                    <a:lnTo>
                      <a:pt x="23" y="9"/>
                    </a:lnTo>
                    <a:lnTo>
                      <a:pt x="16" y="11"/>
                    </a:lnTo>
                    <a:lnTo>
                      <a:pt x="12" y="11"/>
                    </a:lnTo>
                    <a:lnTo>
                      <a:pt x="12" y="6"/>
                    </a:lnTo>
                    <a:lnTo>
                      <a:pt x="8" y="11"/>
                    </a:lnTo>
                    <a:lnTo>
                      <a:pt x="12" y="6"/>
                    </a:lnTo>
                    <a:lnTo>
                      <a:pt x="9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12" name="Freeform 236"/>
              <p:cNvSpPr>
                <a:spLocks/>
              </p:cNvSpPr>
              <p:nvPr/>
            </p:nvSpPr>
            <p:spPr bwMode="auto">
              <a:xfrm>
                <a:off x="4118" y="2789"/>
                <a:ext cx="27" cy="46"/>
              </a:xfrm>
              <a:custGeom>
                <a:avLst/>
                <a:gdLst>
                  <a:gd name="T0" fmla="*/ 41 w 55"/>
                  <a:gd name="T1" fmla="*/ 9 h 92"/>
                  <a:gd name="T2" fmla="*/ 41 w 55"/>
                  <a:gd name="T3" fmla="*/ 9 h 92"/>
                  <a:gd name="T4" fmla="*/ 45 w 55"/>
                  <a:gd name="T5" fmla="*/ 14 h 92"/>
                  <a:gd name="T6" fmla="*/ 46 w 55"/>
                  <a:gd name="T7" fmla="*/ 23 h 92"/>
                  <a:gd name="T8" fmla="*/ 42 w 55"/>
                  <a:gd name="T9" fmla="*/ 34 h 92"/>
                  <a:gd name="T10" fmla="*/ 35 w 55"/>
                  <a:gd name="T11" fmla="*/ 46 h 92"/>
                  <a:gd name="T12" fmla="*/ 27 w 55"/>
                  <a:gd name="T13" fmla="*/ 57 h 92"/>
                  <a:gd name="T14" fmla="*/ 17 w 55"/>
                  <a:gd name="T15" fmla="*/ 69 h 92"/>
                  <a:gd name="T16" fmla="*/ 8 w 55"/>
                  <a:gd name="T17" fmla="*/ 78 h 92"/>
                  <a:gd name="T18" fmla="*/ 0 w 55"/>
                  <a:gd name="T19" fmla="*/ 83 h 92"/>
                  <a:gd name="T20" fmla="*/ 4 w 55"/>
                  <a:gd name="T21" fmla="*/ 92 h 92"/>
                  <a:gd name="T22" fmla="*/ 15 w 55"/>
                  <a:gd name="T23" fmla="*/ 85 h 92"/>
                  <a:gd name="T24" fmla="*/ 24 w 55"/>
                  <a:gd name="T25" fmla="*/ 76 h 92"/>
                  <a:gd name="T26" fmla="*/ 34 w 55"/>
                  <a:gd name="T27" fmla="*/ 64 h 92"/>
                  <a:gd name="T28" fmla="*/ 45 w 55"/>
                  <a:gd name="T29" fmla="*/ 50 h 92"/>
                  <a:gd name="T30" fmla="*/ 52 w 55"/>
                  <a:gd name="T31" fmla="*/ 37 h 92"/>
                  <a:gd name="T32" fmla="*/ 55 w 55"/>
                  <a:gd name="T33" fmla="*/ 23 h 92"/>
                  <a:gd name="T34" fmla="*/ 54 w 55"/>
                  <a:gd name="T35" fmla="*/ 11 h 92"/>
                  <a:gd name="T36" fmla="*/ 46 w 55"/>
                  <a:gd name="T37" fmla="*/ 0 h 92"/>
                  <a:gd name="T38" fmla="*/ 46 w 55"/>
                  <a:gd name="T39" fmla="*/ 0 h 92"/>
                  <a:gd name="T40" fmla="*/ 41 w 55"/>
                  <a:gd name="T41" fmla="*/ 9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5" h="92">
                    <a:moveTo>
                      <a:pt x="41" y="9"/>
                    </a:moveTo>
                    <a:lnTo>
                      <a:pt x="41" y="9"/>
                    </a:lnTo>
                    <a:lnTo>
                      <a:pt x="45" y="14"/>
                    </a:lnTo>
                    <a:lnTo>
                      <a:pt x="46" y="23"/>
                    </a:lnTo>
                    <a:lnTo>
                      <a:pt x="42" y="34"/>
                    </a:lnTo>
                    <a:lnTo>
                      <a:pt x="35" y="46"/>
                    </a:lnTo>
                    <a:lnTo>
                      <a:pt x="27" y="57"/>
                    </a:lnTo>
                    <a:lnTo>
                      <a:pt x="17" y="69"/>
                    </a:lnTo>
                    <a:lnTo>
                      <a:pt x="8" y="78"/>
                    </a:lnTo>
                    <a:lnTo>
                      <a:pt x="0" y="83"/>
                    </a:lnTo>
                    <a:lnTo>
                      <a:pt x="4" y="92"/>
                    </a:lnTo>
                    <a:lnTo>
                      <a:pt x="15" y="85"/>
                    </a:lnTo>
                    <a:lnTo>
                      <a:pt x="24" y="76"/>
                    </a:lnTo>
                    <a:lnTo>
                      <a:pt x="34" y="64"/>
                    </a:lnTo>
                    <a:lnTo>
                      <a:pt x="45" y="50"/>
                    </a:lnTo>
                    <a:lnTo>
                      <a:pt x="52" y="37"/>
                    </a:lnTo>
                    <a:lnTo>
                      <a:pt x="55" y="23"/>
                    </a:lnTo>
                    <a:lnTo>
                      <a:pt x="54" y="11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1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13" name="Freeform 237"/>
              <p:cNvSpPr>
                <a:spLocks/>
              </p:cNvSpPr>
              <p:nvPr/>
            </p:nvSpPr>
            <p:spPr bwMode="auto">
              <a:xfrm>
                <a:off x="4101" y="2785"/>
                <a:ext cx="40" cy="38"/>
              </a:xfrm>
              <a:custGeom>
                <a:avLst/>
                <a:gdLst>
                  <a:gd name="T0" fmla="*/ 5 w 80"/>
                  <a:gd name="T1" fmla="*/ 76 h 76"/>
                  <a:gd name="T2" fmla="*/ 9 w 80"/>
                  <a:gd name="T3" fmla="*/ 71 h 76"/>
                  <a:gd name="T4" fmla="*/ 11 w 80"/>
                  <a:gd name="T5" fmla="*/ 51 h 76"/>
                  <a:gd name="T6" fmla="*/ 16 w 80"/>
                  <a:gd name="T7" fmla="*/ 36 h 76"/>
                  <a:gd name="T8" fmla="*/ 23 w 80"/>
                  <a:gd name="T9" fmla="*/ 25 h 76"/>
                  <a:gd name="T10" fmla="*/ 34 w 80"/>
                  <a:gd name="T11" fmla="*/ 18 h 76"/>
                  <a:gd name="T12" fmla="*/ 44 w 80"/>
                  <a:gd name="T13" fmla="*/ 12 h 76"/>
                  <a:gd name="T14" fmla="*/ 56 w 80"/>
                  <a:gd name="T15" fmla="*/ 11 h 76"/>
                  <a:gd name="T16" fmla="*/ 66 w 80"/>
                  <a:gd name="T17" fmla="*/ 12 h 76"/>
                  <a:gd name="T18" fmla="*/ 75 w 80"/>
                  <a:gd name="T19" fmla="*/ 17 h 76"/>
                  <a:gd name="T20" fmla="*/ 80 w 80"/>
                  <a:gd name="T21" fmla="*/ 8 h 76"/>
                  <a:gd name="T22" fmla="*/ 68 w 80"/>
                  <a:gd name="T23" fmla="*/ 3 h 76"/>
                  <a:gd name="T24" fmla="*/ 56 w 80"/>
                  <a:gd name="T25" fmla="*/ 0 h 76"/>
                  <a:gd name="T26" fmla="*/ 42 w 80"/>
                  <a:gd name="T27" fmla="*/ 3 h 76"/>
                  <a:gd name="T28" fmla="*/ 29 w 80"/>
                  <a:gd name="T29" fmla="*/ 9 h 76"/>
                  <a:gd name="T30" fmla="*/ 16 w 80"/>
                  <a:gd name="T31" fmla="*/ 18 h 76"/>
                  <a:gd name="T32" fmla="*/ 7 w 80"/>
                  <a:gd name="T33" fmla="*/ 32 h 76"/>
                  <a:gd name="T34" fmla="*/ 1 w 80"/>
                  <a:gd name="T35" fmla="*/ 51 h 76"/>
                  <a:gd name="T36" fmla="*/ 0 w 80"/>
                  <a:gd name="T37" fmla="*/ 71 h 76"/>
                  <a:gd name="T38" fmla="*/ 5 w 80"/>
                  <a:gd name="T39" fmla="*/ 66 h 76"/>
                  <a:gd name="T40" fmla="*/ 0 w 80"/>
                  <a:gd name="T41" fmla="*/ 71 h 76"/>
                  <a:gd name="T42" fmla="*/ 1 w 80"/>
                  <a:gd name="T43" fmla="*/ 75 h 76"/>
                  <a:gd name="T44" fmla="*/ 5 w 80"/>
                  <a:gd name="T45" fmla="*/ 76 h 76"/>
                  <a:gd name="T46" fmla="*/ 8 w 80"/>
                  <a:gd name="T47" fmla="*/ 75 h 76"/>
                  <a:gd name="T48" fmla="*/ 9 w 80"/>
                  <a:gd name="T49" fmla="*/ 71 h 76"/>
                  <a:gd name="T50" fmla="*/ 5 w 80"/>
                  <a:gd name="T51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0" h="76">
                    <a:moveTo>
                      <a:pt x="5" y="76"/>
                    </a:moveTo>
                    <a:lnTo>
                      <a:pt x="9" y="71"/>
                    </a:lnTo>
                    <a:lnTo>
                      <a:pt x="11" y="51"/>
                    </a:lnTo>
                    <a:lnTo>
                      <a:pt x="16" y="36"/>
                    </a:lnTo>
                    <a:lnTo>
                      <a:pt x="23" y="25"/>
                    </a:lnTo>
                    <a:lnTo>
                      <a:pt x="34" y="18"/>
                    </a:lnTo>
                    <a:lnTo>
                      <a:pt x="44" y="12"/>
                    </a:lnTo>
                    <a:lnTo>
                      <a:pt x="56" y="11"/>
                    </a:lnTo>
                    <a:lnTo>
                      <a:pt x="66" y="12"/>
                    </a:lnTo>
                    <a:lnTo>
                      <a:pt x="75" y="17"/>
                    </a:lnTo>
                    <a:lnTo>
                      <a:pt x="80" y="8"/>
                    </a:lnTo>
                    <a:lnTo>
                      <a:pt x="68" y="3"/>
                    </a:lnTo>
                    <a:lnTo>
                      <a:pt x="56" y="0"/>
                    </a:lnTo>
                    <a:lnTo>
                      <a:pt x="42" y="3"/>
                    </a:lnTo>
                    <a:lnTo>
                      <a:pt x="29" y="9"/>
                    </a:lnTo>
                    <a:lnTo>
                      <a:pt x="16" y="18"/>
                    </a:lnTo>
                    <a:lnTo>
                      <a:pt x="7" y="32"/>
                    </a:lnTo>
                    <a:lnTo>
                      <a:pt x="1" y="51"/>
                    </a:lnTo>
                    <a:lnTo>
                      <a:pt x="0" y="71"/>
                    </a:lnTo>
                    <a:lnTo>
                      <a:pt x="5" y="66"/>
                    </a:lnTo>
                    <a:lnTo>
                      <a:pt x="0" y="71"/>
                    </a:lnTo>
                    <a:lnTo>
                      <a:pt x="1" y="75"/>
                    </a:lnTo>
                    <a:lnTo>
                      <a:pt x="5" y="76"/>
                    </a:lnTo>
                    <a:lnTo>
                      <a:pt x="8" y="75"/>
                    </a:lnTo>
                    <a:lnTo>
                      <a:pt x="9" y="71"/>
                    </a:lnTo>
                    <a:lnTo>
                      <a:pt x="5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14" name="Freeform 238"/>
              <p:cNvSpPr>
                <a:spLocks/>
              </p:cNvSpPr>
              <p:nvPr/>
            </p:nvSpPr>
            <p:spPr bwMode="auto">
              <a:xfrm>
                <a:off x="4079" y="2806"/>
                <a:ext cx="24" cy="20"/>
              </a:xfrm>
              <a:custGeom>
                <a:avLst/>
                <a:gdLst>
                  <a:gd name="T0" fmla="*/ 6 w 49"/>
                  <a:gd name="T1" fmla="*/ 0 h 41"/>
                  <a:gd name="T2" fmla="*/ 3 w 49"/>
                  <a:gd name="T3" fmla="*/ 5 h 41"/>
                  <a:gd name="T4" fmla="*/ 0 w 49"/>
                  <a:gd name="T5" fmla="*/ 20 h 41"/>
                  <a:gd name="T6" fmla="*/ 4 w 49"/>
                  <a:gd name="T7" fmla="*/ 30 h 41"/>
                  <a:gd name="T8" fmla="*/ 10 w 49"/>
                  <a:gd name="T9" fmla="*/ 38 h 41"/>
                  <a:gd name="T10" fmla="*/ 18 w 49"/>
                  <a:gd name="T11" fmla="*/ 41 h 41"/>
                  <a:gd name="T12" fmla="*/ 25 w 49"/>
                  <a:gd name="T13" fmla="*/ 41 h 41"/>
                  <a:gd name="T14" fmla="*/ 34 w 49"/>
                  <a:gd name="T15" fmla="*/ 38 h 41"/>
                  <a:gd name="T16" fmla="*/ 42 w 49"/>
                  <a:gd name="T17" fmla="*/ 36 h 41"/>
                  <a:gd name="T18" fmla="*/ 49 w 49"/>
                  <a:gd name="T19" fmla="*/ 34 h 41"/>
                  <a:gd name="T20" fmla="*/ 49 w 49"/>
                  <a:gd name="T21" fmla="*/ 24 h 41"/>
                  <a:gd name="T22" fmla="*/ 40 w 49"/>
                  <a:gd name="T23" fmla="*/ 27 h 41"/>
                  <a:gd name="T24" fmla="*/ 32 w 49"/>
                  <a:gd name="T25" fmla="*/ 29 h 41"/>
                  <a:gd name="T26" fmla="*/ 25 w 49"/>
                  <a:gd name="T27" fmla="*/ 31 h 41"/>
                  <a:gd name="T28" fmla="*/ 18 w 49"/>
                  <a:gd name="T29" fmla="*/ 31 h 41"/>
                  <a:gd name="T30" fmla="*/ 14 w 49"/>
                  <a:gd name="T31" fmla="*/ 31 h 41"/>
                  <a:gd name="T32" fmla="*/ 13 w 49"/>
                  <a:gd name="T33" fmla="*/ 28 h 41"/>
                  <a:gd name="T34" fmla="*/ 12 w 49"/>
                  <a:gd name="T35" fmla="*/ 20 h 41"/>
                  <a:gd name="T36" fmla="*/ 12 w 49"/>
                  <a:gd name="T37" fmla="*/ 5 h 41"/>
                  <a:gd name="T38" fmla="*/ 9 w 49"/>
                  <a:gd name="T39" fmla="*/ 9 h 41"/>
                  <a:gd name="T40" fmla="*/ 12 w 49"/>
                  <a:gd name="T41" fmla="*/ 5 h 41"/>
                  <a:gd name="T42" fmla="*/ 11 w 49"/>
                  <a:gd name="T43" fmla="*/ 1 h 41"/>
                  <a:gd name="T44" fmla="*/ 7 w 49"/>
                  <a:gd name="T45" fmla="*/ 0 h 41"/>
                  <a:gd name="T46" fmla="*/ 4 w 49"/>
                  <a:gd name="T47" fmla="*/ 1 h 41"/>
                  <a:gd name="T48" fmla="*/ 3 w 49"/>
                  <a:gd name="T49" fmla="*/ 5 h 41"/>
                  <a:gd name="T50" fmla="*/ 6 w 49"/>
                  <a:gd name="T5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9" h="41">
                    <a:moveTo>
                      <a:pt x="6" y="0"/>
                    </a:moveTo>
                    <a:lnTo>
                      <a:pt x="3" y="5"/>
                    </a:lnTo>
                    <a:lnTo>
                      <a:pt x="0" y="20"/>
                    </a:lnTo>
                    <a:lnTo>
                      <a:pt x="4" y="30"/>
                    </a:lnTo>
                    <a:lnTo>
                      <a:pt x="10" y="38"/>
                    </a:lnTo>
                    <a:lnTo>
                      <a:pt x="18" y="41"/>
                    </a:lnTo>
                    <a:lnTo>
                      <a:pt x="25" y="41"/>
                    </a:lnTo>
                    <a:lnTo>
                      <a:pt x="34" y="38"/>
                    </a:lnTo>
                    <a:lnTo>
                      <a:pt x="42" y="36"/>
                    </a:lnTo>
                    <a:lnTo>
                      <a:pt x="49" y="34"/>
                    </a:lnTo>
                    <a:lnTo>
                      <a:pt x="49" y="24"/>
                    </a:lnTo>
                    <a:lnTo>
                      <a:pt x="40" y="27"/>
                    </a:lnTo>
                    <a:lnTo>
                      <a:pt x="32" y="29"/>
                    </a:lnTo>
                    <a:lnTo>
                      <a:pt x="25" y="31"/>
                    </a:lnTo>
                    <a:lnTo>
                      <a:pt x="18" y="31"/>
                    </a:lnTo>
                    <a:lnTo>
                      <a:pt x="14" y="31"/>
                    </a:lnTo>
                    <a:lnTo>
                      <a:pt x="13" y="28"/>
                    </a:lnTo>
                    <a:lnTo>
                      <a:pt x="12" y="20"/>
                    </a:lnTo>
                    <a:lnTo>
                      <a:pt x="12" y="5"/>
                    </a:lnTo>
                    <a:lnTo>
                      <a:pt x="9" y="9"/>
                    </a:lnTo>
                    <a:lnTo>
                      <a:pt x="12" y="5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3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15" name="Freeform 239"/>
              <p:cNvSpPr>
                <a:spLocks/>
              </p:cNvSpPr>
              <p:nvPr/>
            </p:nvSpPr>
            <p:spPr bwMode="auto">
              <a:xfrm>
                <a:off x="4082" y="2761"/>
                <a:ext cx="31" cy="50"/>
              </a:xfrm>
              <a:custGeom>
                <a:avLst/>
                <a:gdLst>
                  <a:gd name="T0" fmla="*/ 41 w 62"/>
                  <a:gd name="T1" fmla="*/ 10 h 99"/>
                  <a:gd name="T2" fmla="*/ 41 w 62"/>
                  <a:gd name="T3" fmla="*/ 10 h 99"/>
                  <a:gd name="T4" fmla="*/ 49 w 62"/>
                  <a:gd name="T5" fmla="*/ 19 h 99"/>
                  <a:gd name="T6" fmla="*/ 53 w 62"/>
                  <a:gd name="T7" fmla="*/ 29 h 99"/>
                  <a:gd name="T8" fmla="*/ 51 w 62"/>
                  <a:gd name="T9" fmla="*/ 42 h 99"/>
                  <a:gd name="T10" fmla="*/ 45 w 62"/>
                  <a:gd name="T11" fmla="*/ 55 h 99"/>
                  <a:gd name="T12" fmla="*/ 36 w 62"/>
                  <a:gd name="T13" fmla="*/ 66 h 99"/>
                  <a:gd name="T14" fmla="*/ 24 w 62"/>
                  <a:gd name="T15" fmla="*/ 76 h 99"/>
                  <a:gd name="T16" fmla="*/ 13 w 62"/>
                  <a:gd name="T17" fmla="*/ 84 h 99"/>
                  <a:gd name="T18" fmla="*/ 0 w 62"/>
                  <a:gd name="T19" fmla="*/ 90 h 99"/>
                  <a:gd name="T20" fmla="*/ 3 w 62"/>
                  <a:gd name="T21" fmla="*/ 99 h 99"/>
                  <a:gd name="T22" fmla="*/ 18 w 62"/>
                  <a:gd name="T23" fmla="*/ 94 h 99"/>
                  <a:gd name="T24" fmla="*/ 31 w 62"/>
                  <a:gd name="T25" fmla="*/ 83 h 99"/>
                  <a:gd name="T26" fmla="*/ 43 w 62"/>
                  <a:gd name="T27" fmla="*/ 73 h 99"/>
                  <a:gd name="T28" fmla="*/ 54 w 62"/>
                  <a:gd name="T29" fmla="*/ 59 h 99"/>
                  <a:gd name="T30" fmla="*/ 60 w 62"/>
                  <a:gd name="T31" fmla="*/ 44 h 99"/>
                  <a:gd name="T32" fmla="*/ 62 w 62"/>
                  <a:gd name="T33" fmla="*/ 29 h 99"/>
                  <a:gd name="T34" fmla="*/ 58 w 62"/>
                  <a:gd name="T35" fmla="*/ 14 h 99"/>
                  <a:gd name="T36" fmla="*/ 45 w 62"/>
                  <a:gd name="T37" fmla="*/ 0 h 99"/>
                  <a:gd name="T38" fmla="*/ 45 w 62"/>
                  <a:gd name="T39" fmla="*/ 0 h 99"/>
                  <a:gd name="T40" fmla="*/ 41 w 62"/>
                  <a:gd name="T41" fmla="*/ 1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2" h="99">
                    <a:moveTo>
                      <a:pt x="41" y="10"/>
                    </a:moveTo>
                    <a:lnTo>
                      <a:pt x="41" y="10"/>
                    </a:lnTo>
                    <a:lnTo>
                      <a:pt x="49" y="19"/>
                    </a:lnTo>
                    <a:lnTo>
                      <a:pt x="53" y="29"/>
                    </a:lnTo>
                    <a:lnTo>
                      <a:pt x="51" y="42"/>
                    </a:lnTo>
                    <a:lnTo>
                      <a:pt x="45" y="55"/>
                    </a:lnTo>
                    <a:lnTo>
                      <a:pt x="36" y="66"/>
                    </a:lnTo>
                    <a:lnTo>
                      <a:pt x="24" y="76"/>
                    </a:lnTo>
                    <a:lnTo>
                      <a:pt x="13" y="84"/>
                    </a:lnTo>
                    <a:lnTo>
                      <a:pt x="0" y="90"/>
                    </a:lnTo>
                    <a:lnTo>
                      <a:pt x="3" y="99"/>
                    </a:lnTo>
                    <a:lnTo>
                      <a:pt x="18" y="94"/>
                    </a:lnTo>
                    <a:lnTo>
                      <a:pt x="31" y="83"/>
                    </a:lnTo>
                    <a:lnTo>
                      <a:pt x="43" y="73"/>
                    </a:lnTo>
                    <a:lnTo>
                      <a:pt x="54" y="59"/>
                    </a:lnTo>
                    <a:lnTo>
                      <a:pt x="60" y="44"/>
                    </a:lnTo>
                    <a:lnTo>
                      <a:pt x="62" y="29"/>
                    </a:lnTo>
                    <a:lnTo>
                      <a:pt x="58" y="14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1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16" name="Freeform 240"/>
              <p:cNvSpPr>
                <a:spLocks/>
              </p:cNvSpPr>
              <p:nvPr/>
            </p:nvSpPr>
            <p:spPr bwMode="auto">
              <a:xfrm>
                <a:off x="4065" y="2758"/>
                <a:ext cx="40" cy="35"/>
              </a:xfrm>
              <a:custGeom>
                <a:avLst/>
                <a:gdLst>
                  <a:gd name="T0" fmla="*/ 6 w 78"/>
                  <a:gd name="T1" fmla="*/ 71 h 71"/>
                  <a:gd name="T2" fmla="*/ 11 w 78"/>
                  <a:gd name="T3" fmla="*/ 66 h 71"/>
                  <a:gd name="T4" fmla="*/ 11 w 78"/>
                  <a:gd name="T5" fmla="*/ 55 h 71"/>
                  <a:gd name="T6" fmla="*/ 16 w 78"/>
                  <a:gd name="T7" fmla="*/ 43 h 71"/>
                  <a:gd name="T8" fmla="*/ 23 w 78"/>
                  <a:gd name="T9" fmla="*/ 31 h 71"/>
                  <a:gd name="T10" fmla="*/ 30 w 78"/>
                  <a:gd name="T11" fmla="*/ 20 h 71"/>
                  <a:gd name="T12" fmla="*/ 39 w 78"/>
                  <a:gd name="T13" fmla="*/ 13 h 71"/>
                  <a:gd name="T14" fmla="*/ 49 w 78"/>
                  <a:gd name="T15" fmla="*/ 9 h 71"/>
                  <a:gd name="T16" fmla="*/ 61 w 78"/>
                  <a:gd name="T17" fmla="*/ 9 h 71"/>
                  <a:gd name="T18" fmla="*/ 74 w 78"/>
                  <a:gd name="T19" fmla="*/ 16 h 71"/>
                  <a:gd name="T20" fmla="*/ 78 w 78"/>
                  <a:gd name="T21" fmla="*/ 6 h 71"/>
                  <a:gd name="T22" fmla="*/ 63 w 78"/>
                  <a:gd name="T23" fmla="*/ 0 h 71"/>
                  <a:gd name="T24" fmla="*/ 49 w 78"/>
                  <a:gd name="T25" fmla="*/ 0 h 71"/>
                  <a:gd name="T26" fmla="*/ 34 w 78"/>
                  <a:gd name="T27" fmla="*/ 4 h 71"/>
                  <a:gd name="T28" fmla="*/ 23 w 78"/>
                  <a:gd name="T29" fmla="*/ 13 h 71"/>
                  <a:gd name="T30" fmla="*/ 14 w 78"/>
                  <a:gd name="T31" fmla="*/ 26 h 71"/>
                  <a:gd name="T32" fmla="*/ 7 w 78"/>
                  <a:gd name="T33" fmla="*/ 39 h 71"/>
                  <a:gd name="T34" fmla="*/ 2 w 78"/>
                  <a:gd name="T35" fmla="*/ 52 h 71"/>
                  <a:gd name="T36" fmla="*/ 0 w 78"/>
                  <a:gd name="T37" fmla="*/ 66 h 71"/>
                  <a:gd name="T38" fmla="*/ 6 w 78"/>
                  <a:gd name="T39" fmla="*/ 62 h 71"/>
                  <a:gd name="T40" fmla="*/ 0 w 78"/>
                  <a:gd name="T41" fmla="*/ 66 h 71"/>
                  <a:gd name="T42" fmla="*/ 2 w 78"/>
                  <a:gd name="T43" fmla="*/ 70 h 71"/>
                  <a:gd name="T44" fmla="*/ 6 w 78"/>
                  <a:gd name="T45" fmla="*/ 71 h 71"/>
                  <a:gd name="T46" fmla="*/ 9 w 78"/>
                  <a:gd name="T47" fmla="*/ 70 h 71"/>
                  <a:gd name="T48" fmla="*/ 11 w 78"/>
                  <a:gd name="T49" fmla="*/ 66 h 71"/>
                  <a:gd name="T50" fmla="*/ 6 w 78"/>
                  <a:gd name="T51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8" h="71">
                    <a:moveTo>
                      <a:pt x="6" y="71"/>
                    </a:moveTo>
                    <a:lnTo>
                      <a:pt x="11" y="66"/>
                    </a:lnTo>
                    <a:lnTo>
                      <a:pt x="11" y="55"/>
                    </a:lnTo>
                    <a:lnTo>
                      <a:pt x="16" y="43"/>
                    </a:lnTo>
                    <a:lnTo>
                      <a:pt x="23" y="31"/>
                    </a:lnTo>
                    <a:lnTo>
                      <a:pt x="30" y="20"/>
                    </a:lnTo>
                    <a:lnTo>
                      <a:pt x="39" y="13"/>
                    </a:lnTo>
                    <a:lnTo>
                      <a:pt x="49" y="9"/>
                    </a:lnTo>
                    <a:lnTo>
                      <a:pt x="61" y="9"/>
                    </a:lnTo>
                    <a:lnTo>
                      <a:pt x="74" y="16"/>
                    </a:lnTo>
                    <a:lnTo>
                      <a:pt x="78" y="6"/>
                    </a:lnTo>
                    <a:lnTo>
                      <a:pt x="63" y="0"/>
                    </a:lnTo>
                    <a:lnTo>
                      <a:pt x="49" y="0"/>
                    </a:lnTo>
                    <a:lnTo>
                      <a:pt x="34" y="4"/>
                    </a:lnTo>
                    <a:lnTo>
                      <a:pt x="23" y="13"/>
                    </a:lnTo>
                    <a:lnTo>
                      <a:pt x="14" y="26"/>
                    </a:lnTo>
                    <a:lnTo>
                      <a:pt x="7" y="39"/>
                    </a:lnTo>
                    <a:lnTo>
                      <a:pt x="2" y="52"/>
                    </a:lnTo>
                    <a:lnTo>
                      <a:pt x="0" y="66"/>
                    </a:lnTo>
                    <a:lnTo>
                      <a:pt x="6" y="62"/>
                    </a:lnTo>
                    <a:lnTo>
                      <a:pt x="0" y="66"/>
                    </a:lnTo>
                    <a:lnTo>
                      <a:pt x="2" y="70"/>
                    </a:lnTo>
                    <a:lnTo>
                      <a:pt x="6" y="71"/>
                    </a:lnTo>
                    <a:lnTo>
                      <a:pt x="9" y="70"/>
                    </a:lnTo>
                    <a:lnTo>
                      <a:pt x="11" y="66"/>
                    </a:lnTo>
                    <a:lnTo>
                      <a:pt x="6" y="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17" name="Freeform 241"/>
              <p:cNvSpPr>
                <a:spLocks/>
              </p:cNvSpPr>
              <p:nvPr/>
            </p:nvSpPr>
            <p:spPr bwMode="auto">
              <a:xfrm>
                <a:off x="4039" y="2773"/>
                <a:ext cx="29" cy="22"/>
              </a:xfrm>
              <a:custGeom>
                <a:avLst/>
                <a:gdLst>
                  <a:gd name="T0" fmla="*/ 6 w 58"/>
                  <a:gd name="T1" fmla="*/ 0 h 43"/>
                  <a:gd name="T2" fmla="*/ 1 w 58"/>
                  <a:gd name="T3" fmla="*/ 4 h 43"/>
                  <a:gd name="T4" fmla="*/ 0 w 58"/>
                  <a:gd name="T5" fmla="*/ 18 h 43"/>
                  <a:gd name="T6" fmla="*/ 3 w 58"/>
                  <a:gd name="T7" fmla="*/ 31 h 43"/>
                  <a:gd name="T8" fmla="*/ 12 w 58"/>
                  <a:gd name="T9" fmla="*/ 39 h 43"/>
                  <a:gd name="T10" fmla="*/ 21 w 58"/>
                  <a:gd name="T11" fmla="*/ 42 h 43"/>
                  <a:gd name="T12" fmla="*/ 30 w 58"/>
                  <a:gd name="T13" fmla="*/ 43 h 43"/>
                  <a:gd name="T14" fmla="*/ 40 w 58"/>
                  <a:gd name="T15" fmla="*/ 43 h 43"/>
                  <a:gd name="T16" fmla="*/ 50 w 58"/>
                  <a:gd name="T17" fmla="*/ 41 h 43"/>
                  <a:gd name="T18" fmla="*/ 58 w 58"/>
                  <a:gd name="T19" fmla="*/ 40 h 43"/>
                  <a:gd name="T20" fmla="*/ 58 w 58"/>
                  <a:gd name="T21" fmla="*/ 31 h 43"/>
                  <a:gd name="T22" fmla="*/ 50 w 58"/>
                  <a:gd name="T23" fmla="*/ 32 h 43"/>
                  <a:gd name="T24" fmla="*/ 40 w 58"/>
                  <a:gd name="T25" fmla="*/ 34 h 43"/>
                  <a:gd name="T26" fmla="*/ 30 w 58"/>
                  <a:gd name="T27" fmla="*/ 34 h 43"/>
                  <a:gd name="T28" fmla="*/ 23 w 58"/>
                  <a:gd name="T29" fmla="*/ 33 h 43"/>
                  <a:gd name="T30" fmla="*/ 16 w 58"/>
                  <a:gd name="T31" fmla="*/ 30 h 43"/>
                  <a:gd name="T32" fmla="*/ 13 w 58"/>
                  <a:gd name="T33" fmla="*/ 26 h 43"/>
                  <a:gd name="T34" fmla="*/ 9 w 58"/>
                  <a:gd name="T35" fmla="*/ 18 h 43"/>
                  <a:gd name="T36" fmla="*/ 10 w 58"/>
                  <a:gd name="T37" fmla="*/ 4 h 43"/>
                  <a:gd name="T38" fmla="*/ 6 w 58"/>
                  <a:gd name="T39" fmla="*/ 9 h 43"/>
                  <a:gd name="T40" fmla="*/ 10 w 58"/>
                  <a:gd name="T41" fmla="*/ 4 h 43"/>
                  <a:gd name="T42" fmla="*/ 9 w 58"/>
                  <a:gd name="T43" fmla="*/ 1 h 43"/>
                  <a:gd name="T44" fmla="*/ 6 w 58"/>
                  <a:gd name="T45" fmla="*/ 0 h 43"/>
                  <a:gd name="T46" fmla="*/ 2 w 58"/>
                  <a:gd name="T47" fmla="*/ 1 h 43"/>
                  <a:gd name="T48" fmla="*/ 1 w 58"/>
                  <a:gd name="T49" fmla="*/ 4 h 43"/>
                  <a:gd name="T50" fmla="*/ 6 w 58"/>
                  <a:gd name="T5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8" h="43">
                    <a:moveTo>
                      <a:pt x="6" y="0"/>
                    </a:moveTo>
                    <a:lnTo>
                      <a:pt x="1" y="4"/>
                    </a:lnTo>
                    <a:lnTo>
                      <a:pt x="0" y="18"/>
                    </a:lnTo>
                    <a:lnTo>
                      <a:pt x="3" y="31"/>
                    </a:lnTo>
                    <a:lnTo>
                      <a:pt x="12" y="39"/>
                    </a:lnTo>
                    <a:lnTo>
                      <a:pt x="21" y="42"/>
                    </a:lnTo>
                    <a:lnTo>
                      <a:pt x="30" y="43"/>
                    </a:lnTo>
                    <a:lnTo>
                      <a:pt x="40" y="43"/>
                    </a:lnTo>
                    <a:lnTo>
                      <a:pt x="50" y="41"/>
                    </a:lnTo>
                    <a:lnTo>
                      <a:pt x="58" y="40"/>
                    </a:lnTo>
                    <a:lnTo>
                      <a:pt x="58" y="31"/>
                    </a:lnTo>
                    <a:lnTo>
                      <a:pt x="50" y="32"/>
                    </a:lnTo>
                    <a:lnTo>
                      <a:pt x="40" y="34"/>
                    </a:lnTo>
                    <a:lnTo>
                      <a:pt x="30" y="34"/>
                    </a:lnTo>
                    <a:lnTo>
                      <a:pt x="23" y="33"/>
                    </a:lnTo>
                    <a:lnTo>
                      <a:pt x="16" y="30"/>
                    </a:lnTo>
                    <a:lnTo>
                      <a:pt x="13" y="26"/>
                    </a:lnTo>
                    <a:lnTo>
                      <a:pt x="9" y="18"/>
                    </a:lnTo>
                    <a:lnTo>
                      <a:pt x="10" y="4"/>
                    </a:lnTo>
                    <a:lnTo>
                      <a:pt x="6" y="9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2" y="1"/>
                    </a:lnTo>
                    <a:lnTo>
                      <a:pt x="1" y="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18" name="Freeform 242"/>
              <p:cNvSpPr>
                <a:spLocks/>
              </p:cNvSpPr>
              <p:nvPr/>
            </p:nvSpPr>
            <p:spPr bwMode="auto">
              <a:xfrm>
                <a:off x="4042" y="2737"/>
                <a:ext cx="33" cy="41"/>
              </a:xfrm>
              <a:custGeom>
                <a:avLst/>
                <a:gdLst>
                  <a:gd name="T0" fmla="*/ 47 w 65"/>
                  <a:gd name="T1" fmla="*/ 4 h 82"/>
                  <a:gd name="T2" fmla="*/ 48 w 65"/>
                  <a:gd name="T3" fmla="*/ 8 h 82"/>
                  <a:gd name="T4" fmla="*/ 54 w 65"/>
                  <a:gd name="T5" fmla="*/ 18 h 82"/>
                  <a:gd name="T6" fmla="*/ 54 w 65"/>
                  <a:gd name="T7" fmla="*/ 30 h 82"/>
                  <a:gd name="T8" fmla="*/ 53 w 65"/>
                  <a:gd name="T9" fmla="*/ 40 h 82"/>
                  <a:gd name="T10" fmla="*/ 47 w 65"/>
                  <a:gd name="T11" fmla="*/ 50 h 82"/>
                  <a:gd name="T12" fmla="*/ 38 w 65"/>
                  <a:gd name="T13" fmla="*/ 58 h 82"/>
                  <a:gd name="T14" fmla="*/ 25 w 65"/>
                  <a:gd name="T15" fmla="*/ 65 h 82"/>
                  <a:gd name="T16" fmla="*/ 12 w 65"/>
                  <a:gd name="T17" fmla="*/ 70 h 82"/>
                  <a:gd name="T18" fmla="*/ 0 w 65"/>
                  <a:gd name="T19" fmla="*/ 73 h 82"/>
                  <a:gd name="T20" fmla="*/ 0 w 65"/>
                  <a:gd name="T21" fmla="*/ 82 h 82"/>
                  <a:gd name="T22" fmla="*/ 15 w 65"/>
                  <a:gd name="T23" fmla="*/ 80 h 82"/>
                  <a:gd name="T24" fmla="*/ 30 w 65"/>
                  <a:gd name="T25" fmla="*/ 74 h 82"/>
                  <a:gd name="T26" fmla="*/ 42 w 65"/>
                  <a:gd name="T27" fmla="*/ 67 h 82"/>
                  <a:gd name="T28" fmla="*/ 54 w 65"/>
                  <a:gd name="T29" fmla="*/ 56 h 82"/>
                  <a:gd name="T30" fmla="*/ 62 w 65"/>
                  <a:gd name="T31" fmla="*/ 43 h 82"/>
                  <a:gd name="T32" fmla="*/ 65 w 65"/>
                  <a:gd name="T33" fmla="*/ 30 h 82"/>
                  <a:gd name="T34" fmla="*/ 63 w 65"/>
                  <a:gd name="T35" fmla="*/ 16 h 82"/>
                  <a:gd name="T36" fmla="*/ 55 w 65"/>
                  <a:gd name="T37" fmla="*/ 1 h 82"/>
                  <a:gd name="T38" fmla="*/ 56 w 65"/>
                  <a:gd name="T39" fmla="*/ 6 h 82"/>
                  <a:gd name="T40" fmla="*/ 55 w 65"/>
                  <a:gd name="T41" fmla="*/ 1 h 82"/>
                  <a:gd name="T42" fmla="*/ 52 w 65"/>
                  <a:gd name="T43" fmla="*/ 0 h 82"/>
                  <a:gd name="T44" fmla="*/ 48 w 65"/>
                  <a:gd name="T45" fmla="*/ 1 h 82"/>
                  <a:gd name="T46" fmla="*/ 47 w 65"/>
                  <a:gd name="T47" fmla="*/ 5 h 82"/>
                  <a:gd name="T48" fmla="*/ 48 w 65"/>
                  <a:gd name="T49" fmla="*/ 8 h 82"/>
                  <a:gd name="T50" fmla="*/ 47 w 65"/>
                  <a:gd name="T51" fmla="*/ 4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5" h="82">
                    <a:moveTo>
                      <a:pt x="47" y="4"/>
                    </a:moveTo>
                    <a:lnTo>
                      <a:pt x="48" y="8"/>
                    </a:lnTo>
                    <a:lnTo>
                      <a:pt x="54" y="18"/>
                    </a:lnTo>
                    <a:lnTo>
                      <a:pt x="54" y="30"/>
                    </a:lnTo>
                    <a:lnTo>
                      <a:pt x="53" y="40"/>
                    </a:lnTo>
                    <a:lnTo>
                      <a:pt x="47" y="50"/>
                    </a:lnTo>
                    <a:lnTo>
                      <a:pt x="38" y="58"/>
                    </a:lnTo>
                    <a:lnTo>
                      <a:pt x="25" y="65"/>
                    </a:lnTo>
                    <a:lnTo>
                      <a:pt x="12" y="70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15" y="80"/>
                    </a:lnTo>
                    <a:lnTo>
                      <a:pt x="30" y="74"/>
                    </a:lnTo>
                    <a:lnTo>
                      <a:pt x="42" y="67"/>
                    </a:lnTo>
                    <a:lnTo>
                      <a:pt x="54" y="56"/>
                    </a:lnTo>
                    <a:lnTo>
                      <a:pt x="62" y="43"/>
                    </a:lnTo>
                    <a:lnTo>
                      <a:pt x="65" y="30"/>
                    </a:lnTo>
                    <a:lnTo>
                      <a:pt x="63" y="16"/>
                    </a:lnTo>
                    <a:lnTo>
                      <a:pt x="55" y="1"/>
                    </a:lnTo>
                    <a:lnTo>
                      <a:pt x="56" y="6"/>
                    </a:lnTo>
                    <a:lnTo>
                      <a:pt x="55" y="1"/>
                    </a:lnTo>
                    <a:lnTo>
                      <a:pt x="52" y="0"/>
                    </a:lnTo>
                    <a:lnTo>
                      <a:pt x="48" y="1"/>
                    </a:lnTo>
                    <a:lnTo>
                      <a:pt x="47" y="5"/>
                    </a:lnTo>
                    <a:lnTo>
                      <a:pt x="48" y="8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19" name="Freeform 243"/>
              <p:cNvSpPr>
                <a:spLocks/>
              </p:cNvSpPr>
              <p:nvPr/>
            </p:nvSpPr>
            <p:spPr bwMode="auto">
              <a:xfrm>
                <a:off x="4066" y="2721"/>
                <a:ext cx="10" cy="19"/>
              </a:xfrm>
              <a:custGeom>
                <a:avLst/>
                <a:gdLst>
                  <a:gd name="T0" fmla="*/ 15 w 21"/>
                  <a:gd name="T1" fmla="*/ 0 h 38"/>
                  <a:gd name="T2" fmla="*/ 12 w 21"/>
                  <a:gd name="T3" fmla="*/ 3 h 38"/>
                  <a:gd name="T4" fmla="*/ 0 w 21"/>
                  <a:gd name="T5" fmla="*/ 36 h 38"/>
                  <a:gd name="T6" fmla="*/ 9 w 21"/>
                  <a:gd name="T7" fmla="*/ 38 h 38"/>
                  <a:gd name="T8" fmla="*/ 21 w 21"/>
                  <a:gd name="T9" fmla="*/ 6 h 38"/>
                  <a:gd name="T10" fmla="*/ 17 w 21"/>
                  <a:gd name="T11" fmla="*/ 9 h 38"/>
                  <a:gd name="T12" fmla="*/ 21 w 21"/>
                  <a:gd name="T13" fmla="*/ 6 h 38"/>
                  <a:gd name="T14" fmla="*/ 20 w 21"/>
                  <a:gd name="T15" fmla="*/ 2 h 38"/>
                  <a:gd name="T16" fmla="*/ 17 w 21"/>
                  <a:gd name="T17" fmla="*/ 0 h 38"/>
                  <a:gd name="T18" fmla="*/ 14 w 21"/>
                  <a:gd name="T19" fmla="*/ 0 h 38"/>
                  <a:gd name="T20" fmla="*/ 12 w 21"/>
                  <a:gd name="T21" fmla="*/ 3 h 38"/>
                  <a:gd name="T22" fmla="*/ 15 w 21"/>
                  <a:gd name="T2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38">
                    <a:moveTo>
                      <a:pt x="15" y="0"/>
                    </a:moveTo>
                    <a:lnTo>
                      <a:pt x="12" y="3"/>
                    </a:lnTo>
                    <a:lnTo>
                      <a:pt x="0" y="36"/>
                    </a:lnTo>
                    <a:lnTo>
                      <a:pt x="9" y="38"/>
                    </a:lnTo>
                    <a:lnTo>
                      <a:pt x="21" y="6"/>
                    </a:lnTo>
                    <a:lnTo>
                      <a:pt x="17" y="9"/>
                    </a:lnTo>
                    <a:lnTo>
                      <a:pt x="21" y="6"/>
                    </a:lnTo>
                    <a:lnTo>
                      <a:pt x="20" y="2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2" y="3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20" name="Freeform 244"/>
              <p:cNvSpPr>
                <a:spLocks/>
              </p:cNvSpPr>
              <p:nvPr/>
            </p:nvSpPr>
            <p:spPr bwMode="auto">
              <a:xfrm>
                <a:off x="4073" y="2712"/>
                <a:ext cx="21" cy="14"/>
              </a:xfrm>
              <a:custGeom>
                <a:avLst/>
                <a:gdLst>
                  <a:gd name="T0" fmla="*/ 33 w 40"/>
                  <a:gd name="T1" fmla="*/ 0 h 28"/>
                  <a:gd name="T2" fmla="*/ 33 w 40"/>
                  <a:gd name="T3" fmla="*/ 0 h 28"/>
                  <a:gd name="T4" fmla="*/ 29 w 40"/>
                  <a:gd name="T5" fmla="*/ 4 h 28"/>
                  <a:gd name="T6" fmla="*/ 25 w 40"/>
                  <a:gd name="T7" fmla="*/ 6 h 28"/>
                  <a:gd name="T8" fmla="*/ 21 w 40"/>
                  <a:gd name="T9" fmla="*/ 8 h 28"/>
                  <a:gd name="T10" fmla="*/ 16 w 40"/>
                  <a:gd name="T11" fmla="*/ 11 h 28"/>
                  <a:gd name="T12" fmla="*/ 11 w 40"/>
                  <a:gd name="T13" fmla="*/ 13 h 28"/>
                  <a:gd name="T14" fmla="*/ 9 w 40"/>
                  <a:gd name="T15" fmla="*/ 15 h 28"/>
                  <a:gd name="T16" fmla="*/ 5 w 40"/>
                  <a:gd name="T17" fmla="*/ 16 h 28"/>
                  <a:gd name="T18" fmla="*/ 0 w 40"/>
                  <a:gd name="T19" fmla="*/ 19 h 28"/>
                  <a:gd name="T20" fmla="*/ 2 w 40"/>
                  <a:gd name="T21" fmla="*/ 28 h 28"/>
                  <a:gd name="T22" fmla="*/ 7 w 40"/>
                  <a:gd name="T23" fmla="*/ 26 h 28"/>
                  <a:gd name="T24" fmla="*/ 11 w 40"/>
                  <a:gd name="T25" fmla="*/ 25 h 28"/>
                  <a:gd name="T26" fmla="*/ 16 w 40"/>
                  <a:gd name="T27" fmla="*/ 22 h 28"/>
                  <a:gd name="T28" fmla="*/ 21 w 40"/>
                  <a:gd name="T29" fmla="*/ 20 h 28"/>
                  <a:gd name="T30" fmla="*/ 25 w 40"/>
                  <a:gd name="T31" fmla="*/ 18 h 28"/>
                  <a:gd name="T32" fmla="*/ 30 w 40"/>
                  <a:gd name="T33" fmla="*/ 15 h 28"/>
                  <a:gd name="T34" fmla="*/ 33 w 40"/>
                  <a:gd name="T35" fmla="*/ 13 h 28"/>
                  <a:gd name="T36" fmla="*/ 38 w 40"/>
                  <a:gd name="T37" fmla="*/ 10 h 28"/>
                  <a:gd name="T38" fmla="*/ 38 w 40"/>
                  <a:gd name="T39" fmla="*/ 10 h 28"/>
                  <a:gd name="T40" fmla="*/ 38 w 40"/>
                  <a:gd name="T41" fmla="*/ 10 h 28"/>
                  <a:gd name="T42" fmla="*/ 40 w 40"/>
                  <a:gd name="T43" fmla="*/ 7 h 28"/>
                  <a:gd name="T44" fmla="*/ 40 w 40"/>
                  <a:gd name="T45" fmla="*/ 3 h 28"/>
                  <a:gd name="T46" fmla="*/ 37 w 40"/>
                  <a:gd name="T47" fmla="*/ 0 h 28"/>
                  <a:gd name="T48" fmla="*/ 33 w 40"/>
                  <a:gd name="T4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0" h="28">
                    <a:moveTo>
                      <a:pt x="33" y="0"/>
                    </a:moveTo>
                    <a:lnTo>
                      <a:pt x="33" y="0"/>
                    </a:lnTo>
                    <a:lnTo>
                      <a:pt x="29" y="4"/>
                    </a:lnTo>
                    <a:lnTo>
                      <a:pt x="25" y="6"/>
                    </a:lnTo>
                    <a:lnTo>
                      <a:pt x="21" y="8"/>
                    </a:lnTo>
                    <a:lnTo>
                      <a:pt x="16" y="11"/>
                    </a:lnTo>
                    <a:lnTo>
                      <a:pt x="11" y="13"/>
                    </a:lnTo>
                    <a:lnTo>
                      <a:pt x="9" y="15"/>
                    </a:lnTo>
                    <a:lnTo>
                      <a:pt x="5" y="16"/>
                    </a:lnTo>
                    <a:lnTo>
                      <a:pt x="0" y="19"/>
                    </a:lnTo>
                    <a:lnTo>
                      <a:pt x="2" y="28"/>
                    </a:lnTo>
                    <a:lnTo>
                      <a:pt x="7" y="26"/>
                    </a:lnTo>
                    <a:lnTo>
                      <a:pt x="11" y="25"/>
                    </a:lnTo>
                    <a:lnTo>
                      <a:pt x="16" y="22"/>
                    </a:lnTo>
                    <a:lnTo>
                      <a:pt x="21" y="20"/>
                    </a:lnTo>
                    <a:lnTo>
                      <a:pt x="25" y="18"/>
                    </a:lnTo>
                    <a:lnTo>
                      <a:pt x="30" y="15"/>
                    </a:lnTo>
                    <a:lnTo>
                      <a:pt x="33" y="13"/>
                    </a:lnTo>
                    <a:lnTo>
                      <a:pt x="38" y="10"/>
                    </a:lnTo>
                    <a:lnTo>
                      <a:pt x="38" y="10"/>
                    </a:lnTo>
                    <a:lnTo>
                      <a:pt x="38" y="10"/>
                    </a:lnTo>
                    <a:lnTo>
                      <a:pt x="40" y="7"/>
                    </a:lnTo>
                    <a:lnTo>
                      <a:pt x="40" y="3"/>
                    </a:lnTo>
                    <a:lnTo>
                      <a:pt x="37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21" name="Freeform 245"/>
              <p:cNvSpPr>
                <a:spLocks/>
              </p:cNvSpPr>
              <p:nvPr/>
            </p:nvSpPr>
            <p:spPr bwMode="auto">
              <a:xfrm>
                <a:off x="4090" y="2678"/>
                <a:ext cx="21" cy="38"/>
              </a:xfrm>
              <a:custGeom>
                <a:avLst/>
                <a:gdLst>
                  <a:gd name="T0" fmla="*/ 35 w 42"/>
                  <a:gd name="T1" fmla="*/ 0 h 76"/>
                  <a:gd name="T2" fmla="*/ 30 w 42"/>
                  <a:gd name="T3" fmla="*/ 5 h 76"/>
                  <a:gd name="T4" fmla="*/ 31 w 42"/>
                  <a:gd name="T5" fmla="*/ 13 h 76"/>
                  <a:gd name="T6" fmla="*/ 33 w 42"/>
                  <a:gd name="T7" fmla="*/ 23 h 76"/>
                  <a:gd name="T8" fmla="*/ 30 w 42"/>
                  <a:gd name="T9" fmla="*/ 30 h 76"/>
                  <a:gd name="T10" fmla="*/ 28 w 42"/>
                  <a:gd name="T11" fmla="*/ 39 h 76"/>
                  <a:gd name="T12" fmla="*/ 23 w 42"/>
                  <a:gd name="T13" fmla="*/ 46 h 76"/>
                  <a:gd name="T14" fmla="*/ 18 w 42"/>
                  <a:gd name="T15" fmla="*/ 53 h 76"/>
                  <a:gd name="T16" fmla="*/ 10 w 42"/>
                  <a:gd name="T17" fmla="*/ 61 h 76"/>
                  <a:gd name="T18" fmla="*/ 0 w 42"/>
                  <a:gd name="T19" fmla="*/ 66 h 76"/>
                  <a:gd name="T20" fmla="*/ 5 w 42"/>
                  <a:gd name="T21" fmla="*/ 76 h 76"/>
                  <a:gd name="T22" fmla="*/ 17 w 42"/>
                  <a:gd name="T23" fmla="*/ 68 h 76"/>
                  <a:gd name="T24" fmla="*/ 25 w 42"/>
                  <a:gd name="T25" fmla="*/ 59 h 76"/>
                  <a:gd name="T26" fmla="*/ 33 w 42"/>
                  <a:gd name="T27" fmla="*/ 50 h 76"/>
                  <a:gd name="T28" fmla="*/ 37 w 42"/>
                  <a:gd name="T29" fmla="*/ 41 h 76"/>
                  <a:gd name="T30" fmla="*/ 40 w 42"/>
                  <a:gd name="T31" fmla="*/ 32 h 76"/>
                  <a:gd name="T32" fmla="*/ 42 w 42"/>
                  <a:gd name="T33" fmla="*/ 23 h 76"/>
                  <a:gd name="T34" fmla="*/ 41 w 42"/>
                  <a:gd name="T35" fmla="*/ 13 h 76"/>
                  <a:gd name="T36" fmla="*/ 40 w 42"/>
                  <a:gd name="T37" fmla="*/ 3 h 76"/>
                  <a:gd name="T38" fmla="*/ 35 w 42"/>
                  <a:gd name="T39" fmla="*/ 9 h 76"/>
                  <a:gd name="T40" fmla="*/ 40 w 42"/>
                  <a:gd name="T41" fmla="*/ 3 h 76"/>
                  <a:gd name="T42" fmla="*/ 37 w 42"/>
                  <a:gd name="T43" fmla="*/ 0 h 76"/>
                  <a:gd name="T44" fmla="*/ 34 w 42"/>
                  <a:gd name="T45" fmla="*/ 0 h 76"/>
                  <a:gd name="T46" fmla="*/ 31 w 42"/>
                  <a:gd name="T47" fmla="*/ 2 h 76"/>
                  <a:gd name="T48" fmla="*/ 30 w 42"/>
                  <a:gd name="T49" fmla="*/ 5 h 76"/>
                  <a:gd name="T50" fmla="*/ 35 w 42"/>
                  <a:gd name="T51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" h="76">
                    <a:moveTo>
                      <a:pt x="35" y="0"/>
                    </a:moveTo>
                    <a:lnTo>
                      <a:pt x="30" y="5"/>
                    </a:lnTo>
                    <a:lnTo>
                      <a:pt x="31" y="13"/>
                    </a:lnTo>
                    <a:lnTo>
                      <a:pt x="33" y="23"/>
                    </a:lnTo>
                    <a:lnTo>
                      <a:pt x="30" y="30"/>
                    </a:lnTo>
                    <a:lnTo>
                      <a:pt x="28" y="39"/>
                    </a:lnTo>
                    <a:lnTo>
                      <a:pt x="23" y="46"/>
                    </a:lnTo>
                    <a:lnTo>
                      <a:pt x="18" y="53"/>
                    </a:lnTo>
                    <a:lnTo>
                      <a:pt x="10" y="61"/>
                    </a:lnTo>
                    <a:lnTo>
                      <a:pt x="0" y="66"/>
                    </a:lnTo>
                    <a:lnTo>
                      <a:pt x="5" y="76"/>
                    </a:lnTo>
                    <a:lnTo>
                      <a:pt x="17" y="68"/>
                    </a:lnTo>
                    <a:lnTo>
                      <a:pt x="25" y="59"/>
                    </a:lnTo>
                    <a:lnTo>
                      <a:pt x="33" y="50"/>
                    </a:lnTo>
                    <a:lnTo>
                      <a:pt x="37" y="41"/>
                    </a:lnTo>
                    <a:lnTo>
                      <a:pt x="40" y="32"/>
                    </a:lnTo>
                    <a:lnTo>
                      <a:pt x="42" y="23"/>
                    </a:lnTo>
                    <a:lnTo>
                      <a:pt x="41" y="13"/>
                    </a:lnTo>
                    <a:lnTo>
                      <a:pt x="40" y="3"/>
                    </a:lnTo>
                    <a:lnTo>
                      <a:pt x="35" y="9"/>
                    </a:lnTo>
                    <a:lnTo>
                      <a:pt x="40" y="3"/>
                    </a:lnTo>
                    <a:lnTo>
                      <a:pt x="37" y="0"/>
                    </a:lnTo>
                    <a:lnTo>
                      <a:pt x="34" y="0"/>
                    </a:lnTo>
                    <a:lnTo>
                      <a:pt x="31" y="2"/>
                    </a:lnTo>
                    <a:lnTo>
                      <a:pt x="30" y="5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22" name="Freeform 246"/>
              <p:cNvSpPr>
                <a:spLocks/>
              </p:cNvSpPr>
              <p:nvPr/>
            </p:nvSpPr>
            <p:spPr bwMode="auto">
              <a:xfrm>
                <a:off x="4107" y="2678"/>
                <a:ext cx="25" cy="7"/>
              </a:xfrm>
              <a:custGeom>
                <a:avLst/>
                <a:gdLst>
                  <a:gd name="T0" fmla="*/ 47 w 49"/>
                  <a:gd name="T1" fmla="*/ 2 h 12"/>
                  <a:gd name="T2" fmla="*/ 44 w 49"/>
                  <a:gd name="T3" fmla="*/ 0 h 12"/>
                  <a:gd name="T4" fmla="*/ 39 w 49"/>
                  <a:gd name="T5" fmla="*/ 0 h 12"/>
                  <a:gd name="T6" fmla="*/ 34 w 49"/>
                  <a:gd name="T7" fmla="*/ 1 h 12"/>
                  <a:gd name="T8" fmla="*/ 30 w 49"/>
                  <a:gd name="T9" fmla="*/ 2 h 12"/>
                  <a:gd name="T10" fmla="*/ 25 w 49"/>
                  <a:gd name="T11" fmla="*/ 1 h 12"/>
                  <a:gd name="T12" fmla="*/ 21 w 49"/>
                  <a:gd name="T13" fmla="*/ 1 h 12"/>
                  <a:gd name="T14" fmla="*/ 15 w 49"/>
                  <a:gd name="T15" fmla="*/ 2 h 12"/>
                  <a:gd name="T16" fmla="*/ 8 w 49"/>
                  <a:gd name="T17" fmla="*/ 1 h 12"/>
                  <a:gd name="T18" fmla="*/ 0 w 49"/>
                  <a:gd name="T19" fmla="*/ 0 h 12"/>
                  <a:gd name="T20" fmla="*/ 0 w 49"/>
                  <a:gd name="T21" fmla="*/ 9 h 12"/>
                  <a:gd name="T22" fmla="*/ 8 w 49"/>
                  <a:gd name="T23" fmla="*/ 10 h 12"/>
                  <a:gd name="T24" fmla="*/ 15 w 49"/>
                  <a:gd name="T25" fmla="*/ 11 h 12"/>
                  <a:gd name="T26" fmla="*/ 21 w 49"/>
                  <a:gd name="T27" fmla="*/ 12 h 12"/>
                  <a:gd name="T28" fmla="*/ 25 w 49"/>
                  <a:gd name="T29" fmla="*/ 12 h 12"/>
                  <a:gd name="T30" fmla="*/ 30 w 49"/>
                  <a:gd name="T31" fmla="*/ 11 h 12"/>
                  <a:gd name="T32" fmla="*/ 34 w 49"/>
                  <a:gd name="T33" fmla="*/ 10 h 12"/>
                  <a:gd name="T34" fmla="*/ 39 w 49"/>
                  <a:gd name="T35" fmla="*/ 11 h 12"/>
                  <a:gd name="T36" fmla="*/ 44 w 49"/>
                  <a:gd name="T37" fmla="*/ 11 h 12"/>
                  <a:gd name="T38" fmla="*/ 40 w 49"/>
                  <a:gd name="T39" fmla="*/ 9 h 12"/>
                  <a:gd name="T40" fmla="*/ 44 w 49"/>
                  <a:gd name="T41" fmla="*/ 11 h 12"/>
                  <a:gd name="T42" fmla="*/ 47 w 49"/>
                  <a:gd name="T43" fmla="*/ 9 h 12"/>
                  <a:gd name="T44" fmla="*/ 49 w 49"/>
                  <a:gd name="T45" fmla="*/ 5 h 12"/>
                  <a:gd name="T46" fmla="*/ 47 w 49"/>
                  <a:gd name="T47" fmla="*/ 2 h 12"/>
                  <a:gd name="T48" fmla="*/ 44 w 49"/>
                  <a:gd name="T49" fmla="*/ 0 h 12"/>
                  <a:gd name="T50" fmla="*/ 47 w 49"/>
                  <a:gd name="T51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9" h="12">
                    <a:moveTo>
                      <a:pt x="47" y="2"/>
                    </a:moveTo>
                    <a:lnTo>
                      <a:pt x="44" y="0"/>
                    </a:lnTo>
                    <a:lnTo>
                      <a:pt x="39" y="0"/>
                    </a:lnTo>
                    <a:lnTo>
                      <a:pt x="34" y="1"/>
                    </a:lnTo>
                    <a:lnTo>
                      <a:pt x="30" y="2"/>
                    </a:lnTo>
                    <a:lnTo>
                      <a:pt x="25" y="1"/>
                    </a:lnTo>
                    <a:lnTo>
                      <a:pt x="21" y="1"/>
                    </a:lnTo>
                    <a:lnTo>
                      <a:pt x="15" y="2"/>
                    </a:lnTo>
                    <a:lnTo>
                      <a:pt x="8" y="1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8" y="10"/>
                    </a:lnTo>
                    <a:lnTo>
                      <a:pt x="15" y="11"/>
                    </a:lnTo>
                    <a:lnTo>
                      <a:pt x="21" y="12"/>
                    </a:lnTo>
                    <a:lnTo>
                      <a:pt x="25" y="12"/>
                    </a:lnTo>
                    <a:lnTo>
                      <a:pt x="30" y="11"/>
                    </a:lnTo>
                    <a:lnTo>
                      <a:pt x="34" y="10"/>
                    </a:lnTo>
                    <a:lnTo>
                      <a:pt x="39" y="11"/>
                    </a:lnTo>
                    <a:lnTo>
                      <a:pt x="44" y="11"/>
                    </a:lnTo>
                    <a:lnTo>
                      <a:pt x="40" y="9"/>
                    </a:lnTo>
                    <a:lnTo>
                      <a:pt x="44" y="11"/>
                    </a:lnTo>
                    <a:lnTo>
                      <a:pt x="47" y="9"/>
                    </a:lnTo>
                    <a:lnTo>
                      <a:pt x="49" y="5"/>
                    </a:lnTo>
                    <a:lnTo>
                      <a:pt x="47" y="2"/>
                    </a:lnTo>
                    <a:lnTo>
                      <a:pt x="44" y="0"/>
                    </a:lnTo>
                    <a:lnTo>
                      <a:pt x="47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23" name="Freeform 247"/>
              <p:cNvSpPr>
                <a:spLocks/>
              </p:cNvSpPr>
              <p:nvPr/>
            </p:nvSpPr>
            <p:spPr bwMode="auto">
              <a:xfrm>
                <a:off x="4128" y="2679"/>
                <a:ext cx="49" cy="82"/>
              </a:xfrm>
              <a:custGeom>
                <a:avLst/>
                <a:gdLst>
                  <a:gd name="T0" fmla="*/ 91 w 98"/>
                  <a:gd name="T1" fmla="*/ 153 h 162"/>
                  <a:gd name="T2" fmla="*/ 98 w 98"/>
                  <a:gd name="T3" fmla="*/ 157 h 162"/>
                  <a:gd name="T4" fmla="*/ 94 w 98"/>
                  <a:gd name="T5" fmla="*/ 142 h 162"/>
                  <a:gd name="T6" fmla="*/ 84 w 98"/>
                  <a:gd name="T7" fmla="*/ 121 h 162"/>
                  <a:gd name="T8" fmla="*/ 72 w 98"/>
                  <a:gd name="T9" fmla="*/ 98 h 162"/>
                  <a:gd name="T10" fmla="*/ 59 w 98"/>
                  <a:gd name="T11" fmla="*/ 75 h 162"/>
                  <a:gd name="T12" fmla="*/ 44 w 98"/>
                  <a:gd name="T13" fmla="*/ 51 h 162"/>
                  <a:gd name="T14" fmla="*/ 30 w 98"/>
                  <a:gd name="T15" fmla="*/ 30 h 162"/>
                  <a:gd name="T16" fmla="*/ 16 w 98"/>
                  <a:gd name="T17" fmla="*/ 11 h 162"/>
                  <a:gd name="T18" fmla="*/ 7 w 98"/>
                  <a:gd name="T19" fmla="*/ 0 h 162"/>
                  <a:gd name="T20" fmla="*/ 0 w 98"/>
                  <a:gd name="T21" fmla="*/ 7 h 162"/>
                  <a:gd name="T22" fmla="*/ 9 w 98"/>
                  <a:gd name="T23" fmla="*/ 18 h 162"/>
                  <a:gd name="T24" fmla="*/ 21 w 98"/>
                  <a:gd name="T25" fmla="*/ 34 h 162"/>
                  <a:gd name="T26" fmla="*/ 35 w 98"/>
                  <a:gd name="T27" fmla="*/ 55 h 162"/>
                  <a:gd name="T28" fmla="*/ 50 w 98"/>
                  <a:gd name="T29" fmla="*/ 79 h 162"/>
                  <a:gd name="T30" fmla="*/ 62 w 98"/>
                  <a:gd name="T31" fmla="*/ 102 h 162"/>
                  <a:gd name="T32" fmla="*/ 75 w 98"/>
                  <a:gd name="T33" fmla="*/ 125 h 162"/>
                  <a:gd name="T34" fmla="*/ 84 w 98"/>
                  <a:gd name="T35" fmla="*/ 144 h 162"/>
                  <a:gd name="T36" fmla="*/ 89 w 98"/>
                  <a:gd name="T37" fmla="*/ 159 h 162"/>
                  <a:gd name="T38" fmla="*/ 96 w 98"/>
                  <a:gd name="T39" fmla="*/ 162 h 162"/>
                  <a:gd name="T40" fmla="*/ 89 w 98"/>
                  <a:gd name="T41" fmla="*/ 159 h 162"/>
                  <a:gd name="T42" fmla="*/ 91 w 98"/>
                  <a:gd name="T43" fmla="*/ 161 h 162"/>
                  <a:gd name="T44" fmla="*/ 95 w 98"/>
                  <a:gd name="T45" fmla="*/ 162 h 162"/>
                  <a:gd name="T46" fmla="*/ 97 w 98"/>
                  <a:gd name="T47" fmla="*/ 160 h 162"/>
                  <a:gd name="T48" fmla="*/ 98 w 98"/>
                  <a:gd name="T49" fmla="*/ 157 h 162"/>
                  <a:gd name="T50" fmla="*/ 91 w 98"/>
                  <a:gd name="T51" fmla="*/ 153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8" h="162">
                    <a:moveTo>
                      <a:pt x="91" y="153"/>
                    </a:moveTo>
                    <a:lnTo>
                      <a:pt x="98" y="157"/>
                    </a:lnTo>
                    <a:lnTo>
                      <a:pt x="94" y="142"/>
                    </a:lnTo>
                    <a:lnTo>
                      <a:pt x="84" y="121"/>
                    </a:lnTo>
                    <a:lnTo>
                      <a:pt x="72" y="98"/>
                    </a:lnTo>
                    <a:lnTo>
                      <a:pt x="59" y="75"/>
                    </a:lnTo>
                    <a:lnTo>
                      <a:pt x="44" y="51"/>
                    </a:lnTo>
                    <a:lnTo>
                      <a:pt x="30" y="30"/>
                    </a:lnTo>
                    <a:lnTo>
                      <a:pt x="16" y="11"/>
                    </a:lnTo>
                    <a:lnTo>
                      <a:pt x="7" y="0"/>
                    </a:lnTo>
                    <a:lnTo>
                      <a:pt x="0" y="7"/>
                    </a:lnTo>
                    <a:lnTo>
                      <a:pt x="9" y="18"/>
                    </a:lnTo>
                    <a:lnTo>
                      <a:pt x="21" y="34"/>
                    </a:lnTo>
                    <a:lnTo>
                      <a:pt x="35" y="55"/>
                    </a:lnTo>
                    <a:lnTo>
                      <a:pt x="50" y="79"/>
                    </a:lnTo>
                    <a:lnTo>
                      <a:pt x="62" y="102"/>
                    </a:lnTo>
                    <a:lnTo>
                      <a:pt x="75" y="125"/>
                    </a:lnTo>
                    <a:lnTo>
                      <a:pt x="84" y="144"/>
                    </a:lnTo>
                    <a:lnTo>
                      <a:pt x="89" y="159"/>
                    </a:lnTo>
                    <a:lnTo>
                      <a:pt x="96" y="162"/>
                    </a:lnTo>
                    <a:lnTo>
                      <a:pt x="89" y="159"/>
                    </a:lnTo>
                    <a:lnTo>
                      <a:pt x="91" y="161"/>
                    </a:lnTo>
                    <a:lnTo>
                      <a:pt x="95" y="162"/>
                    </a:lnTo>
                    <a:lnTo>
                      <a:pt x="97" y="160"/>
                    </a:lnTo>
                    <a:lnTo>
                      <a:pt x="98" y="157"/>
                    </a:lnTo>
                    <a:lnTo>
                      <a:pt x="91" y="1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24" name="Freeform 248"/>
              <p:cNvSpPr>
                <a:spLocks/>
              </p:cNvSpPr>
              <p:nvPr/>
            </p:nvSpPr>
            <p:spPr bwMode="auto">
              <a:xfrm>
                <a:off x="4173" y="2754"/>
                <a:ext cx="32" cy="43"/>
              </a:xfrm>
              <a:custGeom>
                <a:avLst/>
                <a:gdLst>
                  <a:gd name="T0" fmla="*/ 61 w 65"/>
                  <a:gd name="T1" fmla="*/ 86 h 86"/>
                  <a:gd name="T2" fmla="*/ 65 w 65"/>
                  <a:gd name="T3" fmla="*/ 80 h 86"/>
                  <a:gd name="T4" fmla="*/ 59 w 65"/>
                  <a:gd name="T5" fmla="*/ 63 h 86"/>
                  <a:gd name="T6" fmla="*/ 52 w 65"/>
                  <a:gd name="T7" fmla="*/ 46 h 86"/>
                  <a:gd name="T8" fmla="*/ 45 w 65"/>
                  <a:gd name="T9" fmla="*/ 31 h 86"/>
                  <a:gd name="T10" fmla="*/ 37 w 65"/>
                  <a:gd name="T11" fmla="*/ 18 h 86"/>
                  <a:gd name="T12" fmla="*/ 29 w 65"/>
                  <a:gd name="T13" fmla="*/ 10 h 86"/>
                  <a:gd name="T14" fmla="*/ 21 w 65"/>
                  <a:gd name="T15" fmla="*/ 3 h 86"/>
                  <a:gd name="T16" fmla="*/ 11 w 65"/>
                  <a:gd name="T17" fmla="*/ 0 h 86"/>
                  <a:gd name="T18" fmla="*/ 0 w 65"/>
                  <a:gd name="T19" fmla="*/ 3 h 86"/>
                  <a:gd name="T20" fmla="*/ 5 w 65"/>
                  <a:gd name="T21" fmla="*/ 12 h 86"/>
                  <a:gd name="T22" fmla="*/ 11 w 65"/>
                  <a:gd name="T23" fmla="*/ 11 h 86"/>
                  <a:gd name="T24" fmla="*/ 16 w 65"/>
                  <a:gd name="T25" fmla="*/ 12 h 86"/>
                  <a:gd name="T26" fmla="*/ 22 w 65"/>
                  <a:gd name="T27" fmla="*/ 17 h 86"/>
                  <a:gd name="T28" fmla="*/ 30 w 65"/>
                  <a:gd name="T29" fmla="*/ 25 h 86"/>
                  <a:gd name="T30" fmla="*/ 36 w 65"/>
                  <a:gd name="T31" fmla="*/ 35 h 86"/>
                  <a:gd name="T32" fmla="*/ 43 w 65"/>
                  <a:gd name="T33" fmla="*/ 50 h 86"/>
                  <a:gd name="T34" fmla="*/ 50 w 65"/>
                  <a:gd name="T35" fmla="*/ 65 h 86"/>
                  <a:gd name="T36" fmla="*/ 56 w 65"/>
                  <a:gd name="T37" fmla="*/ 83 h 86"/>
                  <a:gd name="T38" fmla="*/ 59 w 65"/>
                  <a:gd name="T39" fmla="*/ 77 h 86"/>
                  <a:gd name="T40" fmla="*/ 56 w 65"/>
                  <a:gd name="T41" fmla="*/ 83 h 86"/>
                  <a:gd name="T42" fmla="*/ 58 w 65"/>
                  <a:gd name="T43" fmla="*/ 85 h 86"/>
                  <a:gd name="T44" fmla="*/ 61 w 65"/>
                  <a:gd name="T45" fmla="*/ 86 h 86"/>
                  <a:gd name="T46" fmla="*/ 64 w 65"/>
                  <a:gd name="T47" fmla="*/ 84 h 86"/>
                  <a:gd name="T48" fmla="*/ 65 w 65"/>
                  <a:gd name="T49" fmla="*/ 80 h 86"/>
                  <a:gd name="T50" fmla="*/ 61 w 65"/>
                  <a:gd name="T51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5" h="86">
                    <a:moveTo>
                      <a:pt x="61" y="86"/>
                    </a:moveTo>
                    <a:lnTo>
                      <a:pt x="65" y="80"/>
                    </a:lnTo>
                    <a:lnTo>
                      <a:pt x="59" y="63"/>
                    </a:lnTo>
                    <a:lnTo>
                      <a:pt x="52" y="46"/>
                    </a:lnTo>
                    <a:lnTo>
                      <a:pt x="45" y="31"/>
                    </a:lnTo>
                    <a:lnTo>
                      <a:pt x="37" y="18"/>
                    </a:lnTo>
                    <a:lnTo>
                      <a:pt x="29" y="10"/>
                    </a:lnTo>
                    <a:lnTo>
                      <a:pt x="21" y="3"/>
                    </a:lnTo>
                    <a:lnTo>
                      <a:pt x="11" y="0"/>
                    </a:lnTo>
                    <a:lnTo>
                      <a:pt x="0" y="3"/>
                    </a:lnTo>
                    <a:lnTo>
                      <a:pt x="5" y="12"/>
                    </a:lnTo>
                    <a:lnTo>
                      <a:pt x="11" y="11"/>
                    </a:lnTo>
                    <a:lnTo>
                      <a:pt x="16" y="12"/>
                    </a:lnTo>
                    <a:lnTo>
                      <a:pt x="22" y="17"/>
                    </a:lnTo>
                    <a:lnTo>
                      <a:pt x="30" y="25"/>
                    </a:lnTo>
                    <a:lnTo>
                      <a:pt x="36" y="35"/>
                    </a:lnTo>
                    <a:lnTo>
                      <a:pt x="43" y="50"/>
                    </a:lnTo>
                    <a:lnTo>
                      <a:pt x="50" y="65"/>
                    </a:lnTo>
                    <a:lnTo>
                      <a:pt x="56" y="83"/>
                    </a:lnTo>
                    <a:lnTo>
                      <a:pt x="59" y="77"/>
                    </a:lnTo>
                    <a:lnTo>
                      <a:pt x="56" y="83"/>
                    </a:lnTo>
                    <a:lnTo>
                      <a:pt x="58" y="85"/>
                    </a:lnTo>
                    <a:lnTo>
                      <a:pt x="61" y="86"/>
                    </a:lnTo>
                    <a:lnTo>
                      <a:pt x="64" y="84"/>
                    </a:lnTo>
                    <a:lnTo>
                      <a:pt x="65" y="80"/>
                    </a:lnTo>
                    <a:lnTo>
                      <a:pt x="61" y="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25" name="Freeform 249"/>
              <p:cNvSpPr>
                <a:spLocks/>
              </p:cNvSpPr>
              <p:nvPr/>
            </p:nvSpPr>
            <p:spPr bwMode="auto">
              <a:xfrm>
                <a:off x="3980" y="2629"/>
                <a:ext cx="390" cy="236"/>
              </a:xfrm>
              <a:custGeom>
                <a:avLst/>
                <a:gdLst>
                  <a:gd name="T0" fmla="*/ 469 w 780"/>
                  <a:gd name="T1" fmla="*/ 324 h 473"/>
                  <a:gd name="T2" fmla="*/ 491 w 780"/>
                  <a:gd name="T3" fmla="*/ 314 h 473"/>
                  <a:gd name="T4" fmla="*/ 496 w 780"/>
                  <a:gd name="T5" fmla="*/ 282 h 473"/>
                  <a:gd name="T6" fmla="*/ 533 w 780"/>
                  <a:gd name="T7" fmla="*/ 276 h 473"/>
                  <a:gd name="T8" fmla="*/ 651 w 780"/>
                  <a:gd name="T9" fmla="*/ 275 h 473"/>
                  <a:gd name="T10" fmla="*/ 690 w 780"/>
                  <a:gd name="T11" fmla="*/ 275 h 473"/>
                  <a:gd name="T12" fmla="*/ 736 w 780"/>
                  <a:gd name="T13" fmla="*/ 276 h 473"/>
                  <a:gd name="T14" fmla="*/ 731 w 780"/>
                  <a:gd name="T15" fmla="*/ 324 h 473"/>
                  <a:gd name="T16" fmla="*/ 761 w 780"/>
                  <a:gd name="T17" fmla="*/ 383 h 473"/>
                  <a:gd name="T18" fmla="*/ 754 w 780"/>
                  <a:gd name="T19" fmla="*/ 469 h 473"/>
                  <a:gd name="T20" fmla="*/ 607 w 780"/>
                  <a:gd name="T21" fmla="*/ 471 h 473"/>
                  <a:gd name="T22" fmla="*/ 452 w 780"/>
                  <a:gd name="T23" fmla="*/ 473 h 473"/>
                  <a:gd name="T24" fmla="*/ 299 w 780"/>
                  <a:gd name="T25" fmla="*/ 473 h 473"/>
                  <a:gd name="T26" fmla="*/ 287 w 780"/>
                  <a:gd name="T27" fmla="*/ 439 h 473"/>
                  <a:gd name="T28" fmla="*/ 251 w 780"/>
                  <a:gd name="T29" fmla="*/ 430 h 473"/>
                  <a:gd name="T30" fmla="*/ 196 w 780"/>
                  <a:gd name="T31" fmla="*/ 411 h 473"/>
                  <a:gd name="T32" fmla="*/ 177 w 780"/>
                  <a:gd name="T33" fmla="*/ 366 h 473"/>
                  <a:gd name="T34" fmla="*/ 96 w 780"/>
                  <a:gd name="T35" fmla="*/ 339 h 473"/>
                  <a:gd name="T36" fmla="*/ 64 w 780"/>
                  <a:gd name="T37" fmla="*/ 285 h 473"/>
                  <a:gd name="T38" fmla="*/ 37 w 780"/>
                  <a:gd name="T39" fmla="*/ 201 h 473"/>
                  <a:gd name="T40" fmla="*/ 25 w 780"/>
                  <a:gd name="T41" fmla="*/ 154 h 473"/>
                  <a:gd name="T42" fmla="*/ 12 w 780"/>
                  <a:gd name="T43" fmla="*/ 111 h 473"/>
                  <a:gd name="T44" fmla="*/ 51 w 780"/>
                  <a:gd name="T45" fmla="*/ 40 h 473"/>
                  <a:gd name="T46" fmla="*/ 64 w 780"/>
                  <a:gd name="T47" fmla="*/ 19 h 473"/>
                  <a:gd name="T48" fmla="*/ 95 w 780"/>
                  <a:gd name="T49" fmla="*/ 14 h 473"/>
                  <a:gd name="T50" fmla="*/ 114 w 780"/>
                  <a:gd name="T51" fmla="*/ 18 h 473"/>
                  <a:gd name="T52" fmla="*/ 149 w 780"/>
                  <a:gd name="T53" fmla="*/ 1 h 473"/>
                  <a:gd name="T54" fmla="*/ 204 w 780"/>
                  <a:gd name="T55" fmla="*/ 23 h 473"/>
                  <a:gd name="T56" fmla="*/ 241 w 780"/>
                  <a:gd name="T57" fmla="*/ 70 h 473"/>
                  <a:gd name="T58" fmla="*/ 256 w 780"/>
                  <a:gd name="T59" fmla="*/ 112 h 473"/>
                  <a:gd name="T60" fmla="*/ 241 w 780"/>
                  <a:gd name="T61" fmla="*/ 155 h 473"/>
                  <a:gd name="T62" fmla="*/ 210 w 780"/>
                  <a:gd name="T63" fmla="*/ 178 h 473"/>
                  <a:gd name="T64" fmla="*/ 188 w 780"/>
                  <a:gd name="T65" fmla="*/ 188 h 473"/>
                  <a:gd name="T66" fmla="*/ 113 w 780"/>
                  <a:gd name="T67" fmla="*/ 196 h 473"/>
                  <a:gd name="T68" fmla="*/ 63 w 780"/>
                  <a:gd name="T69" fmla="*/ 214 h 473"/>
                  <a:gd name="T70" fmla="*/ 78 w 780"/>
                  <a:gd name="T71" fmla="*/ 258 h 473"/>
                  <a:gd name="T72" fmla="*/ 118 w 780"/>
                  <a:gd name="T73" fmla="*/ 217 h 473"/>
                  <a:gd name="T74" fmla="*/ 184 w 780"/>
                  <a:gd name="T75" fmla="*/ 233 h 473"/>
                  <a:gd name="T76" fmla="*/ 152 w 780"/>
                  <a:gd name="T77" fmla="*/ 285 h 473"/>
                  <a:gd name="T78" fmla="*/ 133 w 780"/>
                  <a:gd name="T79" fmla="*/ 323 h 473"/>
                  <a:gd name="T80" fmla="*/ 177 w 780"/>
                  <a:gd name="T81" fmla="*/ 324 h 473"/>
                  <a:gd name="T82" fmla="*/ 208 w 780"/>
                  <a:gd name="T83" fmla="*/ 267 h 473"/>
                  <a:gd name="T84" fmla="*/ 262 w 780"/>
                  <a:gd name="T85" fmla="*/ 293 h 473"/>
                  <a:gd name="T86" fmla="*/ 219 w 780"/>
                  <a:gd name="T87" fmla="*/ 353 h 473"/>
                  <a:gd name="T88" fmla="*/ 216 w 780"/>
                  <a:gd name="T89" fmla="*/ 390 h 473"/>
                  <a:gd name="T90" fmla="*/ 248 w 780"/>
                  <a:gd name="T91" fmla="*/ 363 h 473"/>
                  <a:gd name="T92" fmla="*/ 298 w 780"/>
                  <a:gd name="T93" fmla="*/ 317 h 473"/>
                  <a:gd name="T94" fmla="*/ 323 w 780"/>
                  <a:gd name="T95" fmla="*/ 355 h 473"/>
                  <a:gd name="T96" fmla="*/ 278 w 780"/>
                  <a:gd name="T97" fmla="*/ 407 h 473"/>
                  <a:gd name="T98" fmla="*/ 314 w 780"/>
                  <a:gd name="T99" fmla="*/ 404 h 473"/>
                  <a:gd name="T100" fmla="*/ 400 w 780"/>
                  <a:gd name="T101" fmla="*/ 353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80" h="473">
                    <a:moveTo>
                      <a:pt x="446" y="332"/>
                    </a:moveTo>
                    <a:lnTo>
                      <a:pt x="452" y="330"/>
                    </a:lnTo>
                    <a:lnTo>
                      <a:pt x="458" y="328"/>
                    </a:lnTo>
                    <a:lnTo>
                      <a:pt x="463" y="325"/>
                    </a:lnTo>
                    <a:lnTo>
                      <a:pt x="469" y="324"/>
                    </a:lnTo>
                    <a:lnTo>
                      <a:pt x="475" y="322"/>
                    </a:lnTo>
                    <a:lnTo>
                      <a:pt x="481" y="321"/>
                    </a:lnTo>
                    <a:lnTo>
                      <a:pt x="485" y="319"/>
                    </a:lnTo>
                    <a:lnTo>
                      <a:pt x="491" y="317"/>
                    </a:lnTo>
                    <a:lnTo>
                      <a:pt x="491" y="314"/>
                    </a:lnTo>
                    <a:lnTo>
                      <a:pt x="491" y="307"/>
                    </a:lnTo>
                    <a:lnTo>
                      <a:pt x="491" y="296"/>
                    </a:lnTo>
                    <a:lnTo>
                      <a:pt x="491" y="283"/>
                    </a:lnTo>
                    <a:lnTo>
                      <a:pt x="492" y="283"/>
                    </a:lnTo>
                    <a:lnTo>
                      <a:pt x="496" y="282"/>
                    </a:lnTo>
                    <a:lnTo>
                      <a:pt x="501" y="281"/>
                    </a:lnTo>
                    <a:lnTo>
                      <a:pt x="508" y="279"/>
                    </a:lnTo>
                    <a:lnTo>
                      <a:pt x="516" y="278"/>
                    </a:lnTo>
                    <a:lnTo>
                      <a:pt x="525" y="277"/>
                    </a:lnTo>
                    <a:lnTo>
                      <a:pt x="533" y="276"/>
                    </a:lnTo>
                    <a:lnTo>
                      <a:pt x="539" y="275"/>
                    </a:lnTo>
                    <a:lnTo>
                      <a:pt x="582" y="279"/>
                    </a:lnTo>
                    <a:lnTo>
                      <a:pt x="586" y="317"/>
                    </a:lnTo>
                    <a:lnTo>
                      <a:pt x="644" y="320"/>
                    </a:lnTo>
                    <a:lnTo>
                      <a:pt x="651" y="275"/>
                    </a:lnTo>
                    <a:lnTo>
                      <a:pt x="654" y="275"/>
                    </a:lnTo>
                    <a:lnTo>
                      <a:pt x="659" y="275"/>
                    </a:lnTo>
                    <a:lnTo>
                      <a:pt x="669" y="275"/>
                    </a:lnTo>
                    <a:lnTo>
                      <a:pt x="679" y="275"/>
                    </a:lnTo>
                    <a:lnTo>
                      <a:pt x="690" y="275"/>
                    </a:lnTo>
                    <a:lnTo>
                      <a:pt x="701" y="274"/>
                    </a:lnTo>
                    <a:lnTo>
                      <a:pt x="710" y="274"/>
                    </a:lnTo>
                    <a:lnTo>
                      <a:pt x="717" y="272"/>
                    </a:lnTo>
                    <a:lnTo>
                      <a:pt x="728" y="275"/>
                    </a:lnTo>
                    <a:lnTo>
                      <a:pt x="736" y="276"/>
                    </a:lnTo>
                    <a:lnTo>
                      <a:pt x="741" y="276"/>
                    </a:lnTo>
                    <a:lnTo>
                      <a:pt x="742" y="276"/>
                    </a:lnTo>
                    <a:lnTo>
                      <a:pt x="740" y="291"/>
                    </a:lnTo>
                    <a:lnTo>
                      <a:pt x="735" y="308"/>
                    </a:lnTo>
                    <a:lnTo>
                      <a:pt x="731" y="324"/>
                    </a:lnTo>
                    <a:lnTo>
                      <a:pt x="728" y="331"/>
                    </a:lnTo>
                    <a:lnTo>
                      <a:pt x="736" y="339"/>
                    </a:lnTo>
                    <a:lnTo>
                      <a:pt x="745" y="351"/>
                    </a:lnTo>
                    <a:lnTo>
                      <a:pt x="753" y="366"/>
                    </a:lnTo>
                    <a:lnTo>
                      <a:pt x="761" y="383"/>
                    </a:lnTo>
                    <a:lnTo>
                      <a:pt x="768" y="401"/>
                    </a:lnTo>
                    <a:lnTo>
                      <a:pt x="773" y="423"/>
                    </a:lnTo>
                    <a:lnTo>
                      <a:pt x="778" y="445"/>
                    </a:lnTo>
                    <a:lnTo>
                      <a:pt x="780" y="469"/>
                    </a:lnTo>
                    <a:lnTo>
                      <a:pt x="754" y="469"/>
                    </a:lnTo>
                    <a:lnTo>
                      <a:pt x="725" y="469"/>
                    </a:lnTo>
                    <a:lnTo>
                      <a:pt x="696" y="471"/>
                    </a:lnTo>
                    <a:lnTo>
                      <a:pt x="667" y="471"/>
                    </a:lnTo>
                    <a:lnTo>
                      <a:pt x="637" y="471"/>
                    </a:lnTo>
                    <a:lnTo>
                      <a:pt x="607" y="471"/>
                    </a:lnTo>
                    <a:lnTo>
                      <a:pt x="576" y="472"/>
                    </a:lnTo>
                    <a:lnTo>
                      <a:pt x="545" y="472"/>
                    </a:lnTo>
                    <a:lnTo>
                      <a:pt x="514" y="472"/>
                    </a:lnTo>
                    <a:lnTo>
                      <a:pt x="483" y="472"/>
                    </a:lnTo>
                    <a:lnTo>
                      <a:pt x="452" y="473"/>
                    </a:lnTo>
                    <a:lnTo>
                      <a:pt x="421" y="473"/>
                    </a:lnTo>
                    <a:lnTo>
                      <a:pt x="390" y="473"/>
                    </a:lnTo>
                    <a:lnTo>
                      <a:pt x="359" y="473"/>
                    </a:lnTo>
                    <a:lnTo>
                      <a:pt x="329" y="473"/>
                    </a:lnTo>
                    <a:lnTo>
                      <a:pt x="299" y="473"/>
                    </a:lnTo>
                    <a:lnTo>
                      <a:pt x="298" y="461"/>
                    </a:lnTo>
                    <a:lnTo>
                      <a:pt x="298" y="450"/>
                    </a:lnTo>
                    <a:lnTo>
                      <a:pt x="299" y="442"/>
                    </a:lnTo>
                    <a:lnTo>
                      <a:pt x="299" y="438"/>
                    </a:lnTo>
                    <a:lnTo>
                      <a:pt x="287" y="439"/>
                    </a:lnTo>
                    <a:lnTo>
                      <a:pt x="277" y="439"/>
                    </a:lnTo>
                    <a:lnTo>
                      <a:pt x="268" y="439"/>
                    </a:lnTo>
                    <a:lnTo>
                      <a:pt x="261" y="438"/>
                    </a:lnTo>
                    <a:lnTo>
                      <a:pt x="256" y="435"/>
                    </a:lnTo>
                    <a:lnTo>
                      <a:pt x="251" y="430"/>
                    </a:lnTo>
                    <a:lnTo>
                      <a:pt x="249" y="423"/>
                    </a:lnTo>
                    <a:lnTo>
                      <a:pt x="247" y="414"/>
                    </a:lnTo>
                    <a:lnTo>
                      <a:pt x="226" y="416"/>
                    </a:lnTo>
                    <a:lnTo>
                      <a:pt x="209" y="415"/>
                    </a:lnTo>
                    <a:lnTo>
                      <a:pt x="196" y="411"/>
                    </a:lnTo>
                    <a:lnTo>
                      <a:pt x="186" y="404"/>
                    </a:lnTo>
                    <a:lnTo>
                      <a:pt x="180" y="396"/>
                    </a:lnTo>
                    <a:lnTo>
                      <a:pt x="177" y="387"/>
                    </a:lnTo>
                    <a:lnTo>
                      <a:pt x="175" y="376"/>
                    </a:lnTo>
                    <a:lnTo>
                      <a:pt x="177" y="366"/>
                    </a:lnTo>
                    <a:lnTo>
                      <a:pt x="160" y="366"/>
                    </a:lnTo>
                    <a:lnTo>
                      <a:pt x="142" y="362"/>
                    </a:lnTo>
                    <a:lnTo>
                      <a:pt x="125" y="358"/>
                    </a:lnTo>
                    <a:lnTo>
                      <a:pt x="109" y="350"/>
                    </a:lnTo>
                    <a:lnTo>
                      <a:pt x="96" y="339"/>
                    </a:lnTo>
                    <a:lnTo>
                      <a:pt x="88" y="327"/>
                    </a:lnTo>
                    <a:lnTo>
                      <a:pt x="86" y="313"/>
                    </a:lnTo>
                    <a:lnTo>
                      <a:pt x="90" y="297"/>
                    </a:lnTo>
                    <a:lnTo>
                      <a:pt x="78" y="292"/>
                    </a:lnTo>
                    <a:lnTo>
                      <a:pt x="64" y="285"/>
                    </a:lnTo>
                    <a:lnTo>
                      <a:pt x="50" y="275"/>
                    </a:lnTo>
                    <a:lnTo>
                      <a:pt x="38" y="262"/>
                    </a:lnTo>
                    <a:lnTo>
                      <a:pt x="30" y="245"/>
                    </a:lnTo>
                    <a:lnTo>
                      <a:pt x="29" y="225"/>
                    </a:lnTo>
                    <a:lnTo>
                      <a:pt x="37" y="201"/>
                    </a:lnTo>
                    <a:lnTo>
                      <a:pt x="56" y="173"/>
                    </a:lnTo>
                    <a:lnTo>
                      <a:pt x="49" y="170"/>
                    </a:lnTo>
                    <a:lnTo>
                      <a:pt x="41" y="165"/>
                    </a:lnTo>
                    <a:lnTo>
                      <a:pt x="33" y="160"/>
                    </a:lnTo>
                    <a:lnTo>
                      <a:pt x="25" y="154"/>
                    </a:lnTo>
                    <a:lnTo>
                      <a:pt x="18" y="146"/>
                    </a:lnTo>
                    <a:lnTo>
                      <a:pt x="11" y="139"/>
                    </a:lnTo>
                    <a:lnTo>
                      <a:pt x="5" y="131"/>
                    </a:lnTo>
                    <a:lnTo>
                      <a:pt x="0" y="124"/>
                    </a:lnTo>
                    <a:lnTo>
                      <a:pt x="12" y="111"/>
                    </a:lnTo>
                    <a:lnTo>
                      <a:pt x="22" y="97"/>
                    </a:lnTo>
                    <a:lnTo>
                      <a:pt x="31" y="82"/>
                    </a:lnTo>
                    <a:lnTo>
                      <a:pt x="39" y="67"/>
                    </a:lnTo>
                    <a:lnTo>
                      <a:pt x="46" y="54"/>
                    </a:lnTo>
                    <a:lnTo>
                      <a:pt x="51" y="40"/>
                    </a:lnTo>
                    <a:lnTo>
                      <a:pt x="54" y="29"/>
                    </a:lnTo>
                    <a:lnTo>
                      <a:pt x="56" y="20"/>
                    </a:lnTo>
                    <a:lnTo>
                      <a:pt x="57" y="20"/>
                    </a:lnTo>
                    <a:lnTo>
                      <a:pt x="59" y="19"/>
                    </a:lnTo>
                    <a:lnTo>
                      <a:pt x="64" y="19"/>
                    </a:lnTo>
                    <a:lnTo>
                      <a:pt x="69" y="18"/>
                    </a:lnTo>
                    <a:lnTo>
                      <a:pt x="76" y="17"/>
                    </a:lnTo>
                    <a:lnTo>
                      <a:pt x="82" y="17"/>
                    </a:lnTo>
                    <a:lnTo>
                      <a:pt x="89" y="16"/>
                    </a:lnTo>
                    <a:lnTo>
                      <a:pt x="95" y="14"/>
                    </a:lnTo>
                    <a:lnTo>
                      <a:pt x="97" y="17"/>
                    </a:lnTo>
                    <a:lnTo>
                      <a:pt x="102" y="21"/>
                    </a:lnTo>
                    <a:lnTo>
                      <a:pt x="107" y="26"/>
                    </a:lnTo>
                    <a:lnTo>
                      <a:pt x="112" y="28"/>
                    </a:lnTo>
                    <a:lnTo>
                      <a:pt x="114" y="18"/>
                    </a:lnTo>
                    <a:lnTo>
                      <a:pt x="120" y="11"/>
                    </a:lnTo>
                    <a:lnTo>
                      <a:pt x="128" y="6"/>
                    </a:lnTo>
                    <a:lnTo>
                      <a:pt x="135" y="3"/>
                    </a:lnTo>
                    <a:lnTo>
                      <a:pt x="141" y="2"/>
                    </a:lnTo>
                    <a:lnTo>
                      <a:pt x="149" y="1"/>
                    </a:lnTo>
                    <a:lnTo>
                      <a:pt x="158" y="0"/>
                    </a:lnTo>
                    <a:lnTo>
                      <a:pt x="169" y="1"/>
                    </a:lnTo>
                    <a:lnTo>
                      <a:pt x="179" y="5"/>
                    </a:lnTo>
                    <a:lnTo>
                      <a:pt x="192" y="12"/>
                    </a:lnTo>
                    <a:lnTo>
                      <a:pt x="204" y="23"/>
                    </a:lnTo>
                    <a:lnTo>
                      <a:pt x="218" y="38"/>
                    </a:lnTo>
                    <a:lnTo>
                      <a:pt x="225" y="46"/>
                    </a:lnTo>
                    <a:lnTo>
                      <a:pt x="231" y="54"/>
                    </a:lnTo>
                    <a:lnTo>
                      <a:pt x="237" y="62"/>
                    </a:lnTo>
                    <a:lnTo>
                      <a:pt x="241" y="70"/>
                    </a:lnTo>
                    <a:lnTo>
                      <a:pt x="246" y="78"/>
                    </a:lnTo>
                    <a:lnTo>
                      <a:pt x="249" y="87"/>
                    </a:lnTo>
                    <a:lnTo>
                      <a:pt x="253" y="95"/>
                    </a:lnTo>
                    <a:lnTo>
                      <a:pt x="255" y="103"/>
                    </a:lnTo>
                    <a:lnTo>
                      <a:pt x="256" y="112"/>
                    </a:lnTo>
                    <a:lnTo>
                      <a:pt x="257" y="122"/>
                    </a:lnTo>
                    <a:lnTo>
                      <a:pt x="255" y="130"/>
                    </a:lnTo>
                    <a:lnTo>
                      <a:pt x="253" y="139"/>
                    </a:lnTo>
                    <a:lnTo>
                      <a:pt x="248" y="147"/>
                    </a:lnTo>
                    <a:lnTo>
                      <a:pt x="241" y="155"/>
                    </a:lnTo>
                    <a:lnTo>
                      <a:pt x="233" y="163"/>
                    </a:lnTo>
                    <a:lnTo>
                      <a:pt x="223" y="170"/>
                    </a:lnTo>
                    <a:lnTo>
                      <a:pt x="218" y="173"/>
                    </a:lnTo>
                    <a:lnTo>
                      <a:pt x="215" y="176"/>
                    </a:lnTo>
                    <a:lnTo>
                      <a:pt x="210" y="178"/>
                    </a:lnTo>
                    <a:lnTo>
                      <a:pt x="205" y="180"/>
                    </a:lnTo>
                    <a:lnTo>
                      <a:pt x="201" y="183"/>
                    </a:lnTo>
                    <a:lnTo>
                      <a:pt x="197" y="185"/>
                    </a:lnTo>
                    <a:lnTo>
                      <a:pt x="193" y="186"/>
                    </a:lnTo>
                    <a:lnTo>
                      <a:pt x="188" y="188"/>
                    </a:lnTo>
                    <a:lnTo>
                      <a:pt x="172" y="194"/>
                    </a:lnTo>
                    <a:lnTo>
                      <a:pt x="156" y="196"/>
                    </a:lnTo>
                    <a:lnTo>
                      <a:pt x="141" y="198"/>
                    </a:lnTo>
                    <a:lnTo>
                      <a:pt x="127" y="198"/>
                    </a:lnTo>
                    <a:lnTo>
                      <a:pt x="113" y="196"/>
                    </a:lnTo>
                    <a:lnTo>
                      <a:pt x="101" y="194"/>
                    </a:lnTo>
                    <a:lnTo>
                      <a:pt x="90" y="193"/>
                    </a:lnTo>
                    <a:lnTo>
                      <a:pt x="80" y="191"/>
                    </a:lnTo>
                    <a:lnTo>
                      <a:pt x="68" y="202"/>
                    </a:lnTo>
                    <a:lnTo>
                      <a:pt x="63" y="214"/>
                    </a:lnTo>
                    <a:lnTo>
                      <a:pt x="60" y="225"/>
                    </a:lnTo>
                    <a:lnTo>
                      <a:pt x="63" y="236"/>
                    </a:lnTo>
                    <a:lnTo>
                      <a:pt x="66" y="245"/>
                    </a:lnTo>
                    <a:lnTo>
                      <a:pt x="72" y="252"/>
                    </a:lnTo>
                    <a:lnTo>
                      <a:pt x="78" y="258"/>
                    </a:lnTo>
                    <a:lnTo>
                      <a:pt x="83" y="259"/>
                    </a:lnTo>
                    <a:lnTo>
                      <a:pt x="86" y="248"/>
                    </a:lnTo>
                    <a:lnTo>
                      <a:pt x="92" y="237"/>
                    </a:lnTo>
                    <a:lnTo>
                      <a:pt x="104" y="225"/>
                    </a:lnTo>
                    <a:lnTo>
                      <a:pt x="118" y="217"/>
                    </a:lnTo>
                    <a:lnTo>
                      <a:pt x="134" y="210"/>
                    </a:lnTo>
                    <a:lnTo>
                      <a:pt x="150" y="209"/>
                    </a:lnTo>
                    <a:lnTo>
                      <a:pt x="165" y="211"/>
                    </a:lnTo>
                    <a:lnTo>
                      <a:pt x="177" y="221"/>
                    </a:lnTo>
                    <a:lnTo>
                      <a:pt x="184" y="233"/>
                    </a:lnTo>
                    <a:lnTo>
                      <a:pt x="185" y="246"/>
                    </a:lnTo>
                    <a:lnTo>
                      <a:pt x="182" y="258"/>
                    </a:lnTo>
                    <a:lnTo>
                      <a:pt x="175" y="269"/>
                    </a:lnTo>
                    <a:lnTo>
                      <a:pt x="165" y="278"/>
                    </a:lnTo>
                    <a:lnTo>
                      <a:pt x="152" y="285"/>
                    </a:lnTo>
                    <a:lnTo>
                      <a:pt x="139" y="291"/>
                    </a:lnTo>
                    <a:lnTo>
                      <a:pt x="125" y="293"/>
                    </a:lnTo>
                    <a:lnTo>
                      <a:pt x="124" y="307"/>
                    </a:lnTo>
                    <a:lnTo>
                      <a:pt x="127" y="317"/>
                    </a:lnTo>
                    <a:lnTo>
                      <a:pt x="133" y="323"/>
                    </a:lnTo>
                    <a:lnTo>
                      <a:pt x="141" y="327"/>
                    </a:lnTo>
                    <a:lnTo>
                      <a:pt x="149" y="328"/>
                    </a:lnTo>
                    <a:lnTo>
                      <a:pt x="159" y="328"/>
                    </a:lnTo>
                    <a:lnTo>
                      <a:pt x="169" y="325"/>
                    </a:lnTo>
                    <a:lnTo>
                      <a:pt x="177" y="324"/>
                    </a:lnTo>
                    <a:lnTo>
                      <a:pt x="178" y="312"/>
                    </a:lnTo>
                    <a:lnTo>
                      <a:pt x="182" y="299"/>
                    </a:lnTo>
                    <a:lnTo>
                      <a:pt x="189" y="286"/>
                    </a:lnTo>
                    <a:lnTo>
                      <a:pt x="197" y="275"/>
                    </a:lnTo>
                    <a:lnTo>
                      <a:pt x="208" y="267"/>
                    </a:lnTo>
                    <a:lnTo>
                      <a:pt x="220" y="262"/>
                    </a:lnTo>
                    <a:lnTo>
                      <a:pt x="233" y="262"/>
                    </a:lnTo>
                    <a:lnTo>
                      <a:pt x="247" y="269"/>
                    </a:lnTo>
                    <a:lnTo>
                      <a:pt x="257" y="281"/>
                    </a:lnTo>
                    <a:lnTo>
                      <a:pt x="262" y="293"/>
                    </a:lnTo>
                    <a:lnTo>
                      <a:pt x="260" y="307"/>
                    </a:lnTo>
                    <a:lnTo>
                      <a:pt x="254" y="321"/>
                    </a:lnTo>
                    <a:lnTo>
                      <a:pt x="243" y="334"/>
                    </a:lnTo>
                    <a:lnTo>
                      <a:pt x="232" y="344"/>
                    </a:lnTo>
                    <a:lnTo>
                      <a:pt x="219" y="353"/>
                    </a:lnTo>
                    <a:lnTo>
                      <a:pt x="205" y="359"/>
                    </a:lnTo>
                    <a:lnTo>
                      <a:pt x="204" y="374"/>
                    </a:lnTo>
                    <a:lnTo>
                      <a:pt x="207" y="383"/>
                    </a:lnTo>
                    <a:lnTo>
                      <a:pt x="210" y="389"/>
                    </a:lnTo>
                    <a:lnTo>
                      <a:pt x="216" y="390"/>
                    </a:lnTo>
                    <a:lnTo>
                      <a:pt x="223" y="390"/>
                    </a:lnTo>
                    <a:lnTo>
                      <a:pt x="231" y="388"/>
                    </a:lnTo>
                    <a:lnTo>
                      <a:pt x="239" y="385"/>
                    </a:lnTo>
                    <a:lnTo>
                      <a:pt x="247" y="383"/>
                    </a:lnTo>
                    <a:lnTo>
                      <a:pt x="248" y="363"/>
                    </a:lnTo>
                    <a:lnTo>
                      <a:pt x="254" y="346"/>
                    </a:lnTo>
                    <a:lnTo>
                      <a:pt x="262" y="334"/>
                    </a:lnTo>
                    <a:lnTo>
                      <a:pt x="273" y="325"/>
                    </a:lnTo>
                    <a:lnTo>
                      <a:pt x="285" y="320"/>
                    </a:lnTo>
                    <a:lnTo>
                      <a:pt x="298" y="317"/>
                    </a:lnTo>
                    <a:lnTo>
                      <a:pt x="309" y="320"/>
                    </a:lnTo>
                    <a:lnTo>
                      <a:pt x="319" y="324"/>
                    </a:lnTo>
                    <a:lnTo>
                      <a:pt x="325" y="332"/>
                    </a:lnTo>
                    <a:lnTo>
                      <a:pt x="326" y="343"/>
                    </a:lnTo>
                    <a:lnTo>
                      <a:pt x="323" y="355"/>
                    </a:lnTo>
                    <a:lnTo>
                      <a:pt x="316" y="368"/>
                    </a:lnTo>
                    <a:lnTo>
                      <a:pt x="307" y="381"/>
                    </a:lnTo>
                    <a:lnTo>
                      <a:pt x="296" y="392"/>
                    </a:lnTo>
                    <a:lnTo>
                      <a:pt x="287" y="401"/>
                    </a:lnTo>
                    <a:lnTo>
                      <a:pt x="278" y="407"/>
                    </a:lnTo>
                    <a:lnTo>
                      <a:pt x="280" y="415"/>
                    </a:lnTo>
                    <a:lnTo>
                      <a:pt x="288" y="416"/>
                    </a:lnTo>
                    <a:lnTo>
                      <a:pt x="296" y="414"/>
                    </a:lnTo>
                    <a:lnTo>
                      <a:pt x="306" y="411"/>
                    </a:lnTo>
                    <a:lnTo>
                      <a:pt x="314" y="404"/>
                    </a:lnTo>
                    <a:lnTo>
                      <a:pt x="325" y="396"/>
                    </a:lnTo>
                    <a:lnTo>
                      <a:pt x="340" y="387"/>
                    </a:lnTo>
                    <a:lnTo>
                      <a:pt x="359" y="375"/>
                    </a:lnTo>
                    <a:lnTo>
                      <a:pt x="378" y="365"/>
                    </a:lnTo>
                    <a:lnTo>
                      <a:pt x="400" y="353"/>
                    </a:lnTo>
                    <a:lnTo>
                      <a:pt x="423" y="342"/>
                    </a:lnTo>
                    <a:lnTo>
                      <a:pt x="446" y="332"/>
                    </a:lnTo>
                    <a:close/>
                  </a:path>
                </a:pathLst>
              </a:custGeom>
              <a:solidFill>
                <a:srgbClr val="A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26" name="Freeform 250"/>
              <p:cNvSpPr>
                <a:spLocks/>
              </p:cNvSpPr>
              <p:nvPr/>
            </p:nvSpPr>
            <p:spPr bwMode="auto">
              <a:xfrm>
                <a:off x="4203" y="2785"/>
                <a:ext cx="25" cy="12"/>
              </a:xfrm>
              <a:custGeom>
                <a:avLst/>
                <a:gdLst>
                  <a:gd name="T0" fmla="*/ 40 w 52"/>
                  <a:gd name="T1" fmla="*/ 4 h 24"/>
                  <a:gd name="T2" fmla="*/ 45 w 52"/>
                  <a:gd name="T3" fmla="*/ 0 h 24"/>
                  <a:gd name="T4" fmla="*/ 39 w 52"/>
                  <a:gd name="T5" fmla="*/ 1 h 24"/>
                  <a:gd name="T6" fmla="*/ 35 w 52"/>
                  <a:gd name="T7" fmla="*/ 3 h 24"/>
                  <a:gd name="T8" fmla="*/ 29 w 52"/>
                  <a:gd name="T9" fmla="*/ 4 h 24"/>
                  <a:gd name="T10" fmla="*/ 23 w 52"/>
                  <a:gd name="T11" fmla="*/ 7 h 24"/>
                  <a:gd name="T12" fmla="*/ 17 w 52"/>
                  <a:gd name="T13" fmla="*/ 8 h 24"/>
                  <a:gd name="T14" fmla="*/ 12 w 52"/>
                  <a:gd name="T15" fmla="*/ 10 h 24"/>
                  <a:gd name="T16" fmla="*/ 6 w 52"/>
                  <a:gd name="T17" fmla="*/ 12 h 24"/>
                  <a:gd name="T18" fmla="*/ 0 w 52"/>
                  <a:gd name="T19" fmla="*/ 15 h 24"/>
                  <a:gd name="T20" fmla="*/ 2 w 52"/>
                  <a:gd name="T21" fmla="*/ 24 h 24"/>
                  <a:gd name="T22" fmla="*/ 8 w 52"/>
                  <a:gd name="T23" fmla="*/ 22 h 24"/>
                  <a:gd name="T24" fmla="*/ 14 w 52"/>
                  <a:gd name="T25" fmla="*/ 19 h 24"/>
                  <a:gd name="T26" fmla="*/ 20 w 52"/>
                  <a:gd name="T27" fmla="*/ 17 h 24"/>
                  <a:gd name="T28" fmla="*/ 25 w 52"/>
                  <a:gd name="T29" fmla="*/ 16 h 24"/>
                  <a:gd name="T30" fmla="*/ 31 w 52"/>
                  <a:gd name="T31" fmla="*/ 14 h 24"/>
                  <a:gd name="T32" fmla="*/ 37 w 52"/>
                  <a:gd name="T33" fmla="*/ 12 h 24"/>
                  <a:gd name="T34" fmla="*/ 41 w 52"/>
                  <a:gd name="T35" fmla="*/ 10 h 24"/>
                  <a:gd name="T36" fmla="*/ 47 w 52"/>
                  <a:gd name="T37" fmla="*/ 9 h 24"/>
                  <a:gd name="T38" fmla="*/ 52 w 52"/>
                  <a:gd name="T39" fmla="*/ 4 h 24"/>
                  <a:gd name="T40" fmla="*/ 47 w 52"/>
                  <a:gd name="T41" fmla="*/ 9 h 24"/>
                  <a:gd name="T42" fmla="*/ 51 w 52"/>
                  <a:gd name="T43" fmla="*/ 7 h 24"/>
                  <a:gd name="T44" fmla="*/ 51 w 52"/>
                  <a:gd name="T45" fmla="*/ 3 h 24"/>
                  <a:gd name="T46" fmla="*/ 48 w 52"/>
                  <a:gd name="T47" fmla="*/ 1 h 24"/>
                  <a:gd name="T48" fmla="*/ 45 w 52"/>
                  <a:gd name="T49" fmla="*/ 0 h 24"/>
                  <a:gd name="T50" fmla="*/ 40 w 52"/>
                  <a:gd name="T51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2" h="24">
                    <a:moveTo>
                      <a:pt x="40" y="4"/>
                    </a:moveTo>
                    <a:lnTo>
                      <a:pt x="45" y="0"/>
                    </a:lnTo>
                    <a:lnTo>
                      <a:pt x="39" y="1"/>
                    </a:lnTo>
                    <a:lnTo>
                      <a:pt x="35" y="3"/>
                    </a:lnTo>
                    <a:lnTo>
                      <a:pt x="29" y="4"/>
                    </a:lnTo>
                    <a:lnTo>
                      <a:pt x="23" y="7"/>
                    </a:lnTo>
                    <a:lnTo>
                      <a:pt x="17" y="8"/>
                    </a:lnTo>
                    <a:lnTo>
                      <a:pt x="12" y="10"/>
                    </a:lnTo>
                    <a:lnTo>
                      <a:pt x="6" y="12"/>
                    </a:lnTo>
                    <a:lnTo>
                      <a:pt x="0" y="15"/>
                    </a:lnTo>
                    <a:lnTo>
                      <a:pt x="2" y="24"/>
                    </a:lnTo>
                    <a:lnTo>
                      <a:pt x="8" y="22"/>
                    </a:lnTo>
                    <a:lnTo>
                      <a:pt x="14" y="19"/>
                    </a:lnTo>
                    <a:lnTo>
                      <a:pt x="20" y="17"/>
                    </a:lnTo>
                    <a:lnTo>
                      <a:pt x="25" y="16"/>
                    </a:lnTo>
                    <a:lnTo>
                      <a:pt x="31" y="14"/>
                    </a:lnTo>
                    <a:lnTo>
                      <a:pt x="37" y="12"/>
                    </a:lnTo>
                    <a:lnTo>
                      <a:pt x="41" y="10"/>
                    </a:lnTo>
                    <a:lnTo>
                      <a:pt x="47" y="9"/>
                    </a:lnTo>
                    <a:lnTo>
                      <a:pt x="52" y="4"/>
                    </a:lnTo>
                    <a:lnTo>
                      <a:pt x="47" y="9"/>
                    </a:lnTo>
                    <a:lnTo>
                      <a:pt x="51" y="7"/>
                    </a:lnTo>
                    <a:lnTo>
                      <a:pt x="51" y="3"/>
                    </a:lnTo>
                    <a:lnTo>
                      <a:pt x="48" y="1"/>
                    </a:lnTo>
                    <a:lnTo>
                      <a:pt x="45" y="0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27" name="Freeform 251"/>
              <p:cNvSpPr>
                <a:spLocks/>
              </p:cNvSpPr>
              <p:nvPr/>
            </p:nvSpPr>
            <p:spPr bwMode="auto">
              <a:xfrm>
                <a:off x="4223" y="2768"/>
                <a:ext cx="5" cy="20"/>
              </a:xfrm>
              <a:custGeom>
                <a:avLst/>
                <a:gdLst>
                  <a:gd name="T0" fmla="*/ 5 w 12"/>
                  <a:gd name="T1" fmla="*/ 1 h 40"/>
                  <a:gd name="T2" fmla="*/ 0 w 12"/>
                  <a:gd name="T3" fmla="*/ 6 h 40"/>
                  <a:gd name="T4" fmla="*/ 0 w 12"/>
                  <a:gd name="T5" fmla="*/ 19 h 40"/>
                  <a:gd name="T6" fmla="*/ 0 w 12"/>
                  <a:gd name="T7" fmla="*/ 30 h 40"/>
                  <a:gd name="T8" fmla="*/ 0 w 12"/>
                  <a:gd name="T9" fmla="*/ 37 h 40"/>
                  <a:gd name="T10" fmla="*/ 0 w 12"/>
                  <a:gd name="T11" fmla="*/ 40 h 40"/>
                  <a:gd name="T12" fmla="*/ 12 w 12"/>
                  <a:gd name="T13" fmla="*/ 40 h 40"/>
                  <a:gd name="T14" fmla="*/ 12 w 12"/>
                  <a:gd name="T15" fmla="*/ 37 h 40"/>
                  <a:gd name="T16" fmla="*/ 12 w 12"/>
                  <a:gd name="T17" fmla="*/ 30 h 40"/>
                  <a:gd name="T18" fmla="*/ 12 w 12"/>
                  <a:gd name="T19" fmla="*/ 19 h 40"/>
                  <a:gd name="T20" fmla="*/ 12 w 12"/>
                  <a:gd name="T21" fmla="*/ 6 h 40"/>
                  <a:gd name="T22" fmla="*/ 7 w 12"/>
                  <a:gd name="T23" fmla="*/ 10 h 40"/>
                  <a:gd name="T24" fmla="*/ 12 w 12"/>
                  <a:gd name="T25" fmla="*/ 6 h 40"/>
                  <a:gd name="T26" fmla="*/ 10 w 12"/>
                  <a:gd name="T27" fmla="*/ 2 h 40"/>
                  <a:gd name="T28" fmla="*/ 6 w 12"/>
                  <a:gd name="T29" fmla="*/ 0 h 40"/>
                  <a:gd name="T30" fmla="*/ 3 w 12"/>
                  <a:gd name="T31" fmla="*/ 2 h 40"/>
                  <a:gd name="T32" fmla="*/ 0 w 12"/>
                  <a:gd name="T33" fmla="*/ 6 h 40"/>
                  <a:gd name="T34" fmla="*/ 5 w 12"/>
                  <a:gd name="T35" fmla="*/ 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40">
                    <a:moveTo>
                      <a:pt x="5" y="1"/>
                    </a:moveTo>
                    <a:lnTo>
                      <a:pt x="0" y="6"/>
                    </a:lnTo>
                    <a:lnTo>
                      <a:pt x="0" y="19"/>
                    </a:lnTo>
                    <a:lnTo>
                      <a:pt x="0" y="30"/>
                    </a:lnTo>
                    <a:lnTo>
                      <a:pt x="0" y="37"/>
                    </a:lnTo>
                    <a:lnTo>
                      <a:pt x="0" y="40"/>
                    </a:lnTo>
                    <a:lnTo>
                      <a:pt x="12" y="40"/>
                    </a:lnTo>
                    <a:lnTo>
                      <a:pt x="12" y="37"/>
                    </a:lnTo>
                    <a:lnTo>
                      <a:pt x="12" y="30"/>
                    </a:lnTo>
                    <a:lnTo>
                      <a:pt x="12" y="19"/>
                    </a:lnTo>
                    <a:lnTo>
                      <a:pt x="12" y="6"/>
                    </a:lnTo>
                    <a:lnTo>
                      <a:pt x="7" y="10"/>
                    </a:lnTo>
                    <a:lnTo>
                      <a:pt x="12" y="6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3" y="2"/>
                    </a:lnTo>
                    <a:lnTo>
                      <a:pt x="0" y="6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28" name="Freeform 252"/>
              <p:cNvSpPr>
                <a:spLocks/>
              </p:cNvSpPr>
              <p:nvPr/>
            </p:nvSpPr>
            <p:spPr bwMode="auto">
              <a:xfrm>
                <a:off x="4225" y="2764"/>
                <a:ext cx="27" cy="9"/>
              </a:xfrm>
              <a:custGeom>
                <a:avLst/>
                <a:gdLst>
                  <a:gd name="T0" fmla="*/ 49 w 54"/>
                  <a:gd name="T1" fmla="*/ 0 h 17"/>
                  <a:gd name="T2" fmla="*/ 49 w 54"/>
                  <a:gd name="T3" fmla="*/ 0 h 17"/>
                  <a:gd name="T4" fmla="*/ 43 w 54"/>
                  <a:gd name="T5" fmla="*/ 1 h 17"/>
                  <a:gd name="T6" fmla="*/ 35 w 54"/>
                  <a:gd name="T7" fmla="*/ 2 h 17"/>
                  <a:gd name="T8" fmla="*/ 26 w 54"/>
                  <a:gd name="T9" fmla="*/ 4 h 17"/>
                  <a:gd name="T10" fmla="*/ 18 w 54"/>
                  <a:gd name="T11" fmla="*/ 5 h 17"/>
                  <a:gd name="T12" fmla="*/ 11 w 54"/>
                  <a:gd name="T13" fmla="*/ 6 h 17"/>
                  <a:gd name="T14" fmla="*/ 5 w 54"/>
                  <a:gd name="T15" fmla="*/ 7 h 17"/>
                  <a:gd name="T16" fmla="*/ 1 w 54"/>
                  <a:gd name="T17" fmla="*/ 8 h 17"/>
                  <a:gd name="T18" fmla="*/ 0 w 54"/>
                  <a:gd name="T19" fmla="*/ 8 h 17"/>
                  <a:gd name="T20" fmla="*/ 2 w 54"/>
                  <a:gd name="T21" fmla="*/ 17 h 17"/>
                  <a:gd name="T22" fmla="*/ 3 w 54"/>
                  <a:gd name="T23" fmla="*/ 17 h 17"/>
                  <a:gd name="T24" fmla="*/ 7 w 54"/>
                  <a:gd name="T25" fmla="*/ 16 h 17"/>
                  <a:gd name="T26" fmla="*/ 11 w 54"/>
                  <a:gd name="T27" fmla="*/ 15 h 17"/>
                  <a:gd name="T28" fmla="*/ 18 w 54"/>
                  <a:gd name="T29" fmla="*/ 14 h 17"/>
                  <a:gd name="T30" fmla="*/ 26 w 54"/>
                  <a:gd name="T31" fmla="*/ 13 h 17"/>
                  <a:gd name="T32" fmla="*/ 35 w 54"/>
                  <a:gd name="T33" fmla="*/ 12 h 17"/>
                  <a:gd name="T34" fmla="*/ 43 w 54"/>
                  <a:gd name="T35" fmla="*/ 11 h 17"/>
                  <a:gd name="T36" fmla="*/ 49 w 54"/>
                  <a:gd name="T37" fmla="*/ 9 h 17"/>
                  <a:gd name="T38" fmla="*/ 49 w 54"/>
                  <a:gd name="T39" fmla="*/ 9 h 17"/>
                  <a:gd name="T40" fmla="*/ 49 w 54"/>
                  <a:gd name="T41" fmla="*/ 9 h 17"/>
                  <a:gd name="T42" fmla="*/ 53 w 54"/>
                  <a:gd name="T43" fmla="*/ 8 h 17"/>
                  <a:gd name="T44" fmla="*/ 54 w 54"/>
                  <a:gd name="T45" fmla="*/ 5 h 17"/>
                  <a:gd name="T46" fmla="*/ 53 w 54"/>
                  <a:gd name="T47" fmla="*/ 1 h 17"/>
                  <a:gd name="T48" fmla="*/ 49 w 54"/>
                  <a:gd name="T4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4" h="17">
                    <a:moveTo>
                      <a:pt x="49" y="0"/>
                    </a:moveTo>
                    <a:lnTo>
                      <a:pt x="49" y="0"/>
                    </a:lnTo>
                    <a:lnTo>
                      <a:pt x="43" y="1"/>
                    </a:lnTo>
                    <a:lnTo>
                      <a:pt x="35" y="2"/>
                    </a:lnTo>
                    <a:lnTo>
                      <a:pt x="26" y="4"/>
                    </a:lnTo>
                    <a:lnTo>
                      <a:pt x="18" y="5"/>
                    </a:lnTo>
                    <a:lnTo>
                      <a:pt x="11" y="6"/>
                    </a:lnTo>
                    <a:lnTo>
                      <a:pt x="5" y="7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2" y="17"/>
                    </a:lnTo>
                    <a:lnTo>
                      <a:pt x="3" y="17"/>
                    </a:lnTo>
                    <a:lnTo>
                      <a:pt x="7" y="16"/>
                    </a:lnTo>
                    <a:lnTo>
                      <a:pt x="11" y="15"/>
                    </a:lnTo>
                    <a:lnTo>
                      <a:pt x="18" y="14"/>
                    </a:lnTo>
                    <a:lnTo>
                      <a:pt x="26" y="13"/>
                    </a:lnTo>
                    <a:lnTo>
                      <a:pt x="35" y="12"/>
                    </a:lnTo>
                    <a:lnTo>
                      <a:pt x="43" y="11"/>
                    </a:lnTo>
                    <a:lnTo>
                      <a:pt x="49" y="9"/>
                    </a:lnTo>
                    <a:lnTo>
                      <a:pt x="49" y="9"/>
                    </a:lnTo>
                    <a:lnTo>
                      <a:pt x="49" y="9"/>
                    </a:lnTo>
                    <a:lnTo>
                      <a:pt x="53" y="8"/>
                    </a:lnTo>
                    <a:lnTo>
                      <a:pt x="54" y="5"/>
                    </a:lnTo>
                    <a:lnTo>
                      <a:pt x="53" y="1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29" name="Freeform 253"/>
              <p:cNvSpPr>
                <a:spLocks/>
              </p:cNvSpPr>
              <p:nvPr/>
            </p:nvSpPr>
            <p:spPr bwMode="auto">
              <a:xfrm>
                <a:off x="4250" y="2764"/>
                <a:ext cx="23" cy="7"/>
              </a:xfrm>
              <a:custGeom>
                <a:avLst/>
                <a:gdLst>
                  <a:gd name="T0" fmla="*/ 48 w 48"/>
                  <a:gd name="T1" fmla="*/ 9 h 14"/>
                  <a:gd name="T2" fmla="*/ 43 w 48"/>
                  <a:gd name="T3" fmla="*/ 5 h 14"/>
                  <a:gd name="T4" fmla="*/ 0 w 48"/>
                  <a:gd name="T5" fmla="*/ 0 h 14"/>
                  <a:gd name="T6" fmla="*/ 0 w 48"/>
                  <a:gd name="T7" fmla="*/ 9 h 14"/>
                  <a:gd name="T8" fmla="*/ 43 w 48"/>
                  <a:gd name="T9" fmla="*/ 14 h 14"/>
                  <a:gd name="T10" fmla="*/ 39 w 48"/>
                  <a:gd name="T11" fmla="*/ 9 h 14"/>
                  <a:gd name="T12" fmla="*/ 43 w 48"/>
                  <a:gd name="T13" fmla="*/ 14 h 14"/>
                  <a:gd name="T14" fmla="*/ 47 w 48"/>
                  <a:gd name="T15" fmla="*/ 13 h 14"/>
                  <a:gd name="T16" fmla="*/ 48 w 48"/>
                  <a:gd name="T17" fmla="*/ 9 h 14"/>
                  <a:gd name="T18" fmla="*/ 47 w 48"/>
                  <a:gd name="T19" fmla="*/ 6 h 14"/>
                  <a:gd name="T20" fmla="*/ 43 w 48"/>
                  <a:gd name="T21" fmla="*/ 5 h 14"/>
                  <a:gd name="T22" fmla="*/ 48 w 48"/>
                  <a:gd name="T23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14">
                    <a:moveTo>
                      <a:pt x="48" y="9"/>
                    </a:moveTo>
                    <a:lnTo>
                      <a:pt x="43" y="5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43" y="14"/>
                    </a:lnTo>
                    <a:lnTo>
                      <a:pt x="39" y="9"/>
                    </a:lnTo>
                    <a:lnTo>
                      <a:pt x="43" y="14"/>
                    </a:lnTo>
                    <a:lnTo>
                      <a:pt x="47" y="13"/>
                    </a:lnTo>
                    <a:lnTo>
                      <a:pt x="48" y="9"/>
                    </a:lnTo>
                    <a:lnTo>
                      <a:pt x="47" y="6"/>
                    </a:lnTo>
                    <a:lnTo>
                      <a:pt x="43" y="5"/>
                    </a:lnTo>
                    <a:lnTo>
                      <a:pt x="48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30" name="Freeform 254"/>
              <p:cNvSpPr>
                <a:spLocks/>
              </p:cNvSpPr>
              <p:nvPr/>
            </p:nvSpPr>
            <p:spPr bwMode="auto">
              <a:xfrm>
                <a:off x="4269" y="2769"/>
                <a:ext cx="6" cy="21"/>
              </a:xfrm>
              <a:custGeom>
                <a:avLst/>
                <a:gdLst>
                  <a:gd name="T0" fmla="*/ 8 w 12"/>
                  <a:gd name="T1" fmla="*/ 34 h 43"/>
                  <a:gd name="T2" fmla="*/ 12 w 12"/>
                  <a:gd name="T3" fmla="*/ 38 h 43"/>
                  <a:gd name="T4" fmla="*/ 9 w 12"/>
                  <a:gd name="T5" fmla="*/ 0 h 43"/>
                  <a:gd name="T6" fmla="*/ 0 w 12"/>
                  <a:gd name="T7" fmla="*/ 0 h 43"/>
                  <a:gd name="T8" fmla="*/ 3 w 12"/>
                  <a:gd name="T9" fmla="*/ 38 h 43"/>
                  <a:gd name="T10" fmla="*/ 8 w 12"/>
                  <a:gd name="T11" fmla="*/ 43 h 43"/>
                  <a:gd name="T12" fmla="*/ 3 w 12"/>
                  <a:gd name="T13" fmla="*/ 38 h 43"/>
                  <a:gd name="T14" fmla="*/ 4 w 12"/>
                  <a:gd name="T15" fmla="*/ 42 h 43"/>
                  <a:gd name="T16" fmla="*/ 8 w 12"/>
                  <a:gd name="T17" fmla="*/ 43 h 43"/>
                  <a:gd name="T18" fmla="*/ 11 w 12"/>
                  <a:gd name="T19" fmla="*/ 42 h 43"/>
                  <a:gd name="T20" fmla="*/ 12 w 12"/>
                  <a:gd name="T21" fmla="*/ 38 h 43"/>
                  <a:gd name="T22" fmla="*/ 8 w 12"/>
                  <a:gd name="T23" fmla="*/ 3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3">
                    <a:moveTo>
                      <a:pt x="8" y="34"/>
                    </a:moveTo>
                    <a:lnTo>
                      <a:pt x="12" y="38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3" y="38"/>
                    </a:lnTo>
                    <a:lnTo>
                      <a:pt x="8" y="43"/>
                    </a:lnTo>
                    <a:lnTo>
                      <a:pt x="3" y="38"/>
                    </a:lnTo>
                    <a:lnTo>
                      <a:pt x="4" y="42"/>
                    </a:lnTo>
                    <a:lnTo>
                      <a:pt x="8" y="43"/>
                    </a:lnTo>
                    <a:lnTo>
                      <a:pt x="11" y="42"/>
                    </a:lnTo>
                    <a:lnTo>
                      <a:pt x="12" y="38"/>
                    </a:lnTo>
                    <a:lnTo>
                      <a:pt x="8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31" name="Freeform 255"/>
              <p:cNvSpPr>
                <a:spLocks/>
              </p:cNvSpPr>
              <p:nvPr/>
            </p:nvSpPr>
            <p:spPr bwMode="auto">
              <a:xfrm>
                <a:off x="4273" y="2785"/>
                <a:ext cx="31" cy="6"/>
              </a:xfrm>
              <a:custGeom>
                <a:avLst/>
                <a:gdLst>
                  <a:gd name="T0" fmla="*/ 54 w 63"/>
                  <a:gd name="T1" fmla="*/ 7 h 11"/>
                  <a:gd name="T2" fmla="*/ 58 w 63"/>
                  <a:gd name="T3" fmla="*/ 2 h 11"/>
                  <a:gd name="T4" fmla="*/ 0 w 63"/>
                  <a:gd name="T5" fmla="*/ 0 h 11"/>
                  <a:gd name="T6" fmla="*/ 0 w 63"/>
                  <a:gd name="T7" fmla="*/ 9 h 11"/>
                  <a:gd name="T8" fmla="*/ 58 w 63"/>
                  <a:gd name="T9" fmla="*/ 11 h 11"/>
                  <a:gd name="T10" fmla="*/ 63 w 63"/>
                  <a:gd name="T11" fmla="*/ 7 h 11"/>
                  <a:gd name="T12" fmla="*/ 58 w 63"/>
                  <a:gd name="T13" fmla="*/ 11 h 11"/>
                  <a:gd name="T14" fmla="*/ 62 w 63"/>
                  <a:gd name="T15" fmla="*/ 10 h 11"/>
                  <a:gd name="T16" fmla="*/ 63 w 63"/>
                  <a:gd name="T17" fmla="*/ 7 h 11"/>
                  <a:gd name="T18" fmla="*/ 62 w 63"/>
                  <a:gd name="T19" fmla="*/ 3 h 11"/>
                  <a:gd name="T20" fmla="*/ 58 w 63"/>
                  <a:gd name="T21" fmla="*/ 2 h 11"/>
                  <a:gd name="T22" fmla="*/ 54 w 63"/>
                  <a:gd name="T23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3" h="11">
                    <a:moveTo>
                      <a:pt x="54" y="7"/>
                    </a:moveTo>
                    <a:lnTo>
                      <a:pt x="58" y="2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58" y="11"/>
                    </a:lnTo>
                    <a:lnTo>
                      <a:pt x="63" y="7"/>
                    </a:lnTo>
                    <a:lnTo>
                      <a:pt x="58" y="11"/>
                    </a:lnTo>
                    <a:lnTo>
                      <a:pt x="62" y="10"/>
                    </a:lnTo>
                    <a:lnTo>
                      <a:pt x="63" y="7"/>
                    </a:lnTo>
                    <a:lnTo>
                      <a:pt x="62" y="3"/>
                    </a:lnTo>
                    <a:lnTo>
                      <a:pt x="58" y="2"/>
                    </a:lnTo>
                    <a:lnTo>
                      <a:pt x="54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32" name="Freeform 256"/>
              <p:cNvSpPr>
                <a:spLocks/>
              </p:cNvSpPr>
              <p:nvPr/>
            </p:nvSpPr>
            <p:spPr bwMode="auto">
              <a:xfrm>
                <a:off x="4300" y="2764"/>
                <a:ext cx="8" cy="25"/>
              </a:xfrm>
              <a:custGeom>
                <a:avLst/>
                <a:gdLst>
                  <a:gd name="T0" fmla="*/ 11 w 16"/>
                  <a:gd name="T1" fmla="*/ 0 h 51"/>
                  <a:gd name="T2" fmla="*/ 7 w 16"/>
                  <a:gd name="T3" fmla="*/ 6 h 51"/>
                  <a:gd name="T4" fmla="*/ 0 w 16"/>
                  <a:gd name="T5" fmla="*/ 51 h 51"/>
                  <a:gd name="T6" fmla="*/ 9 w 16"/>
                  <a:gd name="T7" fmla="*/ 51 h 51"/>
                  <a:gd name="T8" fmla="*/ 16 w 16"/>
                  <a:gd name="T9" fmla="*/ 6 h 51"/>
                  <a:gd name="T10" fmla="*/ 11 w 16"/>
                  <a:gd name="T11" fmla="*/ 12 h 51"/>
                  <a:gd name="T12" fmla="*/ 16 w 16"/>
                  <a:gd name="T13" fmla="*/ 6 h 51"/>
                  <a:gd name="T14" fmla="*/ 15 w 16"/>
                  <a:gd name="T15" fmla="*/ 2 h 51"/>
                  <a:gd name="T16" fmla="*/ 11 w 16"/>
                  <a:gd name="T17" fmla="*/ 1 h 51"/>
                  <a:gd name="T18" fmla="*/ 8 w 16"/>
                  <a:gd name="T19" fmla="*/ 2 h 51"/>
                  <a:gd name="T20" fmla="*/ 7 w 16"/>
                  <a:gd name="T21" fmla="*/ 6 h 51"/>
                  <a:gd name="T22" fmla="*/ 11 w 16"/>
                  <a:gd name="T2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51">
                    <a:moveTo>
                      <a:pt x="11" y="0"/>
                    </a:moveTo>
                    <a:lnTo>
                      <a:pt x="7" y="6"/>
                    </a:lnTo>
                    <a:lnTo>
                      <a:pt x="0" y="51"/>
                    </a:lnTo>
                    <a:lnTo>
                      <a:pt x="9" y="51"/>
                    </a:lnTo>
                    <a:lnTo>
                      <a:pt x="16" y="6"/>
                    </a:lnTo>
                    <a:lnTo>
                      <a:pt x="11" y="12"/>
                    </a:lnTo>
                    <a:lnTo>
                      <a:pt x="16" y="6"/>
                    </a:lnTo>
                    <a:lnTo>
                      <a:pt x="15" y="2"/>
                    </a:lnTo>
                    <a:lnTo>
                      <a:pt x="11" y="1"/>
                    </a:lnTo>
                    <a:lnTo>
                      <a:pt x="8" y="2"/>
                    </a:lnTo>
                    <a:lnTo>
                      <a:pt x="7" y="6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33" name="Freeform 257"/>
              <p:cNvSpPr>
                <a:spLocks/>
              </p:cNvSpPr>
              <p:nvPr/>
            </p:nvSpPr>
            <p:spPr bwMode="auto">
              <a:xfrm>
                <a:off x="4306" y="2763"/>
                <a:ext cx="35" cy="6"/>
              </a:xfrm>
              <a:custGeom>
                <a:avLst/>
                <a:gdLst>
                  <a:gd name="T0" fmla="*/ 66 w 71"/>
                  <a:gd name="T1" fmla="*/ 0 h 13"/>
                  <a:gd name="T2" fmla="*/ 66 w 71"/>
                  <a:gd name="T3" fmla="*/ 0 h 13"/>
                  <a:gd name="T4" fmla="*/ 59 w 71"/>
                  <a:gd name="T5" fmla="*/ 1 h 13"/>
                  <a:gd name="T6" fmla="*/ 50 w 71"/>
                  <a:gd name="T7" fmla="*/ 0 h 13"/>
                  <a:gd name="T8" fmla="*/ 39 w 71"/>
                  <a:gd name="T9" fmla="*/ 1 h 13"/>
                  <a:gd name="T10" fmla="*/ 28 w 71"/>
                  <a:gd name="T11" fmla="*/ 1 h 13"/>
                  <a:gd name="T12" fmla="*/ 18 w 71"/>
                  <a:gd name="T13" fmla="*/ 1 h 13"/>
                  <a:gd name="T14" fmla="*/ 8 w 71"/>
                  <a:gd name="T15" fmla="*/ 1 h 13"/>
                  <a:gd name="T16" fmla="*/ 3 w 71"/>
                  <a:gd name="T17" fmla="*/ 1 h 13"/>
                  <a:gd name="T18" fmla="*/ 0 w 71"/>
                  <a:gd name="T19" fmla="*/ 1 h 13"/>
                  <a:gd name="T20" fmla="*/ 0 w 71"/>
                  <a:gd name="T21" fmla="*/ 13 h 13"/>
                  <a:gd name="T22" fmla="*/ 3 w 71"/>
                  <a:gd name="T23" fmla="*/ 13 h 13"/>
                  <a:gd name="T24" fmla="*/ 8 w 71"/>
                  <a:gd name="T25" fmla="*/ 13 h 13"/>
                  <a:gd name="T26" fmla="*/ 18 w 71"/>
                  <a:gd name="T27" fmla="*/ 13 h 13"/>
                  <a:gd name="T28" fmla="*/ 28 w 71"/>
                  <a:gd name="T29" fmla="*/ 13 h 13"/>
                  <a:gd name="T30" fmla="*/ 39 w 71"/>
                  <a:gd name="T31" fmla="*/ 13 h 13"/>
                  <a:gd name="T32" fmla="*/ 50 w 71"/>
                  <a:gd name="T33" fmla="*/ 11 h 13"/>
                  <a:gd name="T34" fmla="*/ 59 w 71"/>
                  <a:gd name="T35" fmla="*/ 10 h 13"/>
                  <a:gd name="T36" fmla="*/ 66 w 71"/>
                  <a:gd name="T37" fmla="*/ 9 h 13"/>
                  <a:gd name="T38" fmla="*/ 66 w 71"/>
                  <a:gd name="T39" fmla="*/ 9 h 13"/>
                  <a:gd name="T40" fmla="*/ 66 w 71"/>
                  <a:gd name="T41" fmla="*/ 9 h 13"/>
                  <a:gd name="T42" fmla="*/ 69 w 71"/>
                  <a:gd name="T43" fmla="*/ 8 h 13"/>
                  <a:gd name="T44" fmla="*/ 71 w 71"/>
                  <a:gd name="T45" fmla="*/ 4 h 13"/>
                  <a:gd name="T46" fmla="*/ 69 w 71"/>
                  <a:gd name="T47" fmla="*/ 1 h 13"/>
                  <a:gd name="T48" fmla="*/ 66 w 71"/>
                  <a:gd name="T4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1" h="13">
                    <a:moveTo>
                      <a:pt x="66" y="0"/>
                    </a:moveTo>
                    <a:lnTo>
                      <a:pt x="66" y="0"/>
                    </a:lnTo>
                    <a:lnTo>
                      <a:pt x="59" y="1"/>
                    </a:lnTo>
                    <a:lnTo>
                      <a:pt x="50" y="0"/>
                    </a:lnTo>
                    <a:lnTo>
                      <a:pt x="39" y="1"/>
                    </a:lnTo>
                    <a:lnTo>
                      <a:pt x="28" y="1"/>
                    </a:lnTo>
                    <a:lnTo>
                      <a:pt x="18" y="1"/>
                    </a:lnTo>
                    <a:lnTo>
                      <a:pt x="8" y="1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13"/>
                    </a:lnTo>
                    <a:lnTo>
                      <a:pt x="3" y="13"/>
                    </a:lnTo>
                    <a:lnTo>
                      <a:pt x="8" y="13"/>
                    </a:lnTo>
                    <a:lnTo>
                      <a:pt x="18" y="13"/>
                    </a:lnTo>
                    <a:lnTo>
                      <a:pt x="28" y="13"/>
                    </a:lnTo>
                    <a:lnTo>
                      <a:pt x="39" y="13"/>
                    </a:lnTo>
                    <a:lnTo>
                      <a:pt x="50" y="11"/>
                    </a:lnTo>
                    <a:lnTo>
                      <a:pt x="59" y="10"/>
                    </a:lnTo>
                    <a:lnTo>
                      <a:pt x="66" y="9"/>
                    </a:lnTo>
                    <a:lnTo>
                      <a:pt x="66" y="9"/>
                    </a:lnTo>
                    <a:lnTo>
                      <a:pt x="66" y="9"/>
                    </a:lnTo>
                    <a:lnTo>
                      <a:pt x="69" y="8"/>
                    </a:lnTo>
                    <a:lnTo>
                      <a:pt x="71" y="4"/>
                    </a:lnTo>
                    <a:lnTo>
                      <a:pt x="69" y="1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34" name="Freeform 258"/>
              <p:cNvSpPr>
                <a:spLocks/>
              </p:cNvSpPr>
              <p:nvPr/>
            </p:nvSpPr>
            <p:spPr bwMode="auto">
              <a:xfrm>
                <a:off x="4338" y="2763"/>
                <a:ext cx="16" cy="7"/>
              </a:xfrm>
              <a:custGeom>
                <a:avLst/>
                <a:gdLst>
                  <a:gd name="T0" fmla="*/ 31 w 31"/>
                  <a:gd name="T1" fmla="*/ 8 h 14"/>
                  <a:gd name="T2" fmla="*/ 25 w 31"/>
                  <a:gd name="T3" fmla="*/ 2 h 14"/>
                  <a:gd name="T4" fmla="*/ 24 w 31"/>
                  <a:gd name="T5" fmla="*/ 2 h 14"/>
                  <a:gd name="T6" fmla="*/ 19 w 31"/>
                  <a:gd name="T7" fmla="*/ 3 h 14"/>
                  <a:gd name="T8" fmla="*/ 11 w 31"/>
                  <a:gd name="T9" fmla="*/ 2 h 14"/>
                  <a:gd name="T10" fmla="*/ 0 w 31"/>
                  <a:gd name="T11" fmla="*/ 0 h 14"/>
                  <a:gd name="T12" fmla="*/ 0 w 31"/>
                  <a:gd name="T13" fmla="*/ 9 h 14"/>
                  <a:gd name="T14" fmla="*/ 11 w 31"/>
                  <a:gd name="T15" fmla="*/ 11 h 14"/>
                  <a:gd name="T16" fmla="*/ 19 w 31"/>
                  <a:gd name="T17" fmla="*/ 13 h 14"/>
                  <a:gd name="T18" fmla="*/ 24 w 31"/>
                  <a:gd name="T19" fmla="*/ 14 h 14"/>
                  <a:gd name="T20" fmla="*/ 25 w 31"/>
                  <a:gd name="T21" fmla="*/ 14 h 14"/>
                  <a:gd name="T22" fmla="*/ 19 w 31"/>
                  <a:gd name="T23" fmla="*/ 8 h 14"/>
                  <a:gd name="T24" fmla="*/ 25 w 31"/>
                  <a:gd name="T25" fmla="*/ 14 h 14"/>
                  <a:gd name="T26" fmla="*/ 29 w 31"/>
                  <a:gd name="T27" fmla="*/ 11 h 14"/>
                  <a:gd name="T28" fmla="*/ 31 w 31"/>
                  <a:gd name="T29" fmla="*/ 8 h 14"/>
                  <a:gd name="T30" fmla="*/ 29 w 31"/>
                  <a:gd name="T31" fmla="*/ 4 h 14"/>
                  <a:gd name="T32" fmla="*/ 25 w 31"/>
                  <a:gd name="T33" fmla="*/ 2 h 14"/>
                  <a:gd name="T34" fmla="*/ 31 w 31"/>
                  <a:gd name="T35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" h="14">
                    <a:moveTo>
                      <a:pt x="31" y="8"/>
                    </a:moveTo>
                    <a:lnTo>
                      <a:pt x="25" y="2"/>
                    </a:lnTo>
                    <a:lnTo>
                      <a:pt x="24" y="2"/>
                    </a:lnTo>
                    <a:lnTo>
                      <a:pt x="19" y="3"/>
                    </a:lnTo>
                    <a:lnTo>
                      <a:pt x="11" y="2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11" y="11"/>
                    </a:lnTo>
                    <a:lnTo>
                      <a:pt x="19" y="13"/>
                    </a:lnTo>
                    <a:lnTo>
                      <a:pt x="24" y="14"/>
                    </a:lnTo>
                    <a:lnTo>
                      <a:pt x="25" y="14"/>
                    </a:lnTo>
                    <a:lnTo>
                      <a:pt x="19" y="8"/>
                    </a:lnTo>
                    <a:lnTo>
                      <a:pt x="25" y="14"/>
                    </a:lnTo>
                    <a:lnTo>
                      <a:pt x="29" y="11"/>
                    </a:lnTo>
                    <a:lnTo>
                      <a:pt x="31" y="8"/>
                    </a:lnTo>
                    <a:lnTo>
                      <a:pt x="29" y="4"/>
                    </a:lnTo>
                    <a:lnTo>
                      <a:pt x="25" y="2"/>
                    </a:lnTo>
                    <a:lnTo>
                      <a:pt x="31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35" name="Freeform 259"/>
              <p:cNvSpPr>
                <a:spLocks/>
              </p:cNvSpPr>
              <p:nvPr/>
            </p:nvSpPr>
            <p:spPr bwMode="auto">
              <a:xfrm>
                <a:off x="4342" y="2767"/>
                <a:ext cx="12" cy="30"/>
              </a:xfrm>
              <a:custGeom>
                <a:avLst/>
                <a:gdLst>
                  <a:gd name="T0" fmla="*/ 8 w 24"/>
                  <a:gd name="T1" fmla="*/ 52 h 60"/>
                  <a:gd name="T2" fmla="*/ 9 w 24"/>
                  <a:gd name="T3" fmla="*/ 56 h 60"/>
                  <a:gd name="T4" fmla="*/ 11 w 24"/>
                  <a:gd name="T5" fmla="*/ 49 h 60"/>
                  <a:gd name="T6" fmla="*/ 16 w 24"/>
                  <a:gd name="T7" fmla="*/ 33 h 60"/>
                  <a:gd name="T8" fmla="*/ 21 w 24"/>
                  <a:gd name="T9" fmla="*/ 16 h 60"/>
                  <a:gd name="T10" fmla="*/ 24 w 24"/>
                  <a:gd name="T11" fmla="*/ 0 h 60"/>
                  <a:gd name="T12" fmla="*/ 12 w 24"/>
                  <a:gd name="T13" fmla="*/ 0 h 60"/>
                  <a:gd name="T14" fmla="*/ 11 w 24"/>
                  <a:gd name="T15" fmla="*/ 14 h 60"/>
                  <a:gd name="T16" fmla="*/ 7 w 24"/>
                  <a:gd name="T17" fmla="*/ 31 h 60"/>
                  <a:gd name="T18" fmla="*/ 2 w 24"/>
                  <a:gd name="T19" fmla="*/ 47 h 60"/>
                  <a:gd name="T20" fmla="*/ 0 w 24"/>
                  <a:gd name="T21" fmla="*/ 54 h 60"/>
                  <a:gd name="T22" fmla="*/ 1 w 24"/>
                  <a:gd name="T23" fmla="*/ 59 h 60"/>
                  <a:gd name="T24" fmla="*/ 0 w 24"/>
                  <a:gd name="T25" fmla="*/ 54 h 60"/>
                  <a:gd name="T26" fmla="*/ 1 w 24"/>
                  <a:gd name="T27" fmla="*/ 58 h 60"/>
                  <a:gd name="T28" fmla="*/ 3 w 24"/>
                  <a:gd name="T29" fmla="*/ 60 h 60"/>
                  <a:gd name="T30" fmla="*/ 7 w 24"/>
                  <a:gd name="T31" fmla="*/ 59 h 60"/>
                  <a:gd name="T32" fmla="*/ 9 w 24"/>
                  <a:gd name="T33" fmla="*/ 56 h 60"/>
                  <a:gd name="T34" fmla="*/ 8 w 24"/>
                  <a:gd name="T35" fmla="*/ 5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4" h="60">
                    <a:moveTo>
                      <a:pt x="8" y="52"/>
                    </a:moveTo>
                    <a:lnTo>
                      <a:pt x="9" y="56"/>
                    </a:lnTo>
                    <a:lnTo>
                      <a:pt x="11" y="49"/>
                    </a:lnTo>
                    <a:lnTo>
                      <a:pt x="16" y="33"/>
                    </a:lnTo>
                    <a:lnTo>
                      <a:pt x="21" y="16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1" y="14"/>
                    </a:lnTo>
                    <a:lnTo>
                      <a:pt x="7" y="31"/>
                    </a:lnTo>
                    <a:lnTo>
                      <a:pt x="2" y="47"/>
                    </a:lnTo>
                    <a:lnTo>
                      <a:pt x="0" y="54"/>
                    </a:lnTo>
                    <a:lnTo>
                      <a:pt x="1" y="59"/>
                    </a:lnTo>
                    <a:lnTo>
                      <a:pt x="0" y="54"/>
                    </a:lnTo>
                    <a:lnTo>
                      <a:pt x="1" y="58"/>
                    </a:lnTo>
                    <a:lnTo>
                      <a:pt x="3" y="60"/>
                    </a:lnTo>
                    <a:lnTo>
                      <a:pt x="7" y="59"/>
                    </a:lnTo>
                    <a:lnTo>
                      <a:pt x="9" y="56"/>
                    </a:lnTo>
                    <a:lnTo>
                      <a:pt x="8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36" name="Freeform 260"/>
              <p:cNvSpPr>
                <a:spLocks/>
              </p:cNvSpPr>
              <p:nvPr/>
            </p:nvSpPr>
            <p:spPr bwMode="auto">
              <a:xfrm>
                <a:off x="4342" y="2793"/>
                <a:ext cx="30" cy="74"/>
              </a:xfrm>
              <a:custGeom>
                <a:avLst/>
                <a:gdLst>
                  <a:gd name="T0" fmla="*/ 55 w 60"/>
                  <a:gd name="T1" fmla="*/ 147 h 147"/>
                  <a:gd name="T2" fmla="*/ 60 w 60"/>
                  <a:gd name="T3" fmla="*/ 141 h 147"/>
                  <a:gd name="T4" fmla="*/ 58 w 60"/>
                  <a:gd name="T5" fmla="*/ 117 h 147"/>
                  <a:gd name="T6" fmla="*/ 53 w 60"/>
                  <a:gd name="T7" fmla="*/ 94 h 147"/>
                  <a:gd name="T8" fmla="*/ 47 w 60"/>
                  <a:gd name="T9" fmla="*/ 72 h 147"/>
                  <a:gd name="T10" fmla="*/ 40 w 60"/>
                  <a:gd name="T11" fmla="*/ 54 h 147"/>
                  <a:gd name="T12" fmla="*/ 32 w 60"/>
                  <a:gd name="T13" fmla="*/ 35 h 147"/>
                  <a:gd name="T14" fmla="*/ 24 w 60"/>
                  <a:gd name="T15" fmla="*/ 20 h 147"/>
                  <a:gd name="T16" fmla="*/ 15 w 60"/>
                  <a:gd name="T17" fmla="*/ 8 h 147"/>
                  <a:gd name="T18" fmla="*/ 7 w 60"/>
                  <a:gd name="T19" fmla="*/ 0 h 147"/>
                  <a:gd name="T20" fmla="*/ 0 w 60"/>
                  <a:gd name="T21" fmla="*/ 7 h 147"/>
                  <a:gd name="T22" fmla="*/ 8 w 60"/>
                  <a:gd name="T23" fmla="*/ 15 h 147"/>
                  <a:gd name="T24" fmla="*/ 15 w 60"/>
                  <a:gd name="T25" fmla="*/ 25 h 147"/>
                  <a:gd name="T26" fmla="*/ 23 w 60"/>
                  <a:gd name="T27" fmla="*/ 40 h 147"/>
                  <a:gd name="T28" fmla="*/ 31 w 60"/>
                  <a:gd name="T29" fmla="*/ 56 h 147"/>
                  <a:gd name="T30" fmla="*/ 38 w 60"/>
                  <a:gd name="T31" fmla="*/ 75 h 147"/>
                  <a:gd name="T32" fmla="*/ 44 w 60"/>
                  <a:gd name="T33" fmla="*/ 97 h 147"/>
                  <a:gd name="T34" fmla="*/ 48 w 60"/>
                  <a:gd name="T35" fmla="*/ 117 h 147"/>
                  <a:gd name="T36" fmla="*/ 51 w 60"/>
                  <a:gd name="T37" fmla="*/ 141 h 147"/>
                  <a:gd name="T38" fmla="*/ 55 w 60"/>
                  <a:gd name="T39" fmla="*/ 136 h 147"/>
                  <a:gd name="T40" fmla="*/ 51 w 60"/>
                  <a:gd name="T41" fmla="*/ 141 h 147"/>
                  <a:gd name="T42" fmla="*/ 52 w 60"/>
                  <a:gd name="T43" fmla="*/ 145 h 147"/>
                  <a:gd name="T44" fmla="*/ 55 w 60"/>
                  <a:gd name="T45" fmla="*/ 146 h 147"/>
                  <a:gd name="T46" fmla="*/ 59 w 60"/>
                  <a:gd name="T47" fmla="*/ 145 h 147"/>
                  <a:gd name="T48" fmla="*/ 60 w 60"/>
                  <a:gd name="T49" fmla="*/ 141 h 147"/>
                  <a:gd name="T50" fmla="*/ 55 w 60"/>
                  <a:gd name="T51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0" h="147">
                    <a:moveTo>
                      <a:pt x="55" y="147"/>
                    </a:moveTo>
                    <a:lnTo>
                      <a:pt x="60" y="141"/>
                    </a:lnTo>
                    <a:lnTo>
                      <a:pt x="58" y="117"/>
                    </a:lnTo>
                    <a:lnTo>
                      <a:pt x="53" y="94"/>
                    </a:lnTo>
                    <a:lnTo>
                      <a:pt x="47" y="72"/>
                    </a:lnTo>
                    <a:lnTo>
                      <a:pt x="40" y="54"/>
                    </a:lnTo>
                    <a:lnTo>
                      <a:pt x="32" y="35"/>
                    </a:lnTo>
                    <a:lnTo>
                      <a:pt x="24" y="20"/>
                    </a:lnTo>
                    <a:lnTo>
                      <a:pt x="15" y="8"/>
                    </a:lnTo>
                    <a:lnTo>
                      <a:pt x="7" y="0"/>
                    </a:lnTo>
                    <a:lnTo>
                      <a:pt x="0" y="7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23" y="40"/>
                    </a:lnTo>
                    <a:lnTo>
                      <a:pt x="31" y="56"/>
                    </a:lnTo>
                    <a:lnTo>
                      <a:pt x="38" y="75"/>
                    </a:lnTo>
                    <a:lnTo>
                      <a:pt x="44" y="97"/>
                    </a:lnTo>
                    <a:lnTo>
                      <a:pt x="48" y="117"/>
                    </a:lnTo>
                    <a:lnTo>
                      <a:pt x="51" y="141"/>
                    </a:lnTo>
                    <a:lnTo>
                      <a:pt x="55" y="136"/>
                    </a:lnTo>
                    <a:lnTo>
                      <a:pt x="51" y="141"/>
                    </a:lnTo>
                    <a:lnTo>
                      <a:pt x="52" y="145"/>
                    </a:lnTo>
                    <a:lnTo>
                      <a:pt x="55" y="146"/>
                    </a:lnTo>
                    <a:lnTo>
                      <a:pt x="59" y="145"/>
                    </a:lnTo>
                    <a:lnTo>
                      <a:pt x="60" y="141"/>
                    </a:lnTo>
                    <a:lnTo>
                      <a:pt x="55" y="1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37" name="Freeform 261"/>
              <p:cNvSpPr>
                <a:spLocks/>
              </p:cNvSpPr>
              <p:nvPr/>
            </p:nvSpPr>
            <p:spPr bwMode="auto">
              <a:xfrm>
                <a:off x="4127" y="2861"/>
                <a:ext cx="243" cy="7"/>
              </a:xfrm>
              <a:custGeom>
                <a:avLst/>
                <a:gdLst>
                  <a:gd name="T0" fmla="*/ 0 w 486"/>
                  <a:gd name="T1" fmla="*/ 10 h 15"/>
                  <a:gd name="T2" fmla="*/ 5 w 486"/>
                  <a:gd name="T3" fmla="*/ 15 h 15"/>
                  <a:gd name="T4" fmla="*/ 35 w 486"/>
                  <a:gd name="T5" fmla="*/ 15 h 15"/>
                  <a:gd name="T6" fmla="*/ 65 w 486"/>
                  <a:gd name="T7" fmla="*/ 15 h 15"/>
                  <a:gd name="T8" fmla="*/ 96 w 486"/>
                  <a:gd name="T9" fmla="*/ 15 h 15"/>
                  <a:gd name="T10" fmla="*/ 127 w 486"/>
                  <a:gd name="T11" fmla="*/ 15 h 15"/>
                  <a:gd name="T12" fmla="*/ 158 w 486"/>
                  <a:gd name="T13" fmla="*/ 15 h 15"/>
                  <a:gd name="T14" fmla="*/ 189 w 486"/>
                  <a:gd name="T15" fmla="*/ 13 h 15"/>
                  <a:gd name="T16" fmla="*/ 220 w 486"/>
                  <a:gd name="T17" fmla="*/ 13 h 15"/>
                  <a:gd name="T18" fmla="*/ 251 w 486"/>
                  <a:gd name="T19" fmla="*/ 13 h 15"/>
                  <a:gd name="T20" fmla="*/ 282 w 486"/>
                  <a:gd name="T21" fmla="*/ 13 h 15"/>
                  <a:gd name="T22" fmla="*/ 313 w 486"/>
                  <a:gd name="T23" fmla="*/ 12 h 15"/>
                  <a:gd name="T24" fmla="*/ 343 w 486"/>
                  <a:gd name="T25" fmla="*/ 12 h 15"/>
                  <a:gd name="T26" fmla="*/ 373 w 486"/>
                  <a:gd name="T27" fmla="*/ 12 h 15"/>
                  <a:gd name="T28" fmla="*/ 402 w 486"/>
                  <a:gd name="T29" fmla="*/ 12 h 15"/>
                  <a:gd name="T30" fmla="*/ 431 w 486"/>
                  <a:gd name="T31" fmla="*/ 11 h 15"/>
                  <a:gd name="T32" fmla="*/ 460 w 486"/>
                  <a:gd name="T33" fmla="*/ 11 h 15"/>
                  <a:gd name="T34" fmla="*/ 486 w 486"/>
                  <a:gd name="T35" fmla="*/ 11 h 15"/>
                  <a:gd name="T36" fmla="*/ 486 w 486"/>
                  <a:gd name="T37" fmla="*/ 0 h 15"/>
                  <a:gd name="T38" fmla="*/ 460 w 486"/>
                  <a:gd name="T39" fmla="*/ 0 h 15"/>
                  <a:gd name="T40" fmla="*/ 431 w 486"/>
                  <a:gd name="T41" fmla="*/ 0 h 15"/>
                  <a:gd name="T42" fmla="*/ 402 w 486"/>
                  <a:gd name="T43" fmla="*/ 1 h 15"/>
                  <a:gd name="T44" fmla="*/ 373 w 486"/>
                  <a:gd name="T45" fmla="*/ 1 h 15"/>
                  <a:gd name="T46" fmla="*/ 343 w 486"/>
                  <a:gd name="T47" fmla="*/ 1 h 15"/>
                  <a:gd name="T48" fmla="*/ 313 w 486"/>
                  <a:gd name="T49" fmla="*/ 1 h 15"/>
                  <a:gd name="T50" fmla="*/ 282 w 486"/>
                  <a:gd name="T51" fmla="*/ 2 h 15"/>
                  <a:gd name="T52" fmla="*/ 251 w 486"/>
                  <a:gd name="T53" fmla="*/ 2 h 15"/>
                  <a:gd name="T54" fmla="*/ 220 w 486"/>
                  <a:gd name="T55" fmla="*/ 2 h 15"/>
                  <a:gd name="T56" fmla="*/ 189 w 486"/>
                  <a:gd name="T57" fmla="*/ 2 h 15"/>
                  <a:gd name="T58" fmla="*/ 158 w 486"/>
                  <a:gd name="T59" fmla="*/ 3 h 15"/>
                  <a:gd name="T60" fmla="*/ 127 w 486"/>
                  <a:gd name="T61" fmla="*/ 3 h 15"/>
                  <a:gd name="T62" fmla="*/ 96 w 486"/>
                  <a:gd name="T63" fmla="*/ 3 h 15"/>
                  <a:gd name="T64" fmla="*/ 65 w 486"/>
                  <a:gd name="T65" fmla="*/ 3 h 15"/>
                  <a:gd name="T66" fmla="*/ 35 w 486"/>
                  <a:gd name="T67" fmla="*/ 3 h 15"/>
                  <a:gd name="T68" fmla="*/ 5 w 486"/>
                  <a:gd name="T69" fmla="*/ 3 h 15"/>
                  <a:gd name="T70" fmla="*/ 9 w 486"/>
                  <a:gd name="T71" fmla="*/ 8 h 15"/>
                  <a:gd name="T72" fmla="*/ 5 w 486"/>
                  <a:gd name="T73" fmla="*/ 3 h 15"/>
                  <a:gd name="T74" fmla="*/ 1 w 486"/>
                  <a:gd name="T75" fmla="*/ 5 h 15"/>
                  <a:gd name="T76" fmla="*/ 0 w 486"/>
                  <a:gd name="T77" fmla="*/ 9 h 15"/>
                  <a:gd name="T78" fmla="*/ 1 w 486"/>
                  <a:gd name="T79" fmla="*/ 12 h 15"/>
                  <a:gd name="T80" fmla="*/ 5 w 486"/>
                  <a:gd name="T81" fmla="*/ 15 h 15"/>
                  <a:gd name="T82" fmla="*/ 0 w 486"/>
                  <a:gd name="T83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86" h="15">
                    <a:moveTo>
                      <a:pt x="0" y="10"/>
                    </a:moveTo>
                    <a:lnTo>
                      <a:pt x="5" y="15"/>
                    </a:lnTo>
                    <a:lnTo>
                      <a:pt x="35" y="15"/>
                    </a:lnTo>
                    <a:lnTo>
                      <a:pt x="65" y="15"/>
                    </a:lnTo>
                    <a:lnTo>
                      <a:pt x="96" y="15"/>
                    </a:lnTo>
                    <a:lnTo>
                      <a:pt x="127" y="15"/>
                    </a:lnTo>
                    <a:lnTo>
                      <a:pt x="158" y="15"/>
                    </a:lnTo>
                    <a:lnTo>
                      <a:pt x="189" y="13"/>
                    </a:lnTo>
                    <a:lnTo>
                      <a:pt x="220" y="13"/>
                    </a:lnTo>
                    <a:lnTo>
                      <a:pt x="251" y="13"/>
                    </a:lnTo>
                    <a:lnTo>
                      <a:pt x="282" y="13"/>
                    </a:lnTo>
                    <a:lnTo>
                      <a:pt x="313" y="12"/>
                    </a:lnTo>
                    <a:lnTo>
                      <a:pt x="343" y="12"/>
                    </a:lnTo>
                    <a:lnTo>
                      <a:pt x="373" y="12"/>
                    </a:lnTo>
                    <a:lnTo>
                      <a:pt x="402" y="12"/>
                    </a:lnTo>
                    <a:lnTo>
                      <a:pt x="431" y="11"/>
                    </a:lnTo>
                    <a:lnTo>
                      <a:pt x="460" y="11"/>
                    </a:lnTo>
                    <a:lnTo>
                      <a:pt x="486" y="11"/>
                    </a:lnTo>
                    <a:lnTo>
                      <a:pt x="486" y="0"/>
                    </a:lnTo>
                    <a:lnTo>
                      <a:pt x="460" y="0"/>
                    </a:lnTo>
                    <a:lnTo>
                      <a:pt x="431" y="0"/>
                    </a:lnTo>
                    <a:lnTo>
                      <a:pt x="402" y="1"/>
                    </a:lnTo>
                    <a:lnTo>
                      <a:pt x="373" y="1"/>
                    </a:lnTo>
                    <a:lnTo>
                      <a:pt x="343" y="1"/>
                    </a:lnTo>
                    <a:lnTo>
                      <a:pt x="313" y="1"/>
                    </a:lnTo>
                    <a:lnTo>
                      <a:pt x="282" y="2"/>
                    </a:lnTo>
                    <a:lnTo>
                      <a:pt x="251" y="2"/>
                    </a:lnTo>
                    <a:lnTo>
                      <a:pt x="220" y="2"/>
                    </a:lnTo>
                    <a:lnTo>
                      <a:pt x="189" y="2"/>
                    </a:lnTo>
                    <a:lnTo>
                      <a:pt x="158" y="3"/>
                    </a:lnTo>
                    <a:lnTo>
                      <a:pt x="127" y="3"/>
                    </a:lnTo>
                    <a:lnTo>
                      <a:pt x="96" y="3"/>
                    </a:lnTo>
                    <a:lnTo>
                      <a:pt x="65" y="3"/>
                    </a:lnTo>
                    <a:lnTo>
                      <a:pt x="35" y="3"/>
                    </a:lnTo>
                    <a:lnTo>
                      <a:pt x="5" y="3"/>
                    </a:lnTo>
                    <a:lnTo>
                      <a:pt x="9" y="8"/>
                    </a:lnTo>
                    <a:lnTo>
                      <a:pt x="5" y="3"/>
                    </a:lnTo>
                    <a:lnTo>
                      <a:pt x="1" y="5"/>
                    </a:lnTo>
                    <a:lnTo>
                      <a:pt x="0" y="9"/>
                    </a:lnTo>
                    <a:lnTo>
                      <a:pt x="1" y="12"/>
                    </a:lnTo>
                    <a:lnTo>
                      <a:pt x="5" y="1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38" name="Freeform 262"/>
              <p:cNvSpPr>
                <a:spLocks/>
              </p:cNvSpPr>
              <p:nvPr/>
            </p:nvSpPr>
            <p:spPr bwMode="auto">
              <a:xfrm>
                <a:off x="4126" y="2846"/>
                <a:ext cx="6" cy="20"/>
              </a:xfrm>
              <a:custGeom>
                <a:avLst/>
                <a:gdLst>
                  <a:gd name="T0" fmla="*/ 7 w 11"/>
                  <a:gd name="T1" fmla="*/ 9 h 40"/>
                  <a:gd name="T2" fmla="*/ 2 w 11"/>
                  <a:gd name="T3" fmla="*/ 4 h 40"/>
                  <a:gd name="T4" fmla="*/ 2 w 11"/>
                  <a:gd name="T5" fmla="*/ 8 h 40"/>
                  <a:gd name="T6" fmla="*/ 0 w 11"/>
                  <a:gd name="T7" fmla="*/ 16 h 40"/>
                  <a:gd name="T8" fmla="*/ 0 w 11"/>
                  <a:gd name="T9" fmla="*/ 27 h 40"/>
                  <a:gd name="T10" fmla="*/ 2 w 11"/>
                  <a:gd name="T11" fmla="*/ 40 h 40"/>
                  <a:gd name="T12" fmla="*/ 11 w 11"/>
                  <a:gd name="T13" fmla="*/ 38 h 40"/>
                  <a:gd name="T14" fmla="*/ 11 w 11"/>
                  <a:gd name="T15" fmla="*/ 27 h 40"/>
                  <a:gd name="T16" fmla="*/ 11 w 11"/>
                  <a:gd name="T17" fmla="*/ 16 h 40"/>
                  <a:gd name="T18" fmla="*/ 11 w 11"/>
                  <a:gd name="T19" fmla="*/ 8 h 40"/>
                  <a:gd name="T20" fmla="*/ 11 w 11"/>
                  <a:gd name="T21" fmla="*/ 4 h 40"/>
                  <a:gd name="T22" fmla="*/ 7 w 11"/>
                  <a:gd name="T23" fmla="*/ 0 h 40"/>
                  <a:gd name="T24" fmla="*/ 11 w 11"/>
                  <a:gd name="T25" fmla="*/ 4 h 40"/>
                  <a:gd name="T26" fmla="*/ 10 w 11"/>
                  <a:gd name="T27" fmla="*/ 1 h 40"/>
                  <a:gd name="T28" fmla="*/ 7 w 11"/>
                  <a:gd name="T29" fmla="*/ 0 h 40"/>
                  <a:gd name="T30" fmla="*/ 3 w 11"/>
                  <a:gd name="T31" fmla="*/ 1 h 40"/>
                  <a:gd name="T32" fmla="*/ 2 w 11"/>
                  <a:gd name="T33" fmla="*/ 4 h 40"/>
                  <a:gd name="T34" fmla="*/ 7 w 11"/>
                  <a:gd name="T35" fmla="*/ 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" h="40">
                    <a:moveTo>
                      <a:pt x="7" y="9"/>
                    </a:moveTo>
                    <a:lnTo>
                      <a:pt x="2" y="4"/>
                    </a:lnTo>
                    <a:lnTo>
                      <a:pt x="2" y="8"/>
                    </a:lnTo>
                    <a:lnTo>
                      <a:pt x="0" y="16"/>
                    </a:lnTo>
                    <a:lnTo>
                      <a:pt x="0" y="27"/>
                    </a:lnTo>
                    <a:lnTo>
                      <a:pt x="2" y="40"/>
                    </a:lnTo>
                    <a:lnTo>
                      <a:pt x="11" y="38"/>
                    </a:lnTo>
                    <a:lnTo>
                      <a:pt x="11" y="27"/>
                    </a:lnTo>
                    <a:lnTo>
                      <a:pt x="11" y="16"/>
                    </a:lnTo>
                    <a:lnTo>
                      <a:pt x="11" y="8"/>
                    </a:lnTo>
                    <a:lnTo>
                      <a:pt x="11" y="4"/>
                    </a:lnTo>
                    <a:lnTo>
                      <a:pt x="7" y="0"/>
                    </a:lnTo>
                    <a:lnTo>
                      <a:pt x="11" y="4"/>
                    </a:lnTo>
                    <a:lnTo>
                      <a:pt x="10" y="1"/>
                    </a:lnTo>
                    <a:lnTo>
                      <a:pt x="7" y="0"/>
                    </a:lnTo>
                    <a:lnTo>
                      <a:pt x="3" y="1"/>
                    </a:lnTo>
                    <a:lnTo>
                      <a:pt x="2" y="4"/>
                    </a:lnTo>
                    <a:lnTo>
                      <a:pt x="7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39" name="Freeform 263"/>
              <p:cNvSpPr>
                <a:spLocks/>
              </p:cNvSpPr>
              <p:nvPr/>
            </p:nvSpPr>
            <p:spPr bwMode="auto">
              <a:xfrm>
                <a:off x="4101" y="2834"/>
                <a:ext cx="28" cy="18"/>
              </a:xfrm>
              <a:custGeom>
                <a:avLst/>
                <a:gdLst>
                  <a:gd name="T0" fmla="*/ 5 w 57"/>
                  <a:gd name="T1" fmla="*/ 9 h 35"/>
                  <a:gd name="T2" fmla="*/ 0 w 57"/>
                  <a:gd name="T3" fmla="*/ 4 h 35"/>
                  <a:gd name="T4" fmla="*/ 3 w 57"/>
                  <a:gd name="T5" fmla="*/ 15 h 35"/>
                  <a:gd name="T6" fmla="*/ 5 w 57"/>
                  <a:gd name="T7" fmla="*/ 23 h 35"/>
                  <a:gd name="T8" fmla="*/ 11 w 57"/>
                  <a:gd name="T9" fmla="*/ 28 h 35"/>
                  <a:gd name="T10" fmla="*/ 18 w 57"/>
                  <a:gd name="T11" fmla="*/ 33 h 35"/>
                  <a:gd name="T12" fmla="*/ 26 w 57"/>
                  <a:gd name="T13" fmla="*/ 34 h 35"/>
                  <a:gd name="T14" fmla="*/ 35 w 57"/>
                  <a:gd name="T15" fmla="*/ 35 h 35"/>
                  <a:gd name="T16" fmla="*/ 45 w 57"/>
                  <a:gd name="T17" fmla="*/ 35 h 35"/>
                  <a:gd name="T18" fmla="*/ 57 w 57"/>
                  <a:gd name="T19" fmla="*/ 33 h 35"/>
                  <a:gd name="T20" fmla="*/ 57 w 57"/>
                  <a:gd name="T21" fmla="*/ 24 h 35"/>
                  <a:gd name="T22" fmla="*/ 45 w 57"/>
                  <a:gd name="T23" fmla="*/ 24 h 35"/>
                  <a:gd name="T24" fmla="*/ 35 w 57"/>
                  <a:gd name="T25" fmla="*/ 24 h 35"/>
                  <a:gd name="T26" fmla="*/ 26 w 57"/>
                  <a:gd name="T27" fmla="*/ 25 h 35"/>
                  <a:gd name="T28" fmla="*/ 20 w 57"/>
                  <a:gd name="T29" fmla="*/ 24 h 35"/>
                  <a:gd name="T30" fmla="*/ 18 w 57"/>
                  <a:gd name="T31" fmla="*/ 21 h 35"/>
                  <a:gd name="T32" fmla="*/ 14 w 57"/>
                  <a:gd name="T33" fmla="*/ 18 h 35"/>
                  <a:gd name="T34" fmla="*/ 12 w 57"/>
                  <a:gd name="T35" fmla="*/ 12 h 35"/>
                  <a:gd name="T36" fmla="*/ 9 w 57"/>
                  <a:gd name="T37" fmla="*/ 4 h 35"/>
                  <a:gd name="T38" fmla="*/ 5 w 57"/>
                  <a:gd name="T39" fmla="*/ 0 h 35"/>
                  <a:gd name="T40" fmla="*/ 9 w 57"/>
                  <a:gd name="T41" fmla="*/ 4 h 35"/>
                  <a:gd name="T42" fmla="*/ 8 w 57"/>
                  <a:gd name="T43" fmla="*/ 1 h 35"/>
                  <a:gd name="T44" fmla="*/ 5 w 57"/>
                  <a:gd name="T45" fmla="*/ 0 h 35"/>
                  <a:gd name="T46" fmla="*/ 1 w 57"/>
                  <a:gd name="T47" fmla="*/ 1 h 35"/>
                  <a:gd name="T48" fmla="*/ 0 w 57"/>
                  <a:gd name="T49" fmla="*/ 4 h 35"/>
                  <a:gd name="T50" fmla="*/ 5 w 57"/>
                  <a:gd name="T51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7" h="35">
                    <a:moveTo>
                      <a:pt x="5" y="9"/>
                    </a:moveTo>
                    <a:lnTo>
                      <a:pt x="0" y="4"/>
                    </a:lnTo>
                    <a:lnTo>
                      <a:pt x="3" y="15"/>
                    </a:lnTo>
                    <a:lnTo>
                      <a:pt x="5" y="23"/>
                    </a:lnTo>
                    <a:lnTo>
                      <a:pt x="11" y="28"/>
                    </a:lnTo>
                    <a:lnTo>
                      <a:pt x="18" y="33"/>
                    </a:lnTo>
                    <a:lnTo>
                      <a:pt x="26" y="34"/>
                    </a:lnTo>
                    <a:lnTo>
                      <a:pt x="35" y="35"/>
                    </a:lnTo>
                    <a:lnTo>
                      <a:pt x="45" y="35"/>
                    </a:lnTo>
                    <a:lnTo>
                      <a:pt x="57" y="33"/>
                    </a:lnTo>
                    <a:lnTo>
                      <a:pt x="57" y="24"/>
                    </a:lnTo>
                    <a:lnTo>
                      <a:pt x="45" y="24"/>
                    </a:lnTo>
                    <a:lnTo>
                      <a:pt x="35" y="24"/>
                    </a:lnTo>
                    <a:lnTo>
                      <a:pt x="26" y="25"/>
                    </a:lnTo>
                    <a:lnTo>
                      <a:pt x="20" y="24"/>
                    </a:lnTo>
                    <a:lnTo>
                      <a:pt x="18" y="21"/>
                    </a:lnTo>
                    <a:lnTo>
                      <a:pt x="14" y="18"/>
                    </a:lnTo>
                    <a:lnTo>
                      <a:pt x="12" y="12"/>
                    </a:lnTo>
                    <a:lnTo>
                      <a:pt x="9" y="4"/>
                    </a:lnTo>
                    <a:lnTo>
                      <a:pt x="5" y="0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5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5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40" name="Freeform 264"/>
              <p:cNvSpPr>
                <a:spLocks/>
              </p:cNvSpPr>
              <p:nvPr/>
            </p:nvSpPr>
            <p:spPr bwMode="auto">
              <a:xfrm>
                <a:off x="4065" y="2810"/>
                <a:ext cx="38" cy="30"/>
              </a:xfrm>
              <a:custGeom>
                <a:avLst/>
                <a:gdLst>
                  <a:gd name="T0" fmla="*/ 7 w 77"/>
                  <a:gd name="T1" fmla="*/ 9 h 61"/>
                  <a:gd name="T2" fmla="*/ 2 w 77"/>
                  <a:gd name="T3" fmla="*/ 4 h 61"/>
                  <a:gd name="T4" fmla="*/ 0 w 77"/>
                  <a:gd name="T5" fmla="*/ 15 h 61"/>
                  <a:gd name="T6" fmla="*/ 2 w 77"/>
                  <a:gd name="T7" fmla="*/ 27 h 61"/>
                  <a:gd name="T8" fmla="*/ 5 w 77"/>
                  <a:gd name="T9" fmla="*/ 37 h 61"/>
                  <a:gd name="T10" fmla="*/ 12 w 77"/>
                  <a:gd name="T11" fmla="*/ 46 h 61"/>
                  <a:gd name="T12" fmla="*/ 24 w 77"/>
                  <a:gd name="T13" fmla="*/ 54 h 61"/>
                  <a:gd name="T14" fmla="*/ 39 w 77"/>
                  <a:gd name="T15" fmla="*/ 59 h 61"/>
                  <a:gd name="T16" fmla="*/ 56 w 77"/>
                  <a:gd name="T17" fmla="*/ 61 h 61"/>
                  <a:gd name="T18" fmla="*/ 77 w 77"/>
                  <a:gd name="T19" fmla="*/ 58 h 61"/>
                  <a:gd name="T20" fmla="*/ 77 w 77"/>
                  <a:gd name="T21" fmla="*/ 49 h 61"/>
                  <a:gd name="T22" fmla="*/ 56 w 77"/>
                  <a:gd name="T23" fmla="*/ 50 h 61"/>
                  <a:gd name="T24" fmla="*/ 39 w 77"/>
                  <a:gd name="T25" fmla="*/ 50 h 61"/>
                  <a:gd name="T26" fmla="*/ 28 w 77"/>
                  <a:gd name="T27" fmla="*/ 45 h 61"/>
                  <a:gd name="T28" fmla="*/ 19 w 77"/>
                  <a:gd name="T29" fmla="*/ 39 h 61"/>
                  <a:gd name="T30" fmla="*/ 15 w 77"/>
                  <a:gd name="T31" fmla="*/ 32 h 61"/>
                  <a:gd name="T32" fmla="*/ 11 w 77"/>
                  <a:gd name="T33" fmla="*/ 24 h 61"/>
                  <a:gd name="T34" fmla="*/ 11 w 77"/>
                  <a:gd name="T35" fmla="*/ 15 h 61"/>
                  <a:gd name="T36" fmla="*/ 11 w 77"/>
                  <a:gd name="T37" fmla="*/ 6 h 61"/>
                  <a:gd name="T38" fmla="*/ 7 w 77"/>
                  <a:gd name="T39" fmla="*/ 0 h 61"/>
                  <a:gd name="T40" fmla="*/ 11 w 77"/>
                  <a:gd name="T41" fmla="*/ 6 h 61"/>
                  <a:gd name="T42" fmla="*/ 10 w 77"/>
                  <a:gd name="T43" fmla="*/ 2 h 61"/>
                  <a:gd name="T44" fmla="*/ 8 w 77"/>
                  <a:gd name="T45" fmla="*/ 0 h 61"/>
                  <a:gd name="T46" fmla="*/ 4 w 77"/>
                  <a:gd name="T47" fmla="*/ 0 h 61"/>
                  <a:gd name="T48" fmla="*/ 2 w 77"/>
                  <a:gd name="T49" fmla="*/ 4 h 61"/>
                  <a:gd name="T50" fmla="*/ 7 w 77"/>
                  <a:gd name="T51" fmla="*/ 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7" h="61">
                    <a:moveTo>
                      <a:pt x="7" y="9"/>
                    </a:moveTo>
                    <a:lnTo>
                      <a:pt x="2" y="4"/>
                    </a:lnTo>
                    <a:lnTo>
                      <a:pt x="0" y="15"/>
                    </a:lnTo>
                    <a:lnTo>
                      <a:pt x="2" y="27"/>
                    </a:lnTo>
                    <a:lnTo>
                      <a:pt x="5" y="37"/>
                    </a:lnTo>
                    <a:lnTo>
                      <a:pt x="12" y="46"/>
                    </a:lnTo>
                    <a:lnTo>
                      <a:pt x="24" y="54"/>
                    </a:lnTo>
                    <a:lnTo>
                      <a:pt x="39" y="59"/>
                    </a:lnTo>
                    <a:lnTo>
                      <a:pt x="56" y="61"/>
                    </a:lnTo>
                    <a:lnTo>
                      <a:pt x="77" y="58"/>
                    </a:lnTo>
                    <a:lnTo>
                      <a:pt x="77" y="49"/>
                    </a:lnTo>
                    <a:lnTo>
                      <a:pt x="56" y="50"/>
                    </a:lnTo>
                    <a:lnTo>
                      <a:pt x="39" y="50"/>
                    </a:lnTo>
                    <a:lnTo>
                      <a:pt x="28" y="45"/>
                    </a:lnTo>
                    <a:lnTo>
                      <a:pt x="19" y="39"/>
                    </a:lnTo>
                    <a:lnTo>
                      <a:pt x="15" y="32"/>
                    </a:lnTo>
                    <a:lnTo>
                      <a:pt x="11" y="24"/>
                    </a:lnTo>
                    <a:lnTo>
                      <a:pt x="11" y="15"/>
                    </a:lnTo>
                    <a:lnTo>
                      <a:pt x="11" y="6"/>
                    </a:lnTo>
                    <a:lnTo>
                      <a:pt x="7" y="0"/>
                    </a:lnTo>
                    <a:lnTo>
                      <a:pt x="11" y="6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7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41" name="Freeform 265"/>
              <p:cNvSpPr>
                <a:spLocks/>
              </p:cNvSpPr>
              <p:nvPr/>
            </p:nvSpPr>
            <p:spPr bwMode="auto">
              <a:xfrm>
                <a:off x="4020" y="2775"/>
                <a:ext cx="48" cy="39"/>
              </a:xfrm>
              <a:custGeom>
                <a:avLst/>
                <a:gdLst>
                  <a:gd name="T0" fmla="*/ 8 w 96"/>
                  <a:gd name="T1" fmla="*/ 9 h 78"/>
                  <a:gd name="T2" fmla="*/ 5 w 96"/>
                  <a:gd name="T3" fmla="*/ 2 h 78"/>
                  <a:gd name="T4" fmla="*/ 0 w 96"/>
                  <a:gd name="T5" fmla="*/ 21 h 78"/>
                  <a:gd name="T6" fmla="*/ 2 w 96"/>
                  <a:gd name="T7" fmla="*/ 36 h 78"/>
                  <a:gd name="T8" fmla="*/ 11 w 96"/>
                  <a:gd name="T9" fmla="*/ 51 h 78"/>
                  <a:gd name="T10" fmla="*/ 25 w 96"/>
                  <a:gd name="T11" fmla="*/ 62 h 78"/>
                  <a:gd name="T12" fmla="*/ 43 w 96"/>
                  <a:gd name="T13" fmla="*/ 70 h 78"/>
                  <a:gd name="T14" fmla="*/ 60 w 96"/>
                  <a:gd name="T15" fmla="*/ 75 h 78"/>
                  <a:gd name="T16" fmla="*/ 79 w 96"/>
                  <a:gd name="T17" fmla="*/ 78 h 78"/>
                  <a:gd name="T18" fmla="*/ 96 w 96"/>
                  <a:gd name="T19" fmla="*/ 78 h 78"/>
                  <a:gd name="T20" fmla="*/ 96 w 96"/>
                  <a:gd name="T21" fmla="*/ 69 h 78"/>
                  <a:gd name="T22" fmla="*/ 79 w 96"/>
                  <a:gd name="T23" fmla="*/ 69 h 78"/>
                  <a:gd name="T24" fmla="*/ 62 w 96"/>
                  <a:gd name="T25" fmla="*/ 66 h 78"/>
                  <a:gd name="T26" fmla="*/ 45 w 96"/>
                  <a:gd name="T27" fmla="*/ 61 h 78"/>
                  <a:gd name="T28" fmla="*/ 30 w 96"/>
                  <a:gd name="T29" fmla="*/ 53 h 78"/>
                  <a:gd name="T30" fmla="*/ 18 w 96"/>
                  <a:gd name="T31" fmla="*/ 44 h 78"/>
                  <a:gd name="T32" fmla="*/ 11 w 96"/>
                  <a:gd name="T33" fmla="*/ 33 h 78"/>
                  <a:gd name="T34" fmla="*/ 9 w 96"/>
                  <a:gd name="T35" fmla="*/ 21 h 78"/>
                  <a:gd name="T36" fmla="*/ 14 w 96"/>
                  <a:gd name="T37" fmla="*/ 7 h 78"/>
                  <a:gd name="T38" fmla="*/ 10 w 96"/>
                  <a:gd name="T39" fmla="*/ 0 h 78"/>
                  <a:gd name="T40" fmla="*/ 14 w 96"/>
                  <a:gd name="T41" fmla="*/ 7 h 78"/>
                  <a:gd name="T42" fmla="*/ 14 w 96"/>
                  <a:gd name="T43" fmla="*/ 4 h 78"/>
                  <a:gd name="T44" fmla="*/ 11 w 96"/>
                  <a:gd name="T45" fmla="*/ 0 h 78"/>
                  <a:gd name="T46" fmla="*/ 7 w 96"/>
                  <a:gd name="T47" fmla="*/ 0 h 78"/>
                  <a:gd name="T48" fmla="*/ 5 w 96"/>
                  <a:gd name="T49" fmla="*/ 2 h 78"/>
                  <a:gd name="T50" fmla="*/ 8 w 96"/>
                  <a:gd name="T51" fmla="*/ 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6" h="78">
                    <a:moveTo>
                      <a:pt x="8" y="9"/>
                    </a:moveTo>
                    <a:lnTo>
                      <a:pt x="5" y="2"/>
                    </a:lnTo>
                    <a:lnTo>
                      <a:pt x="0" y="21"/>
                    </a:lnTo>
                    <a:lnTo>
                      <a:pt x="2" y="36"/>
                    </a:lnTo>
                    <a:lnTo>
                      <a:pt x="11" y="51"/>
                    </a:lnTo>
                    <a:lnTo>
                      <a:pt x="25" y="62"/>
                    </a:lnTo>
                    <a:lnTo>
                      <a:pt x="43" y="70"/>
                    </a:lnTo>
                    <a:lnTo>
                      <a:pt x="60" y="75"/>
                    </a:lnTo>
                    <a:lnTo>
                      <a:pt x="79" y="78"/>
                    </a:lnTo>
                    <a:lnTo>
                      <a:pt x="96" y="78"/>
                    </a:lnTo>
                    <a:lnTo>
                      <a:pt x="96" y="69"/>
                    </a:lnTo>
                    <a:lnTo>
                      <a:pt x="79" y="69"/>
                    </a:lnTo>
                    <a:lnTo>
                      <a:pt x="62" y="66"/>
                    </a:lnTo>
                    <a:lnTo>
                      <a:pt x="45" y="61"/>
                    </a:lnTo>
                    <a:lnTo>
                      <a:pt x="30" y="53"/>
                    </a:lnTo>
                    <a:lnTo>
                      <a:pt x="18" y="44"/>
                    </a:lnTo>
                    <a:lnTo>
                      <a:pt x="11" y="33"/>
                    </a:lnTo>
                    <a:lnTo>
                      <a:pt x="9" y="21"/>
                    </a:lnTo>
                    <a:lnTo>
                      <a:pt x="14" y="7"/>
                    </a:lnTo>
                    <a:lnTo>
                      <a:pt x="10" y="0"/>
                    </a:lnTo>
                    <a:lnTo>
                      <a:pt x="14" y="7"/>
                    </a:lnTo>
                    <a:lnTo>
                      <a:pt x="14" y="4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8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42" name="Freeform 266"/>
              <p:cNvSpPr>
                <a:spLocks/>
              </p:cNvSpPr>
              <p:nvPr/>
            </p:nvSpPr>
            <p:spPr bwMode="auto">
              <a:xfrm>
                <a:off x="3992" y="2713"/>
                <a:ext cx="34" cy="67"/>
              </a:xfrm>
              <a:custGeom>
                <a:avLst/>
                <a:gdLst>
                  <a:gd name="T0" fmla="*/ 29 w 66"/>
                  <a:gd name="T1" fmla="*/ 9 h 132"/>
                  <a:gd name="T2" fmla="*/ 27 w 66"/>
                  <a:gd name="T3" fmla="*/ 1 h 132"/>
                  <a:gd name="T4" fmla="*/ 8 w 66"/>
                  <a:gd name="T5" fmla="*/ 30 h 132"/>
                  <a:gd name="T6" fmla="*/ 0 w 66"/>
                  <a:gd name="T7" fmla="*/ 56 h 132"/>
                  <a:gd name="T8" fmla="*/ 1 w 66"/>
                  <a:gd name="T9" fmla="*/ 77 h 132"/>
                  <a:gd name="T10" fmla="*/ 9 w 66"/>
                  <a:gd name="T11" fmla="*/ 95 h 132"/>
                  <a:gd name="T12" fmla="*/ 21 w 66"/>
                  <a:gd name="T13" fmla="*/ 109 h 132"/>
                  <a:gd name="T14" fmla="*/ 36 w 66"/>
                  <a:gd name="T15" fmla="*/ 121 h 132"/>
                  <a:gd name="T16" fmla="*/ 51 w 66"/>
                  <a:gd name="T17" fmla="*/ 128 h 132"/>
                  <a:gd name="T18" fmla="*/ 64 w 66"/>
                  <a:gd name="T19" fmla="*/ 132 h 132"/>
                  <a:gd name="T20" fmla="*/ 66 w 66"/>
                  <a:gd name="T21" fmla="*/ 123 h 132"/>
                  <a:gd name="T22" fmla="*/ 54 w 66"/>
                  <a:gd name="T23" fmla="*/ 118 h 132"/>
                  <a:gd name="T24" fmla="*/ 41 w 66"/>
                  <a:gd name="T25" fmla="*/ 112 h 132"/>
                  <a:gd name="T26" fmla="*/ 28 w 66"/>
                  <a:gd name="T27" fmla="*/ 102 h 132"/>
                  <a:gd name="T28" fmla="*/ 18 w 66"/>
                  <a:gd name="T29" fmla="*/ 91 h 132"/>
                  <a:gd name="T30" fmla="*/ 10 w 66"/>
                  <a:gd name="T31" fmla="*/ 75 h 132"/>
                  <a:gd name="T32" fmla="*/ 9 w 66"/>
                  <a:gd name="T33" fmla="*/ 56 h 132"/>
                  <a:gd name="T34" fmla="*/ 17 w 66"/>
                  <a:gd name="T35" fmla="*/ 34 h 132"/>
                  <a:gd name="T36" fmla="*/ 34 w 66"/>
                  <a:gd name="T37" fmla="*/ 8 h 132"/>
                  <a:gd name="T38" fmla="*/ 32 w 66"/>
                  <a:gd name="T39" fmla="*/ 0 h 132"/>
                  <a:gd name="T40" fmla="*/ 34 w 66"/>
                  <a:gd name="T41" fmla="*/ 8 h 132"/>
                  <a:gd name="T42" fmla="*/ 35 w 66"/>
                  <a:gd name="T43" fmla="*/ 4 h 132"/>
                  <a:gd name="T44" fmla="*/ 34 w 66"/>
                  <a:gd name="T45" fmla="*/ 1 h 132"/>
                  <a:gd name="T46" fmla="*/ 31 w 66"/>
                  <a:gd name="T47" fmla="*/ 0 h 132"/>
                  <a:gd name="T48" fmla="*/ 27 w 66"/>
                  <a:gd name="T49" fmla="*/ 1 h 132"/>
                  <a:gd name="T50" fmla="*/ 29 w 66"/>
                  <a:gd name="T51" fmla="*/ 9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6" h="132">
                    <a:moveTo>
                      <a:pt x="29" y="9"/>
                    </a:moveTo>
                    <a:lnTo>
                      <a:pt x="27" y="1"/>
                    </a:lnTo>
                    <a:lnTo>
                      <a:pt x="8" y="30"/>
                    </a:lnTo>
                    <a:lnTo>
                      <a:pt x="0" y="56"/>
                    </a:lnTo>
                    <a:lnTo>
                      <a:pt x="1" y="77"/>
                    </a:lnTo>
                    <a:lnTo>
                      <a:pt x="9" y="95"/>
                    </a:lnTo>
                    <a:lnTo>
                      <a:pt x="21" y="109"/>
                    </a:lnTo>
                    <a:lnTo>
                      <a:pt x="36" y="121"/>
                    </a:lnTo>
                    <a:lnTo>
                      <a:pt x="51" y="128"/>
                    </a:lnTo>
                    <a:lnTo>
                      <a:pt x="64" y="132"/>
                    </a:lnTo>
                    <a:lnTo>
                      <a:pt x="66" y="123"/>
                    </a:lnTo>
                    <a:lnTo>
                      <a:pt x="54" y="118"/>
                    </a:lnTo>
                    <a:lnTo>
                      <a:pt x="41" y="112"/>
                    </a:lnTo>
                    <a:lnTo>
                      <a:pt x="28" y="102"/>
                    </a:lnTo>
                    <a:lnTo>
                      <a:pt x="18" y="91"/>
                    </a:lnTo>
                    <a:lnTo>
                      <a:pt x="10" y="75"/>
                    </a:lnTo>
                    <a:lnTo>
                      <a:pt x="9" y="56"/>
                    </a:lnTo>
                    <a:lnTo>
                      <a:pt x="17" y="34"/>
                    </a:lnTo>
                    <a:lnTo>
                      <a:pt x="34" y="8"/>
                    </a:lnTo>
                    <a:lnTo>
                      <a:pt x="32" y="0"/>
                    </a:lnTo>
                    <a:lnTo>
                      <a:pt x="34" y="8"/>
                    </a:lnTo>
                    <a:lnTo>
                      <a:pt x="35" y="4"/>
                    </a:lnTo>
                    <a:lnTo>
                      <a:pt x="34" y="1"/>
                    </a:lnTo>
                    <a:lnTo>
                      <a:pt x="31" y="0"/>
                    </a:lnTo>
                    <a:lnTo>
                      <a:pt x="27" y="1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43" name="Freeform 267"/>
              <p:cNvSpPr>
                <a:spLocks/>
              </p:cNvSpPr>
              <p:nvPr/>
            </p:nvSpPr>
            <p:spPr bwMode="auto">
              <a:xfrm>
                <a:off x="3978" y="2689"/>
                <a:ext cx="30" cy="29"/>
              </a:xfrm>
              <a:custGeom>
                <a:avLst/>
                <a:gdLst>
                  <a:gd name="T0" fmla="*/ 1 w 61"/>
                  <a:gd name="T1" fmla="*/ 1 h 59"/>
                  <a:gd name="T2" fmla="*/ 0 w 61"/>
                  <a:gd name="T3" fmla="*/ 7 h 59"/>
                  <a:gd name="T4" fmla="*/ 4 w 61"/>
                  <a:gd name="T5" fmla="*/ 14 h 59"/>
                  <a:gd name="T6" fmla="*/ 11 w 61"/>
                  <a:gd name="T7" fmla="*/ 23 h 59"/>
                  <a:gd name="T8" fmla="*/ 18 w 61"/>
                  <a:gd name="T9" fmla="*/ 30 h 59"/>
                  <a:gd name="T10" fmla="*/ 25 w 61"/>
                  <a:gd name="T11" fmla="*/ 38 h 59"/>
                  <a:gd name="T12" fmla="*/ 34 w 61"/>
                  <a:gd name="T13" fmla="*/ 45 h 59"/>
                  <a:gd name="T14" fmla="*/ 42 w 61"/>
                  <a:gd name="T15" fmla="*/ 51 h 59"/>
                  <a:gd name="T16" fmla="*/ 50 w 61"/>
                  <a:gd name="T17" fmla="*/ 56 h 59"/>
                  <a:gd name="T18" fmla="*/ 58 w 61"/>
                  <a:gd name="T19" fmla="*/ 59 h 59"/>
                  <a:gd name="T20" fmla="*/ 61 w 61"/>
                  <a:gd name="T21" fmla="*/ 50 h 59"/>
                  <a:gd name="T22" fmla="*/ 55 w 61"/>
                  <a:gd name="T23" fmla="*/ 46 h 59"/>
                  <a:gd name="T24" fmla="*/ 47 w 61"/>
                  <a:gd name="T25" fmla="*/ 42 h 59"/>
                  <a:gd name="T26" fmla="*/ 39 w 61"/>
                  <a:gd name="T27" fmla="*/ 36 h 59"/>
                  <a:gd name="T28" fmla="*/ 32 w 61"/>
                  <a:gd name="T29" fmla="*/ 31 h 59"/>
                  <a:gd name="T30" fmla="*/ 25 w 61"/>
                  <a:gd name="T31" fmla="*/ 23 h 59"/>
                  <a:gd name="T32" fmla="*/ 18 w 61"/>
                  <a:gd name="T33" fmla="*/ 16 h 59"/>
                  <a:gd name="T34" fmla="*/ 14 w 61"/>
                  <a:gd name="T35" fmla="*/ 10 h 59"/>
                  <a:gd name="T36" fmla="*/ 9 w 61"/>
                  <a:gd name="T37" fmla="*/ 3 h 59"/>
                  <a:gd name="T38" fmla="*/ 8 w 61"/>
                  <a:gd name="T39" fmla="*/ 8 h 59"/>
                  <a:gd name="T40" fmla="*/ 9 w 61"/>
                  <a:gd name="T41" fmla="*/ 3 h 59"/>
                  <a:gd name="T42" fmla="*/ 7 w 61"/>
                  <a:gd name="T43" fmla="*/ 0 h 59"/>
                  <a:gd name="T44" fmla="*/ 3 w 61"/>
                  <a:gd name="T45" fmla="*/ 0 h 59"/>
                  <a:gd name="T46" fmla="*/ 0 w 61"/>
                  <a:gd name="T47" fmla="*/ 4 h 59"/>
                  <a:gd name="T48" fmla="*/ 0 w 61"/>
                  <a:gd name="T49" fmla="*/ 7 h 59"/>
                  <a:gd name="T50" fmla="*/ 1 w 61"/>
                  <a:gd name="T51" fmla="*/ 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1" h="59">
                    <a:moveTo>
                      <a:pt x="1" y="1"/>
                    </a:moveTo>
                    <a:lnTo>
                      <a:pt x="0" y="7"/>
                    </a:lnTo>
                    <a:lnTo>
                      <a:pt x="4" y="14"/>
                    </a:lnTo>
                    <a:lnTo>
                      <a:pt x="11" y="23"/>
                    </a:lnTo>
                    <a:lnTo>
                      <a:pt x="18" y="30"/>
                    </a:lnTo>
                    <a:lnTo>
                      <a:pt x="25" y="38"/>
                    </a:lnTo>
                    <a:lnTo>
                      <a:pt x="34" y="45"/>
                    </a:lnTo>
                    <a:lnTo>
                      <a:pt x="42" y="51"/>
                    </a:lnTo>
                    <a:lnTo>
                      <a:pt x="50" y="56"/>
                    </a:lnTo>
                    <a:lnTo>
                      <a:pt x="58" y="59"/>
                    </a:lnTo>
                    <a:lnTo>
                      <a:pt x="61" y="50"/>
                    </a:lnTo>
                    <a:lnTo>
                      <a:pt x="55" y="46"/>
                    </a:lnTo>
                    <a:lnTo>
                      <a:pt x="47" y="42"/>
                    </a:lnTo>
                    <a:lnTo>
                      <a:pt x="39" y="36"/>
                    </a:lnTo>
                    <a:lnTo>
                      <a:pt x="32" y="31"/>
                    </a:lnTo>
                    <a:lnTo>
                      <a:pt x="25" y="23"/>
                    </a:lnTo>
                    <a:lnTo>
                      <a:pt x="18" y="16"/>
                    </a:lnTo>
                    <a:lnTo>
                      <a:pt x="14" y="10"/>
                    </a:lnTo>
                    <a:lnTo>
                      <a:pt x="9" y="3"/>
                    </a:lnTo>
                    <a:lnTo>
                      <a:pt x="8" y="8"/>
                    </a:lnTo>
                    <a:lnTo>
                      <a:pt x="9" y="3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44" name="Freeform 268"/>
              <p:cNvSpPr>
                <a:spLocks/>
              </p:cNvSpPr>
              <p:nvPr/>
            </p:nvSpPr>
            <p:spPr bwMode="auto">
              <a:xfrm>
                <a:off x="3978" y="2637"/>
                <a:ext cx="32" cy="56"/>
              </a:xfrm>
              <a:custGeom>
                <a:avLst/>
                <a:gdLst>
                  <a:gd name="T0" fmla="*/ 59 w 63"/>
                  <a:gd name="T1" fmla="*/ 0 h 111"/>
                  <a:gd name="T2" fmla="*/ 54 w 63"/>
                  <a:gd name="T3" fmla="*/ 4 h 111"/>
                  <a:gd name="T4" fmla="*/ 53 w 63"/>
                  <a:gd name="T5" fmla="*/ 12 h 111"/>
                  <a:gd name="T6" fmla="*/ 49 w 63"/>
                  <a:gd name="T7" fmla="*/ 23 h 111"/>
                  <a:gd name="T8" fmla="*/ 45 w 63"/>
                  <a:gd name="T9" fmla="*/ 36 h 111"/>
                  <a:gd name="T10" fmla="*/ 38 w 63"/>
                  <a:gd name="T11" fmla="*/ 49 h 111"/>
                  <a:gd name="T12" fmla="*/ 30 w 63"/>
                  <a:gd name="T13" fmla="*/ 64 h 111"/>
                  <a:gd name="T14" fmla="*/ 21 w 63"/>
                  <a:gd name="T15" fmla="*/ 79 h 111"/>
                  <a:gd name="T16" fmla="*/ 11 w 63"/>
                  <a:gd name="T17" fmla="*/ 92 h 111"/>
                  <a:gd name="T18" fmla="*/ 0 w 63"/>
                  <a:gd name="T19" fmla="*/ 104 h 111"/>
                  <a:gd name="T20" fmla="*/ 7 w 63"/>
                  <a:gd name="T21" fmla="*/ 111 h 111"/>
                  <a:gd name="T22" fmla="*/ 18 w 63"/>
                  <a:gd name="T23" fmla="*/ 99 h 111"/>
                  <a:gd name="T24" fmla="*/ 30 w 63"/>
                  <a:gd name="T25" fmla="*/ 84 h 111"/>
                  <a:gd name="T26" fmla="*/ 39 w 63"/>
                  <a:gd name="T27" fmla="*/ 69 h 111"/>
                  <a:gd name="T28" fmla="*/ 47 w 63"/>
                  <a:gd name="T29" fmla="*/ 54 h 111"/>
                  <a:gd name="T30" fmla="*/ 54 w 63"/>
                  <a:gd name="T31" fmla="*/ 39 h 111"/>
                  <a:gd name="T32" fmla="*/ 59 w 63"/>
                  <a:gd name="T33" fmla="*/ 25 h 111"/>
                  <a:gd name="T34" fmla="*/ 62 w 63"/>
                  <a:gd name="T35" fmla="*/ 15 h 111"/>
                  <a:gd name="T36" fmla="*/ 63 w 63"/>
                  <a:gd name="T37" fmla="*/ 4 h 111"/>
                  <a:gd name="T38" fmla="*/ 59 w 63"/>
                  <a:gd name="T39" fmla="*/ 9 h 111"/>
                  <a:gd name="T40" fmla="*/ 63 w 63"/>
                  <a:gd name="T41" fmla="*/ 4 h 111"/>
                  <a:gd name="T42" fmla="*/ 62 w 63"/>
                  <a:gd name="T43" fmla="*/ 1 h 111"/>
                  <a:gd name="T44" fmla="*/ 59 w 63"/>
                  <a:gd name="T45" fmla="*/ 0 h 111"/>
                  <a:gd name="T46" fmla="*/ 55 w 63"/>
                  <a:gd name="T47" fmla="*/ 1 h 111"/>
                  <a:gd name="T48" fmla="*/ 54 w 63"/>
                  <a:gd name="T49" fmla="*/ 4 h 111"/>
                  <a:gd name="T50" fmla="*/ 59 w 63"/>
                  <a:gd name="T51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3" h="111">
                    <a:moveTo>
                      <a:pt x="59" y="0"/>
                    </a:moveTo>
                    <a:lnTo>
                      <a:pt x="54" y="4"/>
                    </a:lnTo>
                    <a:lnTo>
                      <a:pt x="53" y="12"/>
                    </a:lnTo>
                    <a:lnTo>
                      <a:pt x="49" y="23"/>
                    </a:lnTo>
                    <a:lnTo>
                      <a:pt x="45" y="36"/>
                    </a:lnTo>
                    <a:lnTo>
                      <a:pt x="38" y="49"/>
                    </a:lnTo>
                    <a:lnTo>
                      <a:pt x="30" y="64"/>
                    </a:lnTo>
                    <a:lnTo>
                      <a:pt x="21" y="79"/>
                    </a:lnTo>
                    <a:lnTo>
                      <a:pt x="11" y="92"/>
                    </a:lnTo>
                    <a:lnTo>
                      <a:pt x="0" y="104"/>
                    </a:lnTo>
                    <a:lnTo>
                      <a:pt x="7" y="111"/>
                    </a:lnTo>
                    <a:lnTo>
                      <a:pt x="18" y="99"/>
                    </a:lnTo>
                    <a:lnTo>
                      <a:pt x="30" y="84"/>
                    </a:lnTo>
                    <a:lnTo>
                      <a:pt x="39" y="69"/>
                    </a:lnTo>
                    <a:lnTo>
                      <a:pt x="47" y="54"/>
                    </a:lnTo>
                    <a:lnTo>
                      <a:pt x="54" y="39"/>
                    </a:lnTo>
                    <a:lnTo>
                      <a:pt x="59" y="25"/>
                    </a:lnTo>
                    <a:lnTo>
                      <a:pt x="62" y="15"/>
                    </a:lnTo>
                    <a:lnTo>
                      <a:pt x="63" y="4"/>
                    </a:lnTo>
                    <a:lnTo>
                      <a:pt x="59" y="9"/>
                    </a:lnTo>
                    <a:lnTo>
                      <a:pt x="63" y="4"/>
                    </a:lnTo>
                    <a:lnTo>
                      <a:pt x="62" y="1"/>
                    </a:lnTo>
                    <a:lnTo>
                      <a:pt x="59" y="0"/>
                    </a:lnTo>
                    <a:lnTo>
                      <a:pt x="55" y="1"/>
                    </a:lnTo>
                    <a:lnTo>
                      <a:pt x="54" y="4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45" name="Freeform 269"/>
              <p:cNvSpPr>
                <a:spLocks/>
              </p:cNvSpPr>
              <p:nvPr/>
            </p:nvSpPr>
            <p:spPr bwMode="auto">
              <a:xfrm>
                <a:off x="4008" y="2634"/>
                <a:ext cx="22" cy="7"/>
              </a:xfrm>
              <a:custGeom>
                <a:avLst/>
                <a:gdLst>
                  <a:gd name="T0" fmla="*/ 42 w 43"/>
                  <a:gd name="T1" fmla="*/ 1 h 15"/>
                  <a:gd name="T2" fmla="*/ 39 w 43"/>
                  <a:gd name="T3" fmla="*/ 0 h 15"/>
                  <a:gd name="T4" fmla="*/ 33 w 43"/>
                  <a:gd name="T5" fmla="*/ 1 h 15"/>
                  <a:gd name="T6" fmla="*/ 26 w 43"/>
                  <a:gd name="T7" fmla="*/ 2 h 15"/>
                  <a:gd name="T8" fmla="*/ 20 w 43"/>
                  <a:gd name="T9" fmla="*/ 2 h 15"/>
                  <a:gd name="T10" fmla="*/ 13 w 43"/>
                  <a:gd name="T11" fmla="*/ 3 h 15"/>
                  <a:gd name="T12" fmla="*/ 8 w 43"/>
                  <a:gd name="T13" fmla="*/ 4 h 15"/>
                  <a:gd name="T14" fmla="*/ 3 w 43"/>
                  <a:gd name="T15" fmla="*/ 4 h 15"/>
                  <a:gd name="T16" fmla="*/ 0 w 43"/>
                  <a:gd name="T17" fmla="*/ 6 h 15"/>
                  <a:gd name="T18" fmla="*/ 0 w 43"/>
                  <a:gd name="T19" fmla="*/ 6 h 15"/>
                  <a:gd name="T20" fmla="*/ 0 w 43"/>
                  <a:gd name="T21" fmla="*/ 15 h 15"/>
                  <a:gd name="T22" fmla="*/ 2 w 43"/>
                  <a:gd name="T23" fmla="*/ 15 h 15"/>
                  <a:gd name="T24" fmla="*/ 3 w 43"/>
                  <a:gd name="T25" fmla="*/ 14 h 15"/>
                  <a:gd name="T26" fmla="*/ 8 w 43"/>
                  <a:gd name="T27" fmla="*/ 14 h 15"/>
                  <a:gd name="T28" fmla="*/ 13 w 43"/>
                  <a:gd name="T29" fmla="*/ 13 h 15"/>
                  <a:gd name="T30" fmla="*/ 20 w 43"/>
                  <a:gd name="T31" fmla="*/ 11 h 15"/>
                  <a:gd name="T32" fmla="*/ 26 w 43"/>
                  <a:gd name="T33" fmla="*/ 11 h 15"/>
                  <a:gd name="T34" fmla="*/ 33 w 43"/>
                  <a:gd name="T35" fmla="*/ 10 h 15"/>
                  <a:gd name="T36" fmla="*/ 39 w 43"/>
                  <a:gd name="T37" fmla="*/ 9 h 15"/>
                  <a:gd name="T38" fmla="*/ 35 w 43"/>
                  <a:gd name="T39" fmla="*/ 8 h 15"/>
                  <a:gd name="T40" fmla="*/ 39 w 43"/>
                  <a:gd name="T41" fmla="*/ 9 h 15"/>
                  <a:gd name="T42" fmla="*/ 42 w 43"/>
                  <a:gd name="T43" fmla="*/ 8 h 15"/>
                  <a:gd name="T44" fmla="*/ 43 w 43"/>
                  <a:gd name="T45" fmla="*/ 4 h 15"/>
                  <a:gd name="T46" fmla="*/ 42 w 43"/>
                  <a:gd name="T47" fmla="*/ 1 h 15"/>
                  <a:gd name="T48" fmla="*/ 39 w 43"/>
                  <a:gd name="T49" fmla="*/ 0 h 15"/>
                  <a:gd name="T50" fmla="*/ 42 w 43"/>
                  <a:gd name="T51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3" h="15">
                    <a:moveTo>
                      <a:pt x="42" y="1"/>
                    </a:moveTo>
                    <a:lnTo>
                      <a:pt x="39" y="0"/>
                    </a:lnTo>
                    <a:lnTo>
                      <a:pt x="33" y="1"/>
                    </a:lnTo>
                    <a:lnTo>
                      <a:pt x="26" y="2"/>
                    </a:lnTo>
                    <a:lnTo>
                      <a:pt x="20" y="2"/>
                    </a:lnTo>
                    <a:lnTo>
                      <a:pt x="13" y="3"/>
                    </a:lnTo>
                    <a:lnTo>
                      <a:pt x="8" y="4"/>
                    </a:lnTo>
                    <a:lnTo>
                      <a:pt x="3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5"/>
                    </a:lnTo>
                    <a:lnTo>
                      <a:pt x="2" y="15"/>
                    </a:lnTo>
                    <a:lnTo>
                      <a:pt x="3" y="14"/>
                    </a:lnTo>
                    <a:lnTo>
                      <a:pt x="8" y="14"/>
                    </a:lnTo>
                    <a:lnTo>
                      <a:pt x="13" y="13"/>
                    </a:lnTo>
                    <a:lnTo>
                      <a:pt x="20" y="11"/>
                    </a:lnTo>
                    <a:lnTo>
                      <a:pt x="26" y="11"/>
                    </a:lnTo>
                    <a:lnTo>
                      <a:pt x="33" y="10"/>
                    </a:lnTo>
                    <a:lnTo>
                      <a:pt x="39" y="9"/>
                    </a:lnTo>
                    <a:lnTo>
                      <a:pt x="35" y="8"/>
                    </a:lnTo>
                    <a:lnTo>
                      <a:pt x="39" y="9"/>
                    </a:lnTo>
                    <a:lnTo>
                      <a:pt x="42" y="8"/>
                    </a:lnTo>
                    <a:lnTo>
                      <a:pt x="43" y="4"/>
                    </a:lnTo>
                    <a:lnTo>
                      <a:pt x="42" y="1"/>
                    </a:lnTo>
                    <a:lnTo>
                      <a:pt x="39" y="0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46" name="Freeform 270"/>
              <p:cNvSpPr>
                <a:spLocks/>
              </p:cNvSpPr>
              <p:nvPr/>
            </p:nvSpPr>
            <p:spPr bwMode="auto">
              <a:xfrm>
                <a:off x="4026" y="2635"/>
                <a:ext cx="13" cy="10"/>
              </a:xfrm>
              <a:custGeom>
                <a:avLst/>
                <a:gdLst>
                  <a:gd name="T0" fmla="*/ 15 w 27"/>
                  <a:gd name="T1" fmla="*/ 17 h 22"/>
                  <a:gd name="T2" fmla="*/ 22 w 27"/>
                  <a:gd name="T3" fmla="*/ 13 h 22"/>
                  <a:gd name="T4" fmla="*/ 19 w 27"/>
                  <a:gd name="T5" fmla="*/ 10 h 22"/>
                  <a:gd name="T6" fmla="*/ 14 w 27"/>
                  <a:gd name="T7" fmla="*/ 7 h 22"/>
                  <a:gd name="T8" fmla="*/ 10 w 27"/>
                  <a:gd name="T9" fmla="*/ 2 h 22"/>
                  <a:gd name="T10" fmla="*/ 7 w 27"/>
                  <a:gd name="T11" fmla="*/ 0 h 22"/>
                  <a:gd name="T12" fmla="*/ 0 w 27"/>
                  <a:gd name="T13" fmla="*/ 7 h 22"/>
                  <a:gd name="T14" fmla="*/ 3 w 27"/>
                  <a:gd name="T15" fmla="*/ 9 h 22"/>
                  <a:gd name="T16" fmla="*/ 7 w 27"/>
                  <a:gd name="T17" fmla="*/ 14 h 22"/>
                  <a:gd name="T18" fmla="*/ 14 w 27"/>
                  <a:gd name="T19" fmla="*/ 20 h 22"/>
                  <a:gd name="T20" fmla="*/ 20 w 27"/>
                  <a:gd name="T21" fmla="*/ 22 h 22"/>
                  <a:gd name="T22" fmla="*/ 27 w 27"/>
                  <a:gd name="T23" fmla="*/ 17 h 22"/>
                  <a:gd name="T24" fmla="*/ 20 w 27"/>
                  <a:gd name="T25" fmla="*/ 22 h 22"/>
                  <a:gd name="T26" fmla="*/ 23 w 27"/>
                  <a:gd name="T27" fmla="*/ 21 h 22"/>
                  <a:gd name="T28" fmla="*/ 26 w 27"/>
                  <a:gd name="T29" fmla="*/ 18 h 22"/>
                  <a:gd name="T30" fmla="*/ 26 w 27"/>
                  <a:gd name="T31" fmla="*/ 15 h 22"/>
                  <a:gd name="T32" fmla="*/ 22 w 27"/>
                  <a:gd name="T33" fmla="*/ 13 h 22"/>
                  <a:gd name="T34" fmla="*/ 15 w 27"/>
                  <a:gd name="T35" fmla="*/ 1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" h="22">
                    <a:moveTo>
                      <a:pt x="15" y="17"/>
                    </a:moveTo>
                    <a:lnTo>
                      <a:pt x="22" y="13"/>
                    </a:lnTo>
                    <a:lnTo>
                      <a:pt x="19" y="10"/>
                    </a:lnTo>
                    <a:lnTo>
                      <a:pt x="14" y="7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0" y="7"/>
                    </a:lnTo>
                    <a:lnTo>
                      <a:pt x="3" y="9"/>
                    </a:lnTo>
                    <a:lnTo>
                      <a:pt x="7" y="14"/>
                    </a:lnTo>
                    <a:lnTo>
                      <a:pt x="14" y="20"/>
                    </a:lnTo>
                    <a:lnTo>
                      <a:pt x="20" y="22"/>
                    </a:lnTo>
                    <a:lnTo>
                      <a:pt x="27" y="17"/>
                    </a:lnTo>
                    <a:lnTo>
                      <a:pt x="20" y="22"/>
                    </a:lnTo>
                    <a:lnTo>
                      <a:pt x="23" y="21"/>
                    </a:lnTo>
                    <a:lnTo>
                      <a:pt x="26" y="18"/>
                    </a:lnTo>
                    <a:lnTo>
                      <a:pt x="26" y="15"/>
                    </a:lnTo>
                    <a:lnTo>
                      <a:pt x="22" y="13"/>
                    </a:lnTo>
                    <a:lnTo>
                      <a:pt x="15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47" name="Freeform 271"/>
              <p:cNvSpPr>
                <a:spLocks/>
              </p:cNvSpPr>
              <p:nvPr/>
            </p:nvSpPr>
            <p:spPr bwMode="auto">
              <a:xfrm>
                <a:off x="4033" y="2628"/>
                <a:ext cx="17" cy="15"/>
              </a:xfrm>
              <a:custGeom>
                <a:avLst/>
                <a:gdLst>
                  <a:gd name="T0" fmla="*/ 28 w 34"/>
                  <a:gd name="T1" fmla="*/ 0 h 30"/>
                  <a:gd name="T2" fmla="*/ 27 w 34"/>
                  <a:gd name="T3" fmla="*/ 0 h 30"/>
                  <a:gd name="T4" fmla="*/ 20 w 34"/>
                  <a:gd name="T5" fmla="*/ 4 h 30"/>
                  <a:gd name="T6" fmla="*/ 11 w 34"/>
                  <a:gd name="T7" fmla="*/ 10 h 30"/>
                  <a:gd name="T8" fmla="*/ 4 w 34"/>
                  <a:gd name="T9" fmla="*/ 18 h 30"/>
                  <a:gd name="T10" fmla="*/ 0 w 34"/>
                  <a:gd name="T11" fmla="*/ 30 h 30"/>
                  <a:gd name="T12" fmla="*/ 12 w 34"/>
                  <a:gd name="T13" fmla="*/ 30 h 30"/>
                  <a:gd name="T14" fmla="*/ 13 w 34"/>
                  <a:gd name="T15" fmla="*/ 22 h 30"/>
                  <a:gd name="T16" fmla="*/ 18 w 34"/>
                  <a:gd name="T17" fmla="*/ 16 h 30"/>
                  <a:gd name="T18" fmla="*/ 25 w 34"/>
                  <a:gd name="T19" fmla="*/ 13 h 30"/>
                  <a:gd name="T20" fmla="*/ 31 w 34"/>
                  <a:gd name="T21" fmla="*/ 10 h 30"/>
                  <a:gd name="T22" fmla="*/ 30 w 34"/>
                  <a:gd name="T23" fmla="*/ 10 h 30"/>
                  <a:gd name="T24" fmla="*/ 31 w 34"/>
                  <a:gd name="T25" fmla="*/ 10 h 30"/>
                  <a:gd name="T26" fmla="*/ 34 w 34"/>
                  <a:gd name="T27" fmla="*/ 7 h 30"/>
                  <a:gd name="T28" fmla="*/ 34 w 34"/>
                  <a:gd name="T29" fmla="*/ 3 h 30"/>
                  <a:gd name="T30" fmla="*/ 30 w 34"/>
                  <a:gd name="T31" fmla="*/ 0 h 30"/>
                  <a:gd name="T32" fmla="*/ 27 w 34"/>
                  <a:gd name="T33" fmla="*/ 0 h 30"/>
                  <a:gd name="T34" fmla="*/ 28 w 34"/>
                  <a:gd name="T3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30">
                    <a:moveTo>
                      <a:pt x="28" y="0"/>
                    </a:moveTo>
                    <a:lnTo>
                      <a:pt x="27" y="0"/>
                    </a:lnTo>
                    <a:lnTo>
                      <a:pt x="20" y="4"/>
                    </a:lnTo>
                    <a:lnTo>
                      <a:pt x="11" y="10"/>
                    </a:lnTo>
                    <a:lnTo>
                      <a:pt x="4" y="18"/>
                    </a:lnTo>
                    <a:lnTo>
                      <a:pt x="0" y="30"/>
                    </a:lnTo>
                    <a:lnTo>
                      <a:pt x="12" y="30"/>
                    </a:lnTo>
                    <a:lnTo>
                      <a:pt x="13" y="22"/>
                    </a:lnTo>
                    <a:lnTo>
                      <a:pt x="18" y="16"/>
                    </a:lnTo>
                    <a:lnTo>
                      <a:pt x="25" y="13"/>
                    </a:lnTo>
                    <a:lnTo>
                      <a:pt x="31" y="10"/>
                    </a:lnTo>
                    <a:lnTo>
                      <a:pt x="30" y="10"/>
                    </a:lnTo>
                    <a:lnTo>
                      <a:pt x="31" y="10"/>
                    </a:lnTo>
                    <a:lnTo>
                      <a:pt x="34" y="7"/>
                    </a:lnTo>
                    <a:lnTo>
                      <a:pt x="34" y="3"/>
                    </a:lnTo>
                    <a:lnTo>
                      <a:pt x="30" y="0"/>
                    </a:lnTo>
                    <a:lnTo>
                      <a:pt x="27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48" name="Freeform 272"/>
              <p:cNvSpPr>
                <a:spLocks/>
              </p:cNvSpPr>
              <p:nvPr/>
            </p:nvSpPr>
            <p:spPr bwMode="auto">
              <a:xfrm>
                <a:off x="4047" y="2626"/>
                <a:ext cx="44" cy="23"/>
              </a:xfrm>
              <a:custGeom>
                <a:avLst/>
                <a:gdLst>
                  <a:gd name="T0" fmla="*/ 88 w 88"/>
                  <a:gd name="T1" fmla="*/ 40 h 47"/>
                  <a:gd name="T2" fmla="*/ 88 w 88"/>
                  <a:gd name="T3" fmla="*/ 40 h 47"/>
                  <a:gd name="T4" fmla="*/ 74 w 88"/>
                  <a:gd name="T5" fmla="*/ 25 h 47"/>
                  <a:gd name="T6" fmla="*/ 60 w 88"/>
                  <a:gd name="T7" fmla="*/ 14 h 47"/>
                  <a:gd name="T8" fmla="*/ 47 w 88"/>
                  <a:gd name="T9" fmla="*/ 7 h 47"/>
                  <a:gd name="T10" fmla="*/ 36 w 88"/>
                  <a:gd name="T11" fmla="*/ 2 h 47"/>
                  <a:gd name="T12" fmla="*/ 24 w 88"/>
                  <a:gd name="T13" fmla="*/ 0 h 47"/>
                  <a:gd name="T14" fmla="*/ 15 w 88"/>
                  <a:gd name="T15" fmla="*/ 2 h 47"/>
                  <a:gd name="T16" fmla="*/ 7 w 88"/>
                  <a:gd name="T17" fmla="*/ 3 h 47"/>
                  <a:gd name="T18" fmla="*/ 0 w 88"/>
                  <a:gd name="T19" fmla="*/ 4 h 47"/>
                  <a:gd name="T20" fmla="*/ 2 w 88"/>
                  <a:gd name="T21" fmla="*/ 14 h 47"/>
                  <a:gd name="T22" fmla="*/ 7 w 88"/>
                  <a:gd name="T23" fmla="*/ 12 h 47"/>
                  <a:gd name="T24" fmla="*/ 15 w 88"/>
                  <a:gd name="T25" fmla="*/ 11 h 47"/>
                  <a:gd name="T26" fmla="*/ 24 w 88"/>
                  <a:gd name="T27" fmla="*/ 11 h 47"/>
                  <a:gd name="T28" fmla="*/ 33 w 88"/>
                  <a:gd name="T29" fmla="*/ 11 h 47"/>
                  <a:gd name="T30" fmla="*/ 43 w 88"/>
                  <a:gd name="T31" fmla="*/ 16 h 47"/>
                  <a:gd name="T32" fmla="*/ 55 w 88"/>
                  <a:gd name="T33" fmla="*/ 23 h 47"/>
                  <a:gd name="T34" fmla="*/ 67 w 88"/>
                  <a:gd name="T35" fmla="*/ 32 h 47"/>
                  <a:gd name="T36" fmla="*/ 81 w 88"/>
                  <a:gd name="T37" fmla="*/ 47 h 47"/>
                  <a:gd name="T38" fmla="*/ 81 w 88"/>
                  <a:gd name="T39" fmla="*/ 47 h 47"/>
                  <a:gd name="T40" fmla="*/ 88 w 88"/>
                  <a:gd name="T41" fmla="*/ 4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8" h="47">
                    <a:moveTo>
                      <a:pt x="88" y="40"/>
                    </a:moveTo>
                    <a:lnTo>
                      <a:pt x="88" y="40"/>
                    </a:lnTo>
                    <a:lnTo>
                      <a:pt x="74" y="25"/>
                    </a:lnTo>
                    <a:lnTo>
                      <a:pt x="60" y="14"/>
                    </a:lnTo>
                    <a:lnTo>
                      <a:pt x="47" y="7"/>
                    </a:lnTo>
                    <a:lnTo>
                      <a:pt x="36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3"/>
                    </a:lnTo>
                    <a:lnTo>
                      <a:pt x="0" y="4"/>
                    </a:lnTo>
                    <a:lnTo>
                      <a:pt x="2" y="14"/>
                    </a:lnTo>
                    <a:lnTo>
                      <a:pt x="7" y="12"/>
                    </a:lnTo>
                    <a:lnTo>
                      <a:pt x="15" y="11"/>
                    </a:lnTo>
                    <a:lnTo>
                      <a:pt x="24" y="11"/>
                    </a:lnTo>
                    <a:lnTo>
                      <a:pt x="33" y="11"/>
                    </a:lnTo>
                    <a:lnTo>
                      <a:pt x="43" y="16"/>
                    </a:lnTo>
                    <a:lnTo>
                      <a:pt x="55" y="23"/>
                    </a:lnTo>
                    <a:lnTo>
                      <a:pt x="67" y="32"/>
                    </a:lnTo>
                    <a:lnTo>
                      <a:pt x="81" y="47"/>
                    </a:lnTo>
                    <a:lnTo>
                      <a:pt x="81" y="47"/>
                    </a:lnTo>
                    <a:lnTo>
                      <a:pt x="88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49" name="Freeform 273"/>
              <p:cNvSpPr>
                <a:spLocks/>
              </p:cNvSpPr>
              <p:nvPr/>
            </p:nvSpPr>
            <p:spPr bwMode="auto">
              <a:xfrm>
                <a:off x="4087" y="2646"/>
                <a:ext cx="23" cy="37"/>
              </a:xfrm>
              <a:custGeom>
                <a:avLst/>
                <a:gdLst>
                  <a:gd name="T0" fmla="*/ 45 w 45"/>
                  <a:gd name="T1" fmla="*/ 68 h 74"/>
                  <a:gd name="T2" fmla="*/ 45 w 45"/>
                  <a:gd name="T3" fmla="*/ 68 h 74"/>
                  <a:gd name="T4" fmla="*/ 42 w 45"/>
                  <a:gd name="T5" fmla="*/ 60 h 74"/>
                  <a:gd name="T6" fmla="*/ 39 w 45"/>
                  <a:gd name="T7" fmla="*/ 52 h 74"/>
                  <a:gd name="T8" fmla="*/ 35 w 45"/>
                  <a:gd name="T9" fmla="*/ 42 h 74"/>
                  <a:gd name="T10" fmla="*/ 31 w 45"/>
                  <a:gd name="T11" fmla="*/ 33 h 74"/>
                  <a:gd name="T12" fmla="*/ 26 w 45"/>
                  <a:gd name="T13" fmla="*/ 25 h 74"/>
                  <a:gd name="T14" fmla="*/ 20 w 45"/>
                  <a:gd name="T15" fmla="*/ 17 h 74"/>
                  <a:gd name="T16" fmla="*/ 13 w 45"/>
                  <a:gd name="T17" fmla="*/ 8 h 74"/>
                  <a:gd name="T18" fmla="*/ 7 w 45"/>
                  <a:gd name="T19" fmla="*/ 0 h 74"/>
                  <a:gd name="T20" fmla="*/ 0 w 45"/>
                  <a:gd name="T21" fmla="*/ 7 h 74"/>
                  <a:gd name="T22" fmla="*/ 7 w 45"/>
                  <a:gd name="T23" fmla="*/ 15 h 74"/>
                  <a:gd name="T24" fmla="*/ 11 w 45"/>
                  <a:gd name="T25" fmla="*/ 22 h 74"/>
                  <a:gd name="T26" fmla="*/ 17 w 45"/>
                  <a:gd name="T27" fmla="*/ 30 h 74"/>
                  <a:gd name="T28" fmla="*/ 22 w 45"/>
                  <a:gd name="T29" fmla="*/ 38 h 74"/>
                  <a:gd name="T30" fmla="*/ 26 w 45"/>
                  <a:gd name="T31" fmla="*/ 46 h 74"/>
                  <a:gd name="T32" fmla="*/ 30 w 45"/>
                  <a:gd name="T33" fmla="*/ 54 h 74"/>
                  <a:gd name="T34" fmla="*/ 33 w 45"/>
                  <a:gd name="T35" fmla="*/ 62 h 74"/>
                  <a:gd name="T36" fmla="*/ 35 w 45"/>
                  <a:gd name="T37" fmla="*/ 70 h 74"/>
                  <a:gd name="T38" fmla="*/ 35 w 45"/>
                  <a:gd name="T39" fmla="*/ 70 h 74"/>
                  <a:gd name="T40" fmla="*/ 35 w 45"/>
                  <a:gd name="T41" fmla="*/ 70 h 74"/>
                  <a:gd name="T42" fmla="*/ 38 w 45"/>
                  <a:gd name="T43" fmla="*/ 73 h 74"/>
                  <a:gd name="T44" fmla="*/ 41 w 45"/>
                  <a:gd name="T45" fmla="*/ 74 h 74"/>
                  <a:gd name="T46" fmla="*/ 43 w 45"/>
                  <a:gd name="T47" fmla="*/ 71 h 74"/>
                  <a:gd name="T48" fmla="*/ 45 w 45"/>
                  <a:gd name="T49" fmla="*/ 68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5" h="74">
                    <a:moveTo>
                      <a:pt x="45" y="68"/>
                    </a:moveTo>
                    <a:lnTo>
                      <a:pt x="45" y="68"/>
                    </a:lnTo>
                    <a:lnTo>
                      <a:pt x="42" y="60"/>
                    </a:lnTo>
                    <a:lnTo>
                      <a:pt x="39" y="52"/>
                    </a:lnTo>
                    <a:lnTo>
                      <a:pt x="35" y="42"/>
                    </a:lnTo>
                    <a:lnTo>
                      <a:pt x="31" y="33"/>
                    </a:lnTo>
                    <a:lnTo>
                      <a:pt x="26" y="25"/>
                    </a:lnTo>
                    <a:lnTo>
                      <a:pt x="20" y="17"/>
                    </a:lnTo>
                    <a:lnTo>
                      <a:pt x="13" y="8"/>
                    </a:lnTo>
                    <a:lnTo>
                      <a:pt x="7" y="0"/>
                    </a:lnTo>
                    <a:lnTo>
                      <a:pt x="0" y="7"/>
                    </a:lnTo>
                    <a:lnTo>
                      <a:pt x="7" y="15"/>
                    </a:lnTo>
                    <a:lnTo>
                      <a:pt x="11" y="22"/>
                    </a:lnTo>
                    <a:lnTo>
                      <a:pt x="17" y="30"/>
                    </a:lnTo>
                    <a:lnTo>
                      <a:pt x="22" y="38"/>
                    </a:lnTo>
                    <a:lnTo>
                      <a:pt x="26" y="46"/>
                    </a:lnTo>
                    <a:lnTo>
                      <a:pt x="30" y="54"/>
                    </a:lnTo>
                    <a:lnTo>
                      <a:pt x="33" y="62"/>
                    </a:lnTo>
                    <a:lnTo>
                      <a:pt x="35" y="70"/>
                    </a:lnTo>
                    <a:lnTo>
                      <a:pt x="35" y="70"/>
                    </a:lnTo>
                    <a:lnTo>
                      <a:pt x="35" y="70"/>
                    </a:lnTo>
                    <a:lnTo>
                      <a:pt x="38" y="73"/>
                    </a:lnTo>
                    <a:lnTo>
                      <a:pt x="41" y="74"/>
                    </a:lnTo>
                    <a:lnTo>
                      <a:pt x="43" y="71"/>
                    </a:lnTo>
                    <a:lnTo>
                      <a:pt x="45" y="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50" name="Freeform 274"/>
              <p:cNvSpPr>
                <a:spLocks/>
              </p:cNvSpPr>
              <p:nvPr/>
            </p:nvSpPr>
            <p:spPr bwMode="auto">
              <a:xfrm>
                <a:off x="4089" y="2680"/>
                <a:ext cx="22" cy="36"/>
              </a:xfrm>
              <a:custGeom>
                <a:avLst/>
                <a:gdLst>
                  <a:gd name="T0" fmla="*/ 7 w 44"/>
                  <a:gd name="T1" fmla="*/ 73 h 73"/>
                  <a:gd name="T2" fmla="*/ 7 w 44"/>
                  <a:gd name="T3" fmla="*/ 73 h 73"/>
                  <a:gd name="T4" fmla="*/ 19 w 44"/>
                  <a:gd name="T5" fmla="*/ 65 h 73"/>
                  <a:gd name="T6" fmla="*/ 27 w 44"/>
                  <a:gd name="T7" fmla="*/ 56 h 73"/>
                  <a:gd name="T8" fmla="*/ 35 w 44"/>
                  <a:gd name="T9" fmla="*/ 47 h 73"/>
                  <a:gd name="T10" fmla="*/ 39 w 44"/>
                  <a:gd name="T11" fmla="*/ 38 h 73"/>
                  <a:gd name="T12" fmla="*/ 42 w 44"/>
                  <a:gd name="T13" fmla="*/ 29 h 73"/>
                  <a:gd name="T14" fmla="*/ 44 w 44"/>
                  <a:gd name="T15" fmla="*/ 20 h 73"/>
                  <a:gd name="T16" fmla="*/ 43 w 44"/>
                  <a:gd name="T17" fmla="*/ 10 h 73"/>
                  <a:gd name="T18" fmla="*/ 42 w 44"/>
                  <a:gd name="T19" fmla="*/ 0 h 73"/>
                  <a:gd name="T20" fmla="*/ 32 w 44"/>
                  <a:gd name="T21" fmla="*/ 2 h 73"/>
                  <a:gd name="T22" fmla="*/ 33 w 44"/>
                  <a:gd name="T23" fmla="*/ 10 h 73"/>
                  <a:gd name="T24" fmla="*/ 35 w 44"/>
                  <a:gd name="T25" fmla="*/ 20 h 73"/>
                  <a:gd name="T26" fmla="*/ 32 w 44"/>
                  <a:gd name="T27" fmla="*/ 27 h 73"/>
                  <a:gd name="T28" fmla="*/ 30 w 44"/>
                  <a:gd name="T29" fmla="*/ 36 h 73"/>
                  <a:gd name="T30" fmla="*/ 25 w 44"/>
                  <a:gd name="T31" fmla="*/ 43 h 73"/>
                  <a:gd name="T32" fmla="*/ 20 w 44"/>
                  <a:gd name="T33" fmla="*/ 50 h 73"/>
                  <a:gd name="T34" fmla="*/ 12 w 44"/>
                  <a:gd name="T35" fmla="*/ 58 h 73"/>
                  <a:gd name="T36" fmla="*/ 2 w 44"/>
                  <a:gd name="T37" fmla="*/ 63 h 73"/>
                  <a:gd name="T38" fmla="*/ 2 w 44"/>
                  <a:gd name="T39" fmla="*/ 63 h 73"/>
                  <a:gd name="T40" fmla="*/ 2 w 44"/>
                  <a:gd name="T41" fmla="*/ 63 h 73"/>
                  <a:gd name="T42" fmla="*/ 0 w 44"/>
                  <a:gd name="T43" fmla="*/ 66 h 73"/>
                  <a:gd name="T44" fmla="*/ 0 w 44"/>
                  <a:gd name="T45" fmla="*/ 69 h 73"/>
                  <a:gd name="T46" fmla="*/ 4 w 44"/>
                  <a:gd name="T47" fmla="*/ 73 h 73"/>
                  <a:gd name="T48" fmla="*/ 7 w 44"/>
                  <a:gd name="T49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4" h="73">
                    <a:moveTo>
                      <a:pt x="7" y="73"/>
                    </a:moveTo>
                    <a:lnTo>
                      <a:pt x="7" y="73"/>
                    </a:lnTo>
                    <a:lnTo>
                      <a:pt x="19" y="65"/>
                    </a:lnTo>
                    <a:lnTo>
                      <a:pt x="27" y="56"/>
                    </a:lnTo>
                    <a:lnTo>
                      <a:pt x="35" y="47"/>
                    </a:lnTo>
                    <a:lnTo>
                      <a:pt x="39" y="38"/>
                    </a:lnTo>
                    <a:lnTo>
                      <a:pt x="42" y="29"/>
                    </a:lnTo>
                    <a:lnTo>
                      <a:pt x="44" y="20"/>
                    </a:lnTo>
                    <a:lnTo>
                      <a:pt x="43" y="10"/>
                    </a:lnTo>
                    <a:lnTo>
                      <a:pt x="42" y="0"/>
                    </a:lnTo>
                    <a:lnTo>
                      <a:pt x="32" y="2"/>
                    </a:lnTo>
                    <a:lnTo>
                      <a:pt x="33" y="10"/>
                    </a:lnTo>
                    <a:lnTo>
                      <a:pt x="35" y="20"/>
                    </a:lnTo>
                    <a:lnTo>
                      <a:pt x="32" y="27"/>
                    </a:lnTo>
                    <a:lnTo>
                      <a:pt x="30" y="36"/>
                    </a:lnTo>
                    <a:lnTo>
                      <a:pt x="25" y="43"/>
                    </a:lnTo>
                    <a:lnTo>
                      <a:pt x="20" y="50"/>
                    </a:lnTo>
                    <a:lnTo>
                      <a:pt x="12" y="58"/>
                    </a:lnTo>
                    <a:lnTo>
                      <a:pt x="2" y="63"/>
                    </a:lnTo>
                    <a:lnTo>
                      <a:pt x="2" y="63"/>
                    </a:lnTo>
                    <a:lnTo>
                      <a:pt x="2" y="63"/>
                    </a:lnTo>
                    <a:lnTo>
                      <a:pt x="0" y="66"/>
                    </a:lnTo>
                    <a:lnTo>
                      <a:pt x="0" y="69"/>
                    </a:lnTo>
                    <a:lnTo>
                      <a:pt x="4" y="73"/>
                    </a:lnTo>
                    <a:lnTo>
                      <a:pt x="7" y="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51" name="Freeform 275"/>
              <p:cNvSpPr>
                <a:spLocks/>
              </p:cNvSpPr>
              <p:nvPr/>
            </p:nvSpPr>
            <p:spPr bwMode="auto">
              <a:xfrm>
                <a:off x="4073" y="2712"/>
                <a:ext cx="19" cy="14"/>
              </a:xfrm>
              <a:custGeom>
                <a:avLst/>
                <a:gdLst>
                  <a:gd name="T0" fmla="*/ 2 w 38"/>
                  <a:gd name="T1" fmla="*/ 28 h 28"/>
                  <a:gd name="T2" fmla="*/ 2 w 38"/>
                  <a:gd name="T3" fmla="*/ 28 h 28"/>
                  <a:gd name="T4" fmla="*/ 7 w 38"/>
                  <a:gd name="T5" fmla="*/ 26 h 28"/>
                  <a:gd name="T6" fmla="*/ 11 w 38"/>
                  <a:gd name="T7" fmla="*/ 25 h 28"/>
                  <a:gd name="T8" fmla="*/ 16 w 38"/>
                  <a:gd name="T9" fmla="*/ 22 h 28"/>
                  <a:gd name="T10" fmla="*/ 21 w 38"/>
                  <a:gd name="T11" fmla="*/ 20 h 28"/>
                  <a:gd name="T12" fmla="*/ 25 w 38"/>
                  <a:gd name="T13" fmla="*/ 18 h 28"/>
                  <a:gd name="T14" fmla="*/ 30 w 38"/>
                  <a:gd name="T15" fmla="*/ 15 h 28"/>
                  <a:gd name="T16" fmla="*/ 33 w 38"/>
                  <a:gd name="T17" fmla="*/ 13 h 28"/>
                  <a:gd name="T18" fmla="*/ 38 w 38"/>
                  <a:gd name="T19" fmla="*/ 10 h 28"/>
                  <a:gd name="T20" fmla="*/ 33 w 38"/>
                  <a:gd name="T21" fmla="*/ 0 h 28"/>
                  <a:gd name="T22" fmla="*/ 29 w 38"/>
                  <a:gd name="T23" fmla="*/ 4 h 28"/>
                  <a:gd name="T24" fmla="*/ 25 w 38"/>
                  <a:gd name="T25" fmla="*/ 6 h 28"/>
                  <a:gd name="T26" fmla="*/ 21 w 38"/>
                  <a:gd name="T27" fmla="*/ 8 h 28"/>
                  <a:gd name="T28" fmla="*/ 16 w 38"/>
                  <a:gd name="T29" fmla="*/ 11 h 28"/>
                  <a:gd name="T30" fmla="*/ 11 w 38"/>
                  <a:gd name="T31" fmla="*/ 13 h 28"/>
                  <a:gd name="T32" fmla="*/ 9 w 38"/>
                  <a:gd name="T33" fmla="*/ 15 h 28"/>
                  <a:gd name="T34" fmla="*/ 5 w 38"/>
                  <a:gd name="T35" fmla="*/ 16 h 28"/>
                  <a:gd name="T36" fmla="*/ 0 w 38"/>
                  <a:gd name="T37" fmla="*/ 19 h 28"/>
                  <a:gd name="T38" fmla="*/ 0 w 38"/>
                  <a:gd name="T39" fmla="*/ 19 h 28"/>
                  <a:gd name="T40" fmla="*/ 2 w 38"/>
                  <a:gd name="T4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8" h="28">
                    <a:moveTo>
                      <a:pt x="2" y="28"/>
                    </a:moveTo>
                    <a:lnTo>
                      <a:pt x="2" y="28"/>
                    </a:lnTo>
                    <a:lnTo>
                      <a:pt x="7" y="26"/>
                    </a:lnTo>
                    <a:lnTo>
                      <a:pt x="11" y="25"/>
                    </a:lnTo>
                    <a:lnTo>
                      <a:pt x="16" y="22"/>
                    </a:lnTo>
                    <a:lnTo>
                      <a:pt x="21" y="20"/>
                    </a:lnTo>
                    <a:lnTo>
                      <a:pt x="25" y="18"/>
                    </a:lnTo>
                    <a:lnTo>
                      <a:pt x="30" y="15"/>
                    </a:lnTo>
                    <a:lnTo>
                      <a:pt x="33" y="13"/>
                    </a:lnTo>
                    <a:lnTo>
                      <a:pt x="38" y="10"/>
                    </a:lnTo>
                    <a:lnTo>
                      <a:pt x="33" y="0"/>
                    </a:lnTo>
                    <a:lnTo>
                      <a:pt x="29" y="4"/>
                    </a:lnTo>
                    <a:lnTo>
                      <a:pt x="25" y="6"/>
                    </a:lnTo>
                    <a:lnTo>
                      <a:pt x="21" y="8"/>
                    </a:lnTo>
                    <a:lnTo>
                      <a:pt x="16" y="11"/>
                    </a:lnTo>
                    <a:lnTo>
                      <a:pt x="11" y="13"/>
                    </a:lnTo>
                    <a:lnTo>
                      <a:pt x="9" y="15"/>
                    </a:lnTo>
                    <a:lnTo>
                      <a:pt x="5" y="16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2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52" name="Freeform 276"/>
              <p:cNvSpPr>
                <a:spLocks/>
              </p:cNvSpPr>
              <p:nvPr/>
            </p:nvSpPr>
            <p:spPr bwMode="auto">
              <a:xfrm>
                <a:off x="4018" y="2721"/>
                <a:ext cx="57" cy="10"/>
              </a:xfrm>
              <a:custGeom>
                <a:avLst/>
                <a:gdLst>
                  <a:gd name="T0" fmla="*/ 8 w 114"/>
                  <a:gd name="T1" fmla="*/ 10 h 19"/>
                  <a:gd name="T2" fmla="*/ 5 w 114"/>
                  <a:gd name="T3" fmla="*/ 11 h 19"/>
                  <a:gd name="T4" fmla="*/ 15 w 114"/>
                  <a:gd name="T5" fmla="*/ 14 h 19"/>
                  <a:gd name="T6" fmla="*/ 26 w 114"/>
                  <a:gd name="T7" fmla="*/ 15 h 19"/>
                  <a:gd name="T8" fmla="*/ 38 w 114"/>
                  <a:gd name="T9" fmla="*/ 17 h 19"/>
                  <a:gd name="T10" fmla="*/ 52 w 114"/>
                  <a:gd name="T11" fmla="*/ 19 h 19"/>
                  <a:gd name="T12" fmla="*/ 66 w 114"/>
                  <a:gd name="T13" fmla="*/ 19 h 19"/>
                  <a:gd name="T14" fmla="*/ 81 w 114"/>
                  <a:gd name="T15" fmla="*/ 17 h 19"/>
                  <a:gd name="T16" fmla="*/ 98 w 114"/>
                  <a:gd name="T17" fmla="*/ 15 h 19"/>
                  <a:gd name="T18" fmla="*/ 114 w 114"/>
                  <a:gd name="T19" fmla="*/ 9 h 19"/>
                  <a:gd name="T20" fmla="*/ 112 w 114"/>
                  <a:gd name="T21" fmla="*/ 0 h 19"/>
                  <a:gd name="T22" fmla="*/ 96 w 114"/>
                  <a:gd name="T23" fmla="*/ 6 h 19"/>
                  <a:gd name="T24" fmla="*/ 81 w 114"/>
                  <a:gd name="T25" fmla="*/ 8 h 19"/>
                  <a:gd name="T26" fmla="*/ 66 w 114"/>
                  <a:gd name="T27" fmla="*/ 8 h 19"/>
                  <a:gd name="T28" fmla="*/ 52 w 114"/>
                  <a:gd name="T29" fmla="*/ 8 h 19"/>
                  <a:gd name="T30" fmla="*/ 38 w 114"/>
                  <a:gd name="T31" fmla="*/ 8 h 19"/>
                  <a:gd name="T32" fmla="*/ 26 w 114"/>
                  <a:gd name="T33" fmla="*/ 6 h 19"/>
                  <a:gd name="T34" fmla="*/ 15 w 114"/>
                  <a:gd name="T35" fmla="*/ 4 h 19"/>
                  <a:gd name="T36" fmla="*/ 5 w 114"/>
                  <a:gd name="T37" fmla="*/ 2 h 19"/>
                  <a:gd name="T38" fmla="*/ 1 w 114"/>
                  <a:gd name="T39" fmla="*/ 3 h 19"/>
                  <a:gd name="T40" fmla="*/ 5 w 114"/>
                  <a:gd name="T41" fmla="*/ 2 h 19"/>
                  <a:gd name="T42" fmla="*/ 1 w 114"/>
                  <a:gd name="T43" fmla="*/ 3 h 19"/>
                  <a:gd name="T44" fmla="*/ 0 w 114"/>
                  <a:gd name="T45" fmla="*/ 7 h 19"/>
                  <a:gd name="T46" fmla="*/ 1 w 114"/>
                  <a:gd name="T47" fmla="*/ 10 h 19"/>
                  <a:gd name="T48" fmla="*/ 5 w 114"/>
                  <a:gd name="T49" fmla="*/ 11 h 19"/>
                  <a:gd name="T50" fmla="*/ 8 w 114"/>
                  <a:gd name="T51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4" h="19">
                    <a:moveTo>
                      <a:pt x="8" y="10"/>
                    </a:moveTo>
                    <a:lnTo>
                      <a:pt x="5" y="11"/>
                    </a:lnTo>
                    <a:lnTo>
                      <a:pt x="15" y="14"/>
                    </a:lnTo>
                    <a:lnTo>
                      <a:pt x="26" y="15"/>
                    </a:lnTo>
                    <a:lnTo>
                      <a:pt x="38" y="17"/>
                    </a:lnTo>
                    <a:lnTo>
                      <a:pt x="52" y="19"/>
                    </a:lnTo>
                    <a:lnTo>
                      <a:pt x="66" y="19"/>
                    </a:lnTo>
                    <a:lnTo>
                      <a:pt x="81" y="17"/>
                    </a:lnTo>
                    <a:lnTo>
                      <a:pt x="98" y="15"/>
                    </a:lnTo>
                    <a:lnTo>
                      <a:pt x="114" y="9"/>
                    </a:lnTo>
                    <a:lnTo>
                      <a:pt x="112" y="0"/>
                    </a:lnTo>
                    <a:lnTo>
                      <a:pt x="96" y="6"/>
                    </a:lnTo>
                    <a:lnTo>
                      <a:pt x="81" y="8"/>
                    </a:lnTo>
                    <a:lnTo>
                      <a:pt x="66" y="8"/>
                    </a:lnTo>
                    <a:lnTo>
                      <a:pt x="52" y="8"/>
                    </a:lnTo>
                    <a:lnTo>
                      <a:pt x="38" y="8"/>
                    </a:lnTo>
                    <a:lnTo>
                      <a:pt x="26" y="6"/>
                    </a:lnTo>
                    <a:lnTo>
                      <a:pt x="15" y="4"/>
                    </a:lnTo>
                    <a:lnTo>
                      <a:pt x="5" y="2"/>
                    </a:lnTo>
                    <a:lnTo>
                      <a:pt x="1" y="3"/>
                    </a:lnTo>
                    <a:lnTo>
                      <a:pt x="5" y="2"/>
                    </a:lnTo>
                    <a:lnTo>
                      <a:pt x="1" y="3"/>
                    </a:lnTo>
                    <a:lnTo>
                      <a:pt x="0" y="7"/>
                    </a:lnTo>
                    <a:lnTo>
                      <a:pt x="1" y="10"/>
                    </a:lnTo>
                    <a:lnTo>
                      <a:pt x="5" y="11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53" name="Freeform 277"/>
              <p:cNvSpPr>
                <a:spLocks/>
              </p:cNvSpPr>
              <p:nvPr/>
            </p:nvSpPr>
            <p:spPr bwMode="auto">
              <a:xfrm>
                <a:off x="4007" y="2723"/>
                <a:ext cx="18" cy="38"/>
              </a:xfrm>
              <a:custGeom>
                <a:avLst/>
                <a:gdLst>
                  <a:gd name="T0" fmla="*/ 25 w 35"/>
                  <a:gd name="T1" fmla="*/ 72 h 77"/>
                  <a:gd name="T2" fmla="*/ 29 w 35"/>
                  <a:gd name="T3" fmla="*/ 66 h 77"/>
                  <a:gd name="T4" fmla="*/ 26 w 35"/>
                  <a:gd name="T5" fmla="*/ 66 h 77"/>
                  <a:gd name="T6" fmla="*/ 21 w 35"/>
                  <a:gd name="T7" fmla="*/ 61 h 77"/>
                  <a:gd name="T8" fmla="*/ 17 w 35"/>
                  <a:gd name="T9" fmla="*/ 56 h 77"/>
                  <a:gd name="T10" fmla="*/ 13 w 35"/>
                  <a:gd name="T11" fmla="*/ 47 h 77"/>
                  <a:gd name="T12" fmla="*/ 12 w 35"/>
                  <a:gd name="T13" fmla="*/ 38 h 77"/>
                  <a:gd name="T14" fmla="*/ 13 w 35"/>
                  <a:gd name="T15" fmla="*/ 28 h 77"/>
                  <a:gd name="T16" fmla="*/ 18 w 35"/>
                  <a:gd name="T17" fmla="*/ 18 h 77"/>
                  <a:gd name="T18" fmla="*/ 29 w 35"/>
                  <a:gd name="T19" fmla="*/ 7 h 77"/>
                  <a:gd name="T20" fmla="*/ 22 w 35"/>
                  <a:gd name="T21" fmla="*/ 0 h 77"/>
                  <a:gd name="T22" fmla="*/ 11 w 35"/>
                  <a:gd name="T23" fmla="*/ 13 h 77"/>
                  <a:gd name="T24" fmla="*/ 4 w 35"/>
                  <a:gd name="T25" fmla="*/ 26 h 77"/>
                  <a:gd name="T26" fmla="*/ 0 w 35"/>
                  <a:gd name="T27" fmla="*/ 38 h 77"/>
                  <a:gd name="T28" fmla="*/ 4 w 35"/>
                  <a:gd name="T29" fmla="*/ 50 h 77"/>
                  <a:gd name="T30" fmla="*/ 7 w 35"/>
                  <a:gd name="T31" fmla="*/ 60 h 77"/>
                  <a:gd name="T32" fmla="*/ 14 w 35"/>
                  <a:gd name="T33" fmla="*/ 68 h 77"/>
                  <a:gd name="T34" fmla="*/ 21 w 35"/>
                  <a:gd name="T35" fmla="*/ 75 h 77"/>
                  <a:gd name="T36" fmla="*/ 29 w 35"/>
                  <a:gd name="T37" fmla="*/ 77 h 77"/>
                  <a:gd name="T38" fmla="*/ 34 w 35"/>
                  <a:gd name="T39" fmla="*/ 72 h 77"/>
                  <a:gd name="T40" fmla="*/ 29 w 35"/>
                  <a:gd name="T41" fmla="*/ 77 h 77"/>
                  <a:gd name="T42" fmla="*/ 33 w 35"/>
                  <a:gd name="T43" fmla="*/ 75 h 77"/>
                  <a:gd name="T44" fmla="*/ 35 w 35"/>
                  <a:gd name="T45" fmla="*/ 72 h 77"/>
                  <a:gd name="T46" fmla="*/ 33 w 35"/>
                  <a:gd name="T47" fmla="*/ 68 h 77"/>
                  <a:gd name="T48" fmla="*/ 29 w 35"/>
                  <a:gd name="T49" fmla="*/ 66 h 77"/>
                  <a:gd name="T50" fmla="*/ 25 w 35"/>
                  <a:gd name="T51" fmla="*/ 72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5" h="77">
                    <a:moveTo>
                      <a:pt x="25" y="72"/>
                    </a:moveTo>
                    <a:lnTo>
                      <a:pt x="29" y="66"/>
                    </a:lnTo>
                    <a:lnTo>
                      <a:pt x="26" y="66"/>
                    </a:lnTo>
                    <a:lnTo>
                      <a:pt x="21" y="61"/>
                    </a:lnTo>
                    <a:lnTo>
                      <a:pt x="17" y="56"/>
                    </a:lnTo>
                    <a:lnTo>
                      <a:pt x="13" y="47"/>
                    </a:lnTo>
                    <a:lnTo>
                      <a:pt x="12" y="38"/>
                    </a:lnTo>
                    <a:lnTo>
                      <a:pt x="13" y="28"/>
                    </a:lnTo>
                    <a:lnTo>
                      <a:pt x="18" y="18"/>
                    </a:lnTo>
                    <a:lnTo>
                      <a:pt x="29" y="7"/>
                    </a:lnTo>
                    <a:lnTo>
                      <a:pt x="22" y="0"/>
                    </a:lnTo>
                    <a:lnTo>
                      <a:pt x="11" y="13"/>
                    </a:lnTo>
                    <a:lnTo>
                      <a:pt x="4" y="26"/>
                    </a:lnTo>
                    <a:lnTo>
                      <a:pt x="0" y="38"/>
                    </a:lnTo>
                    <a:lnTo>
                      <a:pt x="4" y="50"/>
                    </a:lnTo>
                    <a:lnTo>
                      <a:pt x="7" y="60"/>
                    </a:lnTo>
                    <a:lnTo>
                      <a:pt x="14" y="68"/>
                    </a:lnTo>
                    <a:lnTo>
                      <a:pt x="21" y="75"/>
                    </a:lnTo>
                    <a:lnTo>
                      <a:pt x="29" y="77"/>
                    </a:lnTo>
                    <a:lnTo>
                      <a:pt x="34" y="72"/>
                    </a:lnTo>
                    <a:lnTo>
                      <a:pt x="29" y="77"/>
                    </a:lnTo>
                    <a:lnTo>
                      <a:pt x="33" y="75"/>
                    </a:lnTo>
                    <a:lnTo>
                      <a:pt x="35" y="72"/>
                    </a:lnTo>
                    <a:lnTo>
                      <a:pt x="33" y="68"/>
                    </a:lnTo>
                    <a:lnTo>
                      <a:pt x="29" y="66"/>
                    </a:lnTo>
                    <a:lnTo>
                      <a:pt x="25" y="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54" name="Freeform 278"/>
              <p:cNvSpPr>
                <a:spLocks/>
              </p:cNvSpPr>
              <p:nvPr/>
            </p:nvSpPr>
            <p:spPr bwMode="auto">
              <a:xfrm>
                <a:off x="4019" y="2731"/>
                <a:ext cx="51" cy="27"/>
              </a:xfrm>
              <a:custGeom>
                <a:avLst/>
                <a:gdLst>
                  <a:gd name="T0" fmla="*/ 101 w 101"/>
                  <a:gd name="T1" fmla="*/ 14 h 56"/>
                  <a:gd name="T2" fmla="*/ 101 w 101"/>
                  <a:gd name="T3" fmla="*/ 14 h 56"/>
                  <a:gd name="T4" fmla="*/ 87 w 101"/>
                  <a:gd name="T5" fmla="*/ 4 h 56"/>
                  <a:gd name="T6" fmla="*/ 71 w 101"/>
                  <a:gd name="T7" fmla="*/ 0 h 56"/>
                  <a:gd name="T8" fmla="*/ 54 w 101"/>
                  <a:gd name="T9" fmla="*/ 3 h 56"/>
                  <a:gd name="T10" fmla="*/ 37 w 101"/>
                  <a:gd name="T11" fmla="*/ 10 h 56"/>
                  <a:gd name="T12" fmla="*/ 22 w 101"/>
                  <a:gd name="T13" fmla="*/ 19 h 56"/>
                  <a:gd name="T14" fmla="*/ 10 w 101"/>
                  <a:gd name="T15" fmla="*/ 30 h 56"/>
                  <a:gd name="T16" fmla="*/ 2 w 101"/>
                  <a:gd name="T17" fmla="*/ 44 h 56"/>
                  <a:gd name="T18" fmla="*/ 0 w 101"/>
                  <a:gd name="T19" fmla="*/ 56 h 56"/>
                  <a:gd name="T20" fmla="*/ 9 w 101"/>
                  <a:gd name="T21" fmla="*/ 56 h 56"/>
                  <a:gd name="T22" fmla="*/ 11 w 101"/>
                  <a:gd name="T23" fmla="*/ 46 h 56"/>
                  <a:gd name="T24" fmla="*/ 17 w 101"/>
                  <a:gd name="T25" fmla="*/ 37 h 56"/>
                  <a:gd name="T26" fmla="*/ 28 w 101"/>
                  <a:gd name="T27" fmla="*/ 26 h 56"/>
                  <a:gd name="T28" fmla="*/ 41 w 101"/>
                  <a:gd name="T29" fmla="*/ 19 h 56"/>
                  <a:gd name="T30" fmla="*/ 56 w 101"/>
                  <a:gd name="T31" fmla="*/ 12 h 56"/>
                  <a:gd name="T32" fmla="*/ 71 w 101"/>
                  <a:gd name="T33" fmla="*/ 12 h 56"/>
                  <a:gd name="T34" fmla="*/ 85 w 101"/>
                  <a:gd name="T35" fmla="*/ 13 h 56"/>
                  <a:gd name="T36" fmla="*/ 94 w 101"/>
                  <a:gd name="T37" fmla="*/ 21 h 56"/>
                  <a:gd name="T38" fmla="*/ 94 w 101"/>
                  <a:gd name="T39" fmla="*/ 21 h 56"/>
                  <a:gd name="T40" fmla="*/ 101 w 101"/>
                  <a:gd name="T41" fmla="*/ 1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1" h="56">
                    <a:moveTo>
                      <a:pt x="101" y="14"/>
                    </a:moveTo>
                    <a:lnTo>
                      <a:pt x="101" y="14"/>
                    </a:lnTo>
                    <a:lnTo>
                      <a:pt x="87" y="4"/>
                    </a:lnTo>
                    <a:lnTo>
                      <a:pt x="71" y="0"/>
                    </a:lnTo>
                    <a:lnTo>
                      <a:pt x="54" y="3"/>
                    </a:lnTo>
                    <a:lnTo>
                      <a:pt x="37" y="10"/>
                    </a:lnTo>
                    <a:lnTo>
                      <a:pt x="22" y="19"/>
                    </a:lnTo>
                    <a:lnTo>
                      <a:pt x="10" y="30"/>
                    </a:lnTo>
                    <a:lnTo>
                      <a:pt x="2" y="44"/>
                    </a:lnTo>
                    <a:lnTo>
                      <a:pt x="0" y="56"/>
                    </a:lnTo>
                    <a:lnTo>
                      <a:pt x="9" y="56"/>
                    </a:lnTo>
                    <a:lnTo>
                      <a:pt x="11" y="46"/>
                    </a:lnTo>
                    <a:lnTo>
                      <a:pt x="17" y="37"/>
                    </a:lnTo>
                    <a:lnTo>
                      <a:pt x="28" y="26"/>
                    </a:lnTo>
                    <a:lnTo>
                      <a:pt x="41" y="19"/>
                    </a:lnTo>
                    <a:lnTo>
                      <a:pt x="56" y="12"/>
                    </a:lnTo>
                    <a:lnTo>
                      <a:pt x="71" y="12"/>
                    </a:lnTo>
                    <a:lnTo>
                      <a:pt x="85" y="13"/>
                    </a:lnTo>
                    <a:lnTo>
                      <a:pt x="94" y="21"/>
                    </a:lnTo>
                    <a:lnTo>
                      <a:pt x="94" y="21"/>
                    </a:lnTo>
                    <a:lnTo>
                      <a:pt x="101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55" name="Freeform 279"/>
              <p:cNvSpPr>
                <a:spLocks/>
              </p:cNvSpPr>
              <p:nvPr/>
            </p:nvSpPr>
            <p:spPr bwMode="auto">
              <a:xfrm>
                <a:off x="4040" y="2738"/>
                <a:ext cx="35" cy="40"/>
              </a:xfrm>
              <a:custGeom>
                <a:avLst/>
                <a:gdLst>
                  <a:gd name="T0" fmla="*/ 9 w 70"/>
                  <a:gd name="T1" fmla="*/ 76 h 81"/>
                  <a:gd name="T2" fmla="*/ 5 w 70"/>
                  <a:gd name="T3" fmla="*/ 81 h 81"/>
                  <a:gd name="T4" fmla="*/ 20 w 70"/>
                  <a:gd name="T5" fmla="*/ 79 h 81"/>
                  <a:gd name="T6" fmla="*/ 35 w 70"/>
                  <a:gd name="T7" fmla="*/ 73 h 81"/>
                  <a:gd name="T8" fmla="*/ 47 w 70"/>
                  <a:gd name="T9" fmla="*/ 66 h 81"/>
                  <a:gd name="T10" fmla="*/ 59 w 70"/>
                  <a:gd name="T11" fmla="*/ 55 h 81"/>
                  <a:gd name="T12" fmla="*/ 67 w 70"/>
                  <a:gd name="T13" fmla="*/ 42 h 81"/>
                  <a:gd name="T14" fmla="*/ 70 w 70"/>
                  <a:gd name="T15" fmla="*/ 29 h 81"/>
                  <a:gd name="T16" fmla="*/ 68 w 70"/>
                  <a:gd name="T17" fmla="*/ 15 h 81"/>
                  <a:gd name="T18" fmla="*/ 60 w 70"/>
                  <a:gd name="T19" fmla="*/ 0 h 81"/>
                  <a:gd name="T20" fmla="*/ 53 w 70"/>
                  <a:gd name="T21" fmla="*/ 7 h 81"/>
                  <a:gd name="T22" fmla="*/ 59 w 70"/>
                  <a:gd name="T23" fmla="*/ 17 h 81"/>
                  <a:gd name="T24" fmla="*/ 59 w 70"/>
                  <a:gd name="T25" fmla="*/ 29 h 81"/>
                  <a:gd name="T26" fmla="*/ 58 w 70"/>
                  <a:gd name="T27" fmla="*/ 39 h 81"/>
                  <a:gd name="T28" fmla="*/ 52 w 70"/>
                  <a:gd name="T29" fmla="*/ 49 h 81"/>
                  <a:gd name="T30" fmla="*/ 43 w 70"/>
                  <a:gd name="T31" fmla="*/ 57 h 81"/>
                  <a:gd name="T32" fmla="*/ 30 w 70"/>
                  <a:gd name="T33" fmla="*/ 64 h 81"/>
                  <a:gd name="T34" fmla="*/ 17 w 70"/>
                  <a:gd name="T35" fmla="*/ 69 h 81"/>
                  <a:gd name="T36" fmla="*/ 5 w 70"/>
                  <a:gd name="T37" fmla="*/ 72 h 81"/>
                  <a:gd name="T38" fmla="*/ 0 w 70"/>
                  <a:gd name="T39" fmla="*/ 76 h 81"/>
                  <a:gd name="T40" fmla="*/ 5 w 70"/>
                  <a:gd name="T41" fmla="*/ 72 h 81"/>
                  <a:gd name="T42" fmla="*/ 1 w 70"/>
                  <a:gd name="T43" fmla="*/ 73 h 81"/>
                  <a:gd name="T44" fmla="*/ 0 w 70"/>
                  <a:gd name="T45" fmla="*/ 76 h 81"/>
                  <a:gd name="T46" fmla="*/ 1 w 70"/>
                  <a:gd name="T47" fmla="*/ 80 h 81"/>
                  <a:gd name="T48" fmla="*/ 5 w 70"/>
                  <a:gd name="T49" fmla="*/ 81 h 81"/>
                  <a:gd name="T50" fmla="*/ 9 w 70"/>
                  <a:gd name="T51" fmla="*/ 7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0" h="81">
                    <a:moveTo>
                      <a:pt x="9" y="76"/>
                    </a:moveTo>
                    <a:lnTo>
                      <a:pt x="5" y="81"/>
                    </a:lnTo>
                    <a:lnTo>
                      <a:pt x="20" y="79"/>
                    </a:lnTo>
                    <a:lnTo>
                      <a:pt x="35" y="73"/>
                    </a:lnTo>
                    <a:lnTo>
                      <a:pt x="47" y="66"/>
                    </a:lnTo>
                    <a:lnTo>
                      <a:pt x="59" y="55"/>
                    </a:lnTo>
                    <a:lnTo>
                      <a:pt x="67" y="42"/>
                    </a:lnTo>
                    <a:lnTo>
                      <a:pt x="70" y="29"/>
                    </a:lnTo>
                    <a:lnTo>
                      <a:pt x="68" y="15"/>
                    </a:lnTo>
                    <a:lnTo>
                      <a:pt x="60" y="0"/>
                    </a:lnTo>
                    <a:lnTo>
                      <a:pt x="53" y="7"/>
                    </a:lnTo>
                    <a:lnTo>
                      <a:pt x="59" y="17"/>
                    </a:lnTo>
                    <a:lnTo>
                      <a:pt x="59" y="29"/>
                    </a:lnTo>
                    <a:lnTo>
                      <a:pt x="58" y="39"/>
                    </a:lnTo>
                    <a:lnTo>
                      <a:pt x="52" y="49"/>
                    </a:lnTo>
                    <a:lnTo>
                      <a:pt x="43" y="57"/>
                    </a:lnTo>
                    <a:lnTo>
                      <a:pt x="30" y="64"/>
                    </a:lnTo>
                    <a:lnTo>
                      <a:pt x="17" y="69"/>
                    </a:lnTo>
                    <a:lnTo>
                      <a:pt x="5" y="72"/>
                    </a:lnTo>
                    <a:lnTo>
                      <a:pt x="0" y="76"/>
                    </a:lnTo>
                    <a:lnTo>
                      <a:pt x="5" y="72"/>
                    </a:lnTo>
                    <a:lnTo>
                      <a:pt x="1" y="73"/>
                    </a:lnTo>
                    <a:lnTo>
                      <a:pt x="0" y="76"/>
                    </a:lnTo>
                    <a:lnTo>
                      <a:pt x="1" y="80"/>
                    </a:lnTo>
                    <a:lnTo>
                      <a:pt x="5" y="81"/>
                    </a:lnTo>
                    <a:lnTo>
                      <a:pt x="9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56" name="Freeform 280"/>
              <p:cNvSpPr>
                <a:spLocks/>
              </p:cNvSpPr>
              <p:nvPr/>
            </p:nvSpPr>
            <p:spPr bwMode="auto">
              <a:xfrm>
                <a:off x="4039" y="2776"/>
                <a:ext cx="32" cy="19"/>
              </a:xfrm>
              <a:custGeom>
                <a:avLst/>
                <a:gdLst>
                  <a:gd name="T0" fmla="*/ 52 w 63"/>
                  <a:gd name="T1" fmla="*/ 31 h 39"/>
                  <a:gd name="T2" fmla="*/ 58 w 63"/>
                  <a:gd name="T3" fmla="*/ 27 h 39"/>
                  <a:gd name="T4" fmla="*/ 50 w 63"/>
                  <a:gd name="T5" fmla="*/ 28 h 39"/>
                  <a:gd name="T6" fmla="*/ 40 w 63"/>
                  <a:gd name="T7" fmla="*/ 30 h 39"/>
                  <a:gd name="T8" fmla="*/ 30 w 63"/>
                  <a:gd name="T9" fmla="*/ 30 h 39"/>
                  <a:gd name="T10" fmla="*/ 23 w 63"/>
                  <a:gd name="T11" fmla="*/ 29 h 39"/>
                  <a:gd name="T12" fmla="*/ 16 w 63"/>
                  <a:gd name="T13" fmla="*/ 26 h 39"/>
                  <a:gd name="T14" fmla="*/ 13 w 63"/>
                  <a:gd name="T15" fmla="*/ 22 h 39"/>
                  <a:gd name="T16" fmla="*/ 9 w 63"/>
                  <a:gd name="T17" fmla="*/ 14 h 39"/>
                  <a:gd name="T18" fmla="*/ 10 w 63"/>
                  <a:gd name="T19" fmla="*/ 0 h 39"/>
                  <a:gd name="T20" fmla="*/ 1 w 63"/>
                  <a:gd name="T21" fmla="*/ 0 h 39"/>
                  <a:gd name="T22" fmla="*/ 0 w 63"/>
                  <a:gd name="T23" fmla="*/ 14 h 39"/>
                  <a:gd name="T24" fmla="*/ 3 w 63"/>
                  <a:gd name="T25" fmla="*/ 27 h 39"/>
                  <a:gd name="T26" fmla="*/ 12 w 63"/>
                  <a:gd name="T27" fmla="*/ 35 h 39"/>
                  <a:gd name="T28" fmla="*/ 21 w 63"/>
                  <a:gd name="T29" fmla="*/ 38 h 39"/>
                  <a:gd name="T30" fmla="*/ 30 w 63"/>
                  <a:gd name="T31" fmla="*/ 39 h 39"/>
                  <a:gd name="T32" fmla="*/ 40 w 63"/>
                  <a:gd name="T33" fmla="*/ 39 h 39"/>
                  <a:gd name="T34" fmla="*/ 50 w 63"/>
                  <a:gd name="T35" fmla="*/ 37 h 39"/>
                  <a:gd name="T36" fmla="*/ 58 w 63"/>
                  <a:gd name="T37" fmla="*/ 36 h 39"/>
                  <a:gd name="T38" fmla="*/ 63 w 63"/>
                  <a:gd name="T39" fmla="*/ 31 h 39"/>
                  <a:gd name="T40" fmla="*/ 58 w 63"/>
                  <a:gd name="T41" fmla="*/ 36 h 39"/>
                  <a:gd name="T42" fmla="*/ 61 w 63"/>
                  <a:gd name="T43" fmla="*/ 35 h 39"/>
                  <a:gd name="T44" fmla="*/ 62 w 63"/>
                  <a:gd name="T45" fmla="*/ 31 h 39"/>
                  <a:gd name="T46" fmla="*/ 61 w 63"/>
                  <a:gd name="T47" fmla="*/ 28 h 39"/>
                  <a:gd name="T48" fmla="*/ 58 w 63"/>
                  <a:gd name="T49" fmla="*/ 27 h 39"/>
                  <a:gd name="T50" fmla="*/ 52 w 63"/>
                  <a:gd name="T51" fmla="*/ 3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3" h="39">
                    <a:moveTo>
                      <a:pt x="52" y="31"/>
                    </a:moveTo>
                    <a:lnTo>
                      <a:pt x="58" y="27"/>
                    </a:lnTo>
                    <a:lnTo>
                      <a:pt x="50" y="28"/>
                    </a:lnTo>
                    <a:lnTo>
                      <a:pt x="40" y="30"/>
                    </a:lnTo>
                    <a:lnTo>
                      <a:pt x="30" y="30"/>
                    </a:lnTo>
                    <a:lnTo>
                      <a:pt x="23" y="29"/>
                    </a:lnTo>
                    <a:lnTo>
                      <a:pt x="16" y="26"/>
                    </a:lnTo>
                    <a:lnTo>
                      <a:pt x="13" y="22"/>
                    </a:lnTo>
                    <a:lnTo>
                      <a:pt x="9" y="14"/>
                    </a:lnTo>
                    <a:lnTo>
                      <a:pt x="10" y="0"/>
                    </a:lnTo>
                    <a:lnTo>
                      <a:pt x="1" y="0"/>
                    </a:lnTo>
                    <a:lnTo>
                      <a:pt x="0" y="14"/>
                    </a:lnTo>
                    <a:lnTo>
                      <a:pt x="3" y="27"/>
                    </a:lnTo>
                    <a:lnTo>
                      <a:pt x="12" y="35"/>
                    </a:lnTo>
                    <a:lnTo>
                      <a:pt x="21" y="38"/>
                    </a:lnTo>
                    <a:lnTo>
                      <a:pt x="30" y="39"/>
                    </a:lnTo>
                    <a:lnTo>
                      <a:pt x="40" y="39"/>
                    </a:lnTo>
                    <a:lnTo>
                      <a:pt x="50" y="37"/>
                    </a:lnTo>
                    <a:lnTo>
                      <a:pt x="58" y="36"/>
                    </a:lnTo>
                    <a:lnTo>
                      <a:pt x="63" y="31"/>
                    </a:lnTo>
                    <a:lnTo>
                      <a:pt x="58" y="36"/>
                    </a:lnTo>
                    <a:lnTo>
                      <a:pt x="61" y="35"/>
                    </a:lnTo>
                    <a:lnTo>
                      <a:pt x="62" y="31"/>
                    </a:lnTo>
                    <a:lnTo>
                      <a:pt x="61" y="28"/>
                    </a:lnTo>
                    <a:lnTo>
                      <a:pt x="58" y="27"/>
                    </a:lnTo>
                    <a:lnTo>
                      <a:pt x="52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57" name="Freeform 281"/>
              <p:cNvSpPr>
                <a:spLocks/>
              </p:cNvSpPr>
              <p:nvPr/>
            </p:nvSpPr>
            <p:spPr bwMode="auto">
              <a:xfrm>
                <a:off x="4065" y="2758"/>
                <a:ext cx="40" cy="33"/>
              </a:xfrm>
              <a:custGeom>
                <a:avLst/>
                <a:gdLst>
                  <a:gd name="T0" fmla="*/ 78 w 78"/>
                  <a:gd name="T1" fmla="*/ 6 h 66"/>
                  <a:gd name="T2" fmla="*/ 78 w 78"/>
                  <a:gd name="T3" fmla="*/ 6 h 66"/>
                  <a:gd name="T4" fmla="*/ 63 w 78"/>
                  <a:gd name="T5" fmla="*/ 0 h 66"/>
                  <a:gd name="T6" fmla="*/ 49 w 78"/>
                  <a:gd name="T7" fmla="*/ 0 h 66"/>
                  <a:gd name="T8" fmla="*/ 34 w 78"/>
                  <a:gd name="T9" fmla="*/ 4 h 66"/>
                  <a:gd name="T10" fmla="*/ 23 w 78"/>
                  <a:gd name="T11" fmla="*/ 13 h 66"/>
                  <a:gd name="T12" fmla="*/ 14 w 78"/>
                  <a:gd name="T13" fmla="*/ 26 h 66"/>
                  <a:gd name="T14" fmla="*/ 7 w 78"/>
                  <a:gd name="T15" fmla="*/ 39 h 66"/>
                  <a:gd name="T16" fmla="*/ 2 w 78"/>
                  <a:gd name="T17" fmla="*/ 52 h 66"/>
                  <a:gd name="T18" fmla="*/ 0 w 78"/>
                  <a:gd name="T19" fmla="*/ 66 h 66"/>
                  <a:gd name="T20" fmla="*/ 11 w 78"/>
                  <a:gd name="T21" fmla="*/ 66 h 66"/>
                  <a:gd name="T22" fmla="*/ 11 w 78"/>
                  <a:gd name="T23" fmla="*/ 55 h 66"/>
                  <a:gd name="T24" fmla="*/ 16 w 78"/>
                  <a:gd name="T25" fmla="*/ 43 h 66"/>
                  <a:gd name="T26" fmla="*/ 23 w 78"/>
                  <a:gd name="T27" fmla="*/ 31 h 66"/>
                  <a:gd name="T28" fmla="*/ 30 w 78"/>
                  <a:gd name="T29" fmla="*/ 20 h 66"/>
                  <a:gd name="T30" fmla="*/ 39 w 78"/>
                  <a:gd name="T31" fmla="*/ 13 h 66"/>
                  <a:gd name="T32" fmla="*/ 49 w 78"/>
                  <a:gd name="T33" fmla="*/ 9 h 66"/>
                  <a:gd name="T34" fmla="*/ 61 w 78"/>
                  <a:gd name="T35" fmla="*/ 9 h 66"/>
                  <a:gd name="T36" fmla="*/ 74 w 78"/>
                  <a:gd name="T37" fmla="*/ 16 h 66"/>
                  <a:gd name="T38" fmla="*/ 74 w 78"/>
                  <a:gd name="T39" fmla="*/ 16 h 66"/>
                  <a:gd name="T40" fmla="*/ 78 w 78"/>
                  <a:gd name="T41" fmla="*/ 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8" h="66">
                    <a:moveTo>
                      <a:pt x="78" y="6"/>
                    </a:moveTo>
                    <a:lnTo>
                      <a:pt x="78" y="6"/>
                    </a:lnTo>
                    <a:lnTo>
                      <a:pt x="63" y="0"/>
                    </a:lnTo>
                    <a:lnTo>
                      <a:pt x="49" y="0"/>
                    </a:lnTo>
                    <a:lnTo>
                      <a:pt x="34" y="4"/>
                    </a:lnTo>
                    <a:lnTo>
                      <a:pt x="23" y="13"/>
                    </a:lnTo>
                    <a:lnTo>
                      <a:pt x="14" y="26"/>
                    </a:lnTo>
                    <a:lnTo>
                      <a:pt x="7" y="39"/>
                    </a:lnTo>
                    <a:lnTo>
                      <a:pt x="2" y="52"/>
                    </a:lnTo>
                    <a:lnTo>
                      <a:pt x="0" y="66"/>
                    </a:lnTo>
                    <a:lnTo>
                      <a:pt x="11" y="66"/>
                    </a:lnTo>
                    <a:lnTo>
                      <a:pt x="11" y="55"/>
                    </a:lnTo>
                    <a:lnTo>
                      <a:pt x="16" y="43"/>
                    </a:lnTo>
                    <a:lnTo>
                      <a:pt x="23" y="31"/>
                    </a:lnTo>
                    <a:lnTo>
                      <a:pt x="30" y="20"/>
                    </a:lnTo>
                    <a:lnTo>
                      <a:pt x="39" y="13"/>
                    </a:lnTo>
                    <a:lnTo>
                      <a:pt x="49" y="9"/>
                    </a:lnTo>
                    <a:lnTo>
                      <a:pt x="61" y="9"/>
                    </a:lnTo>
                    <a:lnTo>
                      <a:pt x="74" y="16"/>
                    </a:lnTo>
                    <a:lnTo>
                      <a:pt x="74" y="16"/>
                    </a:lnTo>
                    <a:lnTo>
                      <a:pt x="78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58" name="Freeform 282"/>
              <p:cNvSpPr>
                <a:spLocks/>
              </p:cNvSpPr>
              <p:nvPr/>
            </p:nvSpPr>
            <p:spPr bwMode="auto">
              <a:xfrm>
                <a:off x="4080" y="2761"/>
                <a:ext cx="33" cy="50"/>
              </a:xfrm>
              <a:custGeom>
                <a:avLst/>
                <a:gdLst>
                  <a:gd name="T0" fmla="*/ 9 w 65"/>
                  <a:gd name="T1" fmla="*/ 95 h 99"/>
                  <a:gd name="T2" fmla="*/ 6 w 65"/>
                  <a:gd name="T3" fmla="*/ 99 h 99"/>
                  <a:gd name="T4" fmla="*/ 21 w 65"/>
                  <a:gd name="T5" fmla="*/ 94 h 99"/>
                  <a:gd name="T6" fmla="*/ 34 w 65"/>
                  <a:gd name="T7" fmla="*/ 83 h 99"/>
                  <a:gd name="T8" fmla="*/ 46 w 65"/>
                  <a:gd name="T9" fmla="*/ 73 h 99"/>
                  <a:gd name="T10" fmla="*/ 57 w 65"/>
                  <a:gd name="T11" fmla="*/ 59 h 99"/>
                  <a:gd name="T12" fmla="*/ 63 w 65"/>
                  <a:gd name="T13" fmla="*/ 44 h 99"/>
                  <a:gd name="T14" fmla="*/ 65 w 65"/>
                  <a:gd name="T15" fmla="*/ 29 h 99"/>
                  <a:gd name="T16" fmla="*/ 61 w 65"/>
                  <a:gd name="T17" fmla="*/ 14 h 99"/>
                  <a:gd name="T18" fmla="*/ 48 w 65"/>
                  <a:gd name="T19" fmla="*/ 0 h 99"/>
                  <a:gd name="T20" fmla="*/ 44 w 65"/>
                  <a:gd name="T21" fmla="*/ 10 h 99"/>
                  <a:gd name="T22" fmla="*/ 52 w 65"/>
                  <a:gd name="T23" fmla="*/ 19 h 99"/>
                  <a:gd name="T24" fmla="*/ 56 w 65"/>
                  <a:gd name="T25" fmla="*/ 29 h 99"/>
                  <a:gd name="T26" fmla="*/ 54 w 65"/>
                  <a:gd name="T27" fmla="*/ 42 h 99"/>
                  <a:gd name="T28" fmla="*/ 48 w 65"/>
                  <a:gd name="T29" fmla="*/ 55 h 99"/>
                  <a:gd name="T30" fmla="*/ 39 w 65"/>
                  <a:gd name="T31" fmla="*/ 66 h 99"/>
                  <a:gd name="T32" fmla="*/ 27 w 65"/>
                  <a:gd name="T33" fmla="*/ 76 h 99"/>
                  <a:gd name="T34" fmla="*/ 16 w 65"/>
                  <a:gd name="T35" fmla="*/ 84 h 99"/>
                  <a:gd name="T36" fmla="*/ 3 w 65"/>
                  <a:gd name="T37" fmla="*/ 90 h 99"/>
                  <a:gd name="T38" fmla="*/ 0 w 65"/>
                  <a:gd name="T39" fmla="*/ 95 h 99"/>
                  <a:gd name="T40" fmla="*/ 3 w 65"/>
                  <a:gd name="T41" fmla="*/ 90 h 99"/>
                  <a:gd name="T42" fmla="*/ 1 w 65"/>
                  <a:gd name="T43" fmla="*/ 93 h 99"/>
                  <a:gd name="T44" fmla="*/ 0 w 65"/>
                  <a:gd name="T45" fmla="*/ 96 h 99"/>
                  <a:gd name="T46" fmla="*/ 2 w 65"/>
                  <a:gd name="T47" fmla="*/ 98 h 99"/>
                  <a:gd name="T48" fmla="*/ 6 w 65"/>
                  <a:gd name="T49" fmla="*/ 99 h 99"/>
                  <a:gd name="T50" fmla="*/ 9 w 65"/>
                  <a:gd name="T51" fmla="*/ 9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5" h="99">
                    <a:moveTo>
                      <a:pt x="9" y="95"/>
                    </a:moveTo>
                    <a:lnTo>
                      <a:pt x="6" y="99"/>
                    </a:lnTo>
                    <a:lnTo>
                      <a:pt x="21" y="94"/>
                    </a:lnTo>
                    <a:lnTo>
                      <a:pt x="34" y="83"/>
                    </a:lnTo>
                    <a:lnTo>
                      <a:pt x="46" y="73"/>
                    </a:lnTo>
                    <a:lnTo>
                      <a:pt x="57" y="59"/>
                    </a:lnTo>
                    <a:lnTo>
                      <a:pt x="63" y="44"/>
                    </a:lnTo>
                    <a:lnTo>
                      <a:pt x="65" y="29"/>
                    </a:lnTo>
                    <a:lnTo>
                      <a:pt x="61" y="14"/>
                    </a:lnTo>
                    <a:lnTo>
                      <a:pt x="48" y="0"/>
                    </a:lnTo>
                    <a:lnTo>
                      <a:pt x="44" y="10"/>
                    </a:lnTo>
                    <a:lnTo>
                      <a:pt x="52" y="19"/>
                    </a:lnTo>
                    <a:lnTo>
                      <a:pt x="56" y="29"/>
                    </a:lnTo>
                    <a:lnTo>
                      <a:pt x="54" y="42"/>
                    </a:lnTo>
                    <a:lnTo>
                      <a:pt x="48" y="55"/>
                    </a:lnTo>
                    <a:lnTo>
                      <a:pt x="39" y="66"/>
                    </a:lnTo>
                    <a:lnTo>
                      <a:pt x="27" y="76"/>
                    </a:lnTo>
                    <a:lnTo>
                      <a:pt x="16" y="84"/>
                    </a:lnTo>
                    <a:lnTo>
                      <a:pt x="3" y="90"/>
                    </a:lnTo>
                    <a:lnTo>
                      <a:pt x="0" y="95"/>
                    </a:lnTo>
                    <a:lnTo>
                      <a:pt x="3" y="90"/>
                    </a:lnTo>
                    <a:lnTo>
                      <a:pt x="1" y="93"/>
                    </a:lnTo>
                    <a:lnTo>
                      <a:pt x="0" y="96"/>
                    </a:lnTo>
                    <a:lnTo>
                      <a:pt x="2" y="98"/>
                    </a:lnTo>
                    <a:lnTo>
                      <a:pt x="6" y="99"/>
                    </a:lnTo>
                    <a:lnTo>
                      <a:pt x="9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59" name="Freeform 283"/>
              <p:cNvSpPr>
                <a:spLocks/>
              </p:cNvSpPr>
              <p:nvPr/>
            </p:nvSpPr>
            <p:spPr bwMode="auto">
              <a:xfrm>
                <a:off x="4079" y="2808"/>
                <a:ext cx="27" cy="18"/>
              </a:xfrm>
              <a:custGeom>
                <a:avLst/>
                <a:gdLst>
                  <a:gd name="T0" fmla="*/ 44 w 53"/>
                  <a:gd name="T1" fmla="*/ 24 h 36"/>
                  <a:gd name="T2" fmla="*/ 49 w 53"/>
                  <a:gd name="T3" fmla="*/ 19 h 36"/>
                  <a:gd name="T4" fmla="*/ 40 w 53"/>
                  <a:gd name="T5" fmla="*/ 22 h 36"/>
                  <a:gd name="T6" fmla="*/ 32 w 53"/>
                  <a:gd name="T7" fmla="*/ 24 h 36"/>
                  <a:gd name="T8" fmla="*/ 25 w 53"/>
                  <a:gd name="T9" fmla="*/ 26 h 36"/>
                  <a:gd name="T10" fmla="*/ 18 w 53"/>
                  <a:gd name="T11" fmla="*/ 26 h 36"/>
                  <a:gd name="T12" fmla="*/ 14 w 53"/>
                  <a:gd name="T13" fmla="*/ 26 h 36"/>
                  <a:gd name="T14" fmla="*/ 13 w 53"/>
                  <a:gd name="T15" fmla="*/ 23 h 36"/>
                  <a:gd name="T16" fmla="*/ 12 w 53"/>
                  <a:gd name="T17" fmla="*/ 15 h 36"/>
                  <a:gd name="T18" fmla="*/ 12 w 53"/>
                  <a:gd name="T19" fmla="*/ 0 h 36"/>
                  <a:gd name="T20" fmla="*/ 3 w 53"/>
                  <a:gd name="T21" fmla="*/ 0 h 36"/>
                  <a:gd name="T22" fmla="*/ 0 w 53"/>
                  <a:gd name="T23" fmla="*/ 15 h 36"/>
                  <a:gd name="T24" fmla="*/ 4 w 53"/>
                  <a:gd name="T25" fmla="*/ 25 h 36"/>
                  <a:gd name="T26" fmla="*/ 10 w 53"/>
                  <a:gd name="T27" fmla="*/ 33 h 36"/>
                  <a:gd name="T28" fmla="*/ 18 w 53"/>
                  <a:gd name="T29" fmla="*/ 36 h 36"/>
                  <a:gd name="T30" fmla="*/ 25 w 53"/>
                  <a:gd name="T31" fmla="*/ 36 h 36"/>
                  <a:gd name="T32" fmla="*/ 34 w 53"/>
                  <a:gd name="T33" fmla="*/ 33 h 36"/>
                  <a:gd name="T34" fmla="*/ 42 w 53"/>
                  <a:gd name="T35" fmla="*/ 31 h 36"/>
                  <a:gd name="T36" fmla="*/ 49 w 53"/>
                  <a:gd name="T37" fmla="*/ 29 h 36"/>
                  <a:gd name="T38" fmla="*/ 53 w 53"/>
                  <a:gd name="T39" fmla="*/ 24 h 36"/>
                  <a:gd name="T40" fmla="*/ 49 w 53"/>
                  <a:gd name="T41" fmla="*/ 29 h 36"/>
                  <a:gd name="T42" fmla="*/ 52 w 53"/>
                  <a:gd name="T43" fmla="*/ 28 h 36"/>
                  <a:gd name="T44" fmla="*/ 53 w 53"/>
                  <a:gd name="T45" fmla="*/ 24 h 36"/>
                  <a:gd name="T46" fmla="*/ 52 w 53"/>
                  <a:gd name="T47" fmla="*/ 21 h 36"/>
                  <a:gd name="T48" fmla="*/ 49 w 53"/>
                  <a:gd name="T49" fmla="*/ 19 h 36"/>
                  <a:gd name="T50" fmla="*/ 44 w 53"/>
                  <a:gd name="T51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3" h="36">
                    <a:moveTo>
                      <a:pt x="44" y="24"/>
                    </a:moveTo>
                    <a:lnTo>
                      <a:pt x="49" y="19"/>
                    </a:lnTo>
                    <a:lnTo>
                      <a:pt x="40" y="22"/>
                    </a:lnTo>
                    <a:lnTo>
                      <a:pt x="32" y="24"/>
                    </a:lnTo>
                    <a:lnTo>
                      <a:pt x="25" y="26"/>
                    </a:lnTo>
                    <a:lnTo>
                      <a:pt x="18" y="26"/>
                    </a:lnTo>
                    <a:lnTo>
                      <a:pt x="14" y="26"/>
                    </a:lnTo>
                    <a:lnTo>
                      <a:pt x="13" y="23"/>
                    </a:lnTo>
                    <a:lnTo>
                      <a:pt x="12" y="15"/>
                    </a:lnTo>
                    <a:lnTo>
                      <a:pt x="12" y="0"/>
                    </a:lnTo>
                    <a:lnTo>
                      <a:pt x="3" y="0"/>
                    </a:lnTo>
                    <a:lnTo>
                      <a:pt x="0" y="15"/>
                    </a:lnTo>
                    <a:lnTo>
                      <a:pt x="4" y="25"/>
                    </a:lnTo>
                    <a:lnTo>
                      <a:pt x="10" y="33"/>
                    </a:lnTo>
                    <a:lnTo>
                      <a:pt x="18" y="36"/>
                    </a:lnTo>
                    <a:lnTo>
                      <a:pt x="25" y="36"/>
                    </a:lnTo>
                    <a:lnTo>
                      <a:pt x="34" y="33"/>
                    </a:lnTo>
                    <a:lnTo>
                      <a:pt x="42" y="31"/>
                    </a:lnTo>
                    <a:lnTo>
                      <a:pt x="49" y="29"/>
                    </a:lnTo>
                    <a:lnTo>
                      <a:pt x="53" y="24"/>
                    </a:lnTo>
                    <a:lnTo>
                      <a:pt x="49" y="29"/>
                    </a:lnTo>
                    <a:lnTo>
                      <a:pt x="52" y="28"/>
                    </a:lnTo>
                    <a:lnTo>
                      <a:pt x="53" y="24"/>
                    </a:lnTo>
                    <a:lnTo>
                      <a:pt x="52" y="21"/>
                    </a:lnTo>
                    <a:lnTo>
                      <a:pt x="49" y="19"/>
                    </a:lnTo>
                    <a:lnTo>
                      <a:pt x="44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60" name="Freeform 284"/>
              <p:cNvSpPr>
                <a:spLocks/>
              </p:cNvSpPr>
              <p:nvPr/>
            </p:nvSpPr>
            <p:spPr bwMode="auto">
              <a:xfrm>
                <a:off x="4101" y="2785"/>
                <a:ext cx="40" cy="36"/>
              </a:xfrm>
              <a:custGeom>
                <a:avLst/>
                <a:gdLst>
                  <a:gd name="T0" fmla="*/ 80 w 80"/>
                  <a:gd name="T1" fmla="*/ 8 h 71"/>
                  <a:gd name="T2" fmla="*/ 80 w 80"/>
                  <a:gd name="T3" fmla="*/ 8 h 71"/>
                  <a:gd name="T4" fmla="*/ 68 w 80"/>
                  <a:gd name="T5" fmla="*/ 3 h 71"/>
                  <a:gd name="T6" fmla="*/ 56 w 80"/>
                  <a:gd name="T7" fmla="*/ 0 h 71"/>
                  <a:gd name="T8" fmla="*/ 42 w 80"/>
                  <a:gd name="T9" fmla="*/ 3 h 71"/>
                  <a:gd name="T10" fmla="*/ 29 w 80"/>
                  <a:gd name="T11" fmla="*/ 9 h 71"/>
                  <a:gd name="T12" fmla="*/ 16 w 80"/>
                  <a:gd name="T13" fmla="*/ 18 h 71"/>
                  <a:gd name="T14" fmla="*/ 7 w 80"/>
                  <a:gd name="T15" fmla="*/ 32 h 71"/>
                  <a:gd name="T16" fmla="*/ 1 w 80"/>
                  <a:gd name="T17" fmla="*/ 51 h 71"/>
                  <a:gd name="T18" fmla="*/ 0 w 80"/>
                  <a:gd name="T19" fmla="*/ 71 h 71"/>
                  <a:gd name="T20" fmla="*/ 9 w 80"/>
                  <a:gd name="T21" fmla="*/ 71 h 71"/>
                  <a:gd name="T22" fmla="*/ 11 w 80"/>
                  <a:gd name="T23" fmla="*/ 51 h 71"/>
                  <a:gd name="T24" fmla="*/ 16 w 80"/>
                  <a:gd name="T25" fmla="*/ 36 h 71"/>
                  <a:gd name="T26" fmla="*/ 23 w 80"/>
                  <a:gd name="T27" fmla="*/ 25 h 71"/>
                  <a:gd name="T28" fmla="*/ 34 w 80"/>
                  <a:gd name="T29" fmla="*/ 18 h 71"/>
                  <a:gd name="T30" fmla="*/ 44 w 80"/>
                  <a:gd name="T31" fmla="*/ 12 h 71"/>
                  <a:gd name="T32" fmla="*/ 56 w 80"/>
                  <a:gd name="T33" fmla="*/ 11 h 71"/>
                  <a:gd name="T34" fmla="*/ 66 w 80"/>
                  <a:gd name="T35" fmla="*/ 12 h 71"/>
                  <a:gd name="T36" fmla="*/ 75 w 80"/>
                  <a:gd name="T37" fmla="*/ 17 h 71"/>
                  <a:gd name="T38" fmla="*/ 75 w 80"/>
                  <a:gd name="T39" fmla="*/ 17 h 71"/>
                  <a:gd name="T40" fmla="*/ 80 w 80"/>
                  <a:gd name="T41" fmla="*/ 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0" h="71">
                    <a:moveTo>
                      <a:pt x="80" y="8"/>
                    </a:moveTo>
                    <a:lnTo>
                      <a:pt x="80" y="8"/>
                    </a:lnTo>
                    <a:lnTo>
                      <a:pt x="68" y="3"/>
                    </a:lnTo>
                    <a:lnTo>
                      <a:pt x="56" y="0"/>
                    </a:lnTo>
                    <a:lnTo>
                      <a:pt x="42" y="3"/>
                    </a:lnTo>
                    <a:lnTo>
                      <a:pt x="29" y="9"/>
                    </a:lnTo>
                    <a:lnTo>
                      <a:pt x="16" y="18"/>
                    </a:lnTo>
                    <a:lnTo>
                      <a:pt x="7" y="32"/>
                    </a:lnTo>
                    <a:lnTo>
                      <a:pt x="1" y="51"/>
                    </a:lnTo>
                    <a:lnTo>
                      <a:pt x="0" y="71"/>
                    </a:lnTo>
                    <a:lnTo>
                      <a:pt x="9" y="71"/>
                    </a:lnTo>
                    <a:lnTo>
                      <a:pt x="11" y="51"/>
                    </a:lnTo>
                    <a:lnTo>
                      <a:pt x="16" y="36"/>
                    </a:lnTo>
                    <a:lnTo>
                      <a:pt x="23" y="25"/>
                    </a:lnTo>
                    <a:lnTo>
                      <a:pt x="34" y="18"/>
                    </a:lnTo>
                    <a:lnTo>
                      <a:pt x="44" y="12"/>
                    </a:lnTo>
                    <a:lnTo>
                      <a:pt x="56" y="11"/>
                    </a:lnTo>
                    <a:lnTo>
                      <a:pt x="66" y="12"/>
                    </a:lnTo>
                    <a:lnTo>
                      <a:pt x="75" y="17"/>
                    </a:lnTo>
                    <a:lnTo>
                      <a:pt x="75" y="17"/>
                    </a:lnTo>
                    <a:lnTo>
                      <a:pt x="8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61" name="Freeform 285"/>
              <p:cNvSpPr>
                <a:spLocks/>
              </p:cNvSpPr>
              <p:nvPr/>
            </p:nvSpPr>
            <p:spPr bwMode="auto">
              <a:xfrm>
                <a:off x="4116" y="2789"/>
                <a:ext cx="29" cy="46"/>
              </a:xfrm>
              <a:custGeom>
                <a:avLst/>
                <a:gdLst>
                  <a:gd name="T0" fmla="*/ 12 w 59"/>
                  <a:gd name="T1" fmla="*/ 87 h 92"/>
                  <a:gd name="T2" fmla="*/ 8 w 59"/>
                  <a:gd name="T3" fmla="*/ 92 h 92"/>
                  <a:gd name="T4" fmla="*/ 19 w 59"/>
                  <a:gd name="T5" fmla="*/ 85 h 92"/>
                  <a:gd name="T6" fmla="*/ 28 w 59"/>
                  <a:gd name="T7" fmla="*/ 76 h 92"/>
                  <a:gd name="T8" fmla="*/ 38 w 59"/>
                  <a:gd name="T9" fmla="*/ 64 h 92"/>
                  <a:gd name="T10" fmla="*/ 49 w 59"/>
                  <a:gd name="T11" fmla="*/ 50 h 92"/>
                  <a:gd name="T12" fmla="*/ 56 w 59"/>
                  <a:gd name="T13" fmla="*/ 37 h 92"/>
                  <a:gd name="T14" fmla="*/ 59 w 59"/>
                  <a:gd name="T15" fmla="*/ 23 h 92"/>
                  <a:gd name="T16" fmla="*/ 58 w 59"/>
                  <a:gd name="T17" fmla="*/ 11 h 92"/>
                  <a:gd name="T18" fmla="*/ 50 w 59"/>
                  <a:gd name="T19" fmla="*/ 0 h 92"/>
                  <a:gd name="T20" fmla="*/ 45 w 59"/>
                  <a:gd name="T21" fmla="*/ 9 h 92"/>
                  <a:gd name="T22" fmla="*/ 49 w 59"/>
                  <a:gd name="T23" fmla="*/ 14 h 92"/>
                  <a:gd name="T24" fmla="*/ 50 w 59"/>
                  <a:gd name="T25" fmla="*/ 23 h 92"/>
                  <a:gd name="T26" fmla="*/ 46 w 59"/>
                  <a:gd name="T27" fmla="*/ 34 h 92"/>
                  <a:gd name="T28" fmla="*/ 39 w 59"/>
                  <a:gd name="T29" fmla="*/ 46 h 92"/>
                  <a:gd name="T30" fmla="*/ 31 w 59"/>
                  <a:gd name="T31" fmla="*/ 57 h 92"/>
                  <a:gd name="T32" fmla="*/ 21 w 59"/>
                  <a:gd name="T33" fmla="*/ 69 h 92"/>
                  <a:gd name="T34" fmla="*/ 12 w 59"/>
                  <a:gd name="T35" fmla="*/ 78 h 92"/>
                  <a:gd name="T36" fmla="*/ 4 w 59"/>
                  <a:gd name="T37" fmla="*/ 83 h 92"/>
                  <a:gd name="T38" fmla="*/ 0 w 59"/>
                  <a:gd name="T39" fmla="*/ 87 h 92"/>
                  <a:gd name="T40" fmla="*/ 4 w 59"/>
                  <a:gd name="T41" fmla="*/ 83 h 92"/>
                  <a:gd name="T42" fmla="*/ 1 w 59"/>
                  <a:gd name="T43" fmla="*/ 85 h 92"/>
                  <a:gd name="T44" fmla="*/ 1 w 59"/>
                  <a:gd name="T45" fmla="*/ 88 h 92"/>
                  <a:gd name="T46" fmla="*/ 5 w 59"/>
                  <a:gd name="T47" fmla="*/ 92 h 92"/>
                  <a:gd name="T48" fmla="*/ 8 w 59"/>
                  <a:gd name="T49" fmla="*/ 92 h 92"/>
                  <a:gd name="T50" fmla="*/ 12 w 59"/>
                  <a:gd name="T51" fmla="*/ 87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9" h="92">
                    <a:moveTo>
                      <a:pt x="12" y="87"/>
                    </a:moveTo>
                    <a:lnTo>
                      <a:pt x="8" y="92"/>
                    </a:lnTo>
                    <a:lnTo>
                      <a:pt x="19" y="85"/>
                    </a:lnTo>
                    <a:lnTo>
                      <a:pt x="28" y="76"/>
                    </a:lnTo>
                    <a:lnTo>
                      <a:pt x="38" y="64"/>
                    </a:lnTo>
                    <a:lnTo>
                      <a:pt x="49" y="50"/>
                    </a:lnTo>
                    <a:lnTo>
                      <a:pt x="56" y="37"/>
                    </a:lnTo>
                    <a:lnTo>
                      <a:pt x="59" y="23"/>
                    </a:lnTo>
                    <a:lnTo>
                      <a:pt x="58" y="11"/>
                    </a:lnTo>
                    <a:lnTo>
                      <a:pt x="50" y="0"/>
                    </a:lnTo>
                    <a:lnTo>
                      <a:pt x="45" y="9"/>
                    </a:lnTo>
                    <a:lnTo>
                      <a:pt x="49" y="14"/>
                    </a:lnTo>
                    <a:lnTo>
                      <a:pt x="50" y="23"/>
                    </a:lnTo>
                    <a:lnTo>
                      <a:pt x="46" y="34"/>
                    </a:lnTo>
                    <a:lnTo>
                      <a:pt x="39" y="46"/>
                    </a:lnTo>
                    <a:lnTo>
                      <a:pt x="31" y="57"/>
                    </a:lnTo>
                    <a:lnTo>
                      <a:pt x="21" y="69"/>
                    </a:lnTo>
                    <a:lnTo>
                      <a:pt x="12" y="78"/>
                    </a:lnTo>
                    <a:lnTo>
                      <a:pt x="4" y="83"/>
                    </a:lnTo>
                    <a:lnTo>
                      <a:pt x="0" y="87"/>
                    </a:lnTo>
                    <a:lnTo>
                      <a:pt x="4" y="83"/>
                    </a:lnTo>
                    <a:lnTo>
                      <a:pt x="1" y="85"/>
                    </a:lnTo>
                    <a:lnTo>
                      <a:pt x="1" y="88"/>
                    </a:lnTo>
                    <a:lnTo>
                      <a:pt x="5" y="92"/>
                    </a:lnTo>
                    <a:lnTo>
                      <a:pt x="8" y="92"/>
                    </a:lnTo>
                    <a:lnTo>
                      <a:pt x="12" y="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62" name="Freeform 286"/>
              <p:cNvSpPr>
                <a:spLocks/>
              </p:cNvSpPr>
              <p:nvPr/>
            </p:nvSpPr>
            <p:spPr bwMode="auto">
              <a:xfrm>
                <a:off x="4116" y="2832"/>
                <a:ext cx="19" cy="8"/>
              </a:xfrm>
              <a:custGeom>
                <a:avLst/>
                <a:gdLst>
                  <a:gd name="T0" fmla="*/ 30 w 38"/>
                  <a:gd name="T1" fmla="*/ 1 h 15"/>
                  <a:gd name="T2" fmla="*/ 32 w 38"/>
                  <a:gd name="T3" fmla="*/ 0 h 15"/>
                  <a:gd name="T4" fmla="*/ 23 w 38"/>
                  <a:gd name="T5" fmla="*/ 4 h 15"/>
                  <a:gd name="T6" fmla="*/ 16 w 38"/>
                  <a:gd name="T7" fmla="*/ 6 h 15"/>
                  <a:gd name="T8" fmla="*/ 12 w 38"/>
                  <a:gd name="T9" fmla="*/ 6 h 15"/>
                  <a:gd name="T10" fmla="*/ 12 w 38"/>
                  <a:gd name="T11" fmla="*/ 1 h 15"/>
                  <a:gd name="T12" fmla="*/ 0 w 38"/>
                  <a:gd name="T13" fmla="*/ 1 h 15"/>
                  <a:gd name="T14" fmla="*/ 5 w 38"/>
                  <a:gd name="T15" fmla="*/ 13 h 15"/>
                  <a:gd name="T16" fmla="*/ 16 w 38"/>
                  <a:gd name="T17" fmla="*/ 15 h 15"/>
                  <a:gd name="T18" fmla="*/ 26 w 38"/>
                  <a:gd name="T19" fmla="*/ 13 h 15"/>
                  <a:gd name="T20" fmla="*/ 35 w 38"/>
                  <a:gd name="T21" fmla="*/ 9 h 15"/>
                  <a:gd name="T22" fmla="*/ 37 w 38"/>
                  <a:gd name="T23" fmla="*/ 8 h 15"/>
                  <a:gd name="T24" fmla="*/ 35 w 38"/>
                  <a:gd name="T25" fmla="*/ 9 h 15"/>
                  <a:gd name="T26" fmla="*/ 38 w 38"/>
                  <a:gd name="T27" fmla="*/ 7 h 15"/>
                  <a:gd name="T28" fmla="*/ 38 w 38"/>
                  <a:gd name="T29" fmla="*/ 4 h 15"/>
                  <a:gd name="T30" fmla="*/ 36 w 38"/>
                  <a:gd name="T31" fmla="*/ 1 h 15"/>
                  <a:gd name="T32" fmla="*/ 32 w 38"/>
                  <a:gd name="T33" fmla="*/ 0 h 15"/>
                  <a:gd name="T34" fmla="*/ 30 w 38"/>
                  <a:gd name="T35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" h="15">
                    <a:moveTo>
                      <a:pt x="30" y="1"/>
                    </a:moveTo>
                    <a:lnTo>
                      <a:pt x="32" y="0"/>
                    </a:lnTo>
                    <a:lnTo>
                      <a:pt x="23" y="4"/>
                    </a:lnTo>
                    <a:lnTo>
                      <a:pt x="16" y="6"/>
                    </a:lnTo>
                    <a:lnTo>
                      <a:pt x="12" y="6"/>
                    </a:lnTo>
                    <a:lnTo>
                      <a:pt x="12" y="1"/>
                    </a:lnTo>
                    <a:lnTo>
                      <a:pt x="0" y="1"/>
                    </a:lnTo>
                    <a:lnTo>
                      <a:pt x="5" y="13"/>
                    </a:lnTo>
                    <a:lnTo>
                      <a:pt x="16" y="15"/>
                    </a:lnTo>
                    <a:lnTo>
                      <a:pt x="26" y="13"/>
                    </a:lnTo>
                    <a:lnTo>
                      <a:pt x="35" y="9"/>
                    </a:lnTo>
                    <a:lnTo>
                      <a:pt x="37" y="8"/>
                    </a:lnTo>
                    <a:lnTo>
                      <a:pt x="35" y="9"/>
                    </a:lnTo>
                    <a:lnTo>
                      <a:pt x="38" y="7"/>
                    </a:lnTo>
                    <a:lnTo>
                      <a:pt x="38" y="4"/>
                    </a:lnTo>
                    <a:lnTo>
                      <a:pt x="36" y="1"/>
                    </a:lnTo>
                    <a:lnTo>
                      <a:pt x="32" y="0"/>
                    </a:lnTo>
                    <a:lnTo>
                      <a:pt x="3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63" name="Freeform 287"/>
              <p:cNvSpPr>
                <a:spLocks/>
              </p:cNvSpPr>
              <p:nvPr/>
            </p:nvSpPr>
            <p:spPr bwMode="auto">
              <a:xfrm>
                <a:off x="4131" y="2793"/>
                <a:ext cx="74" cy="43"/>
              </a:xfrm>
              <a:custGeom>
                <a:avLst/>
                <a:gdLst>
                  <a:gd name="T0" fmla="*/ 143 w 149"/>
                  <a:gd name="T1" fmla="*/ 0 h 86"/>
                  <a:gd name="T2" fmla="*/ 143 w 149"/>
                  <a:gd name="T3" fmla="*/ 0 h 86"/>
                  <a:gd name="T4" fmla="*/ 119 w 149"/>
                  <a:gd name="T5" fmla="*/ 9 h 86"/>
                  <a:gd name="T6" fmla="*/ 96 w 149"/>
                  <a:gd name="T7" fmla="*/ 20 h 86"/>
                  <a:gd name="T8" fmla="*/ 74 w 149"/>
                  <a:gd name="T9" fmla="*/ 32 h 86"/>
                  <a:gd name="T10" fmla="*/ 54 w 149"/>
                  <a:gd name="T11" fmla="*/ 42 h 86"/>
                  <a:gd name="T12" fmla="*/ 36 w 149"/>
                  <a:gd name="T13" fmla="*/ 54 h 86"/>
                  <a:gd name="T14" fmla="*/ 21 w 149"/>
                  <a:gd name="T15" fmla="*/ 63 h 86"/>
                  <a:gd name="T16" fmla="*/ 8 w 149"/>
                  <a:gd name="T17" fmla="*/ 72 h 86"/>
                  <a:gd name="T18" fmla="*/ 0 w 149"/>
                  <a:gd name="T19" fmla="*/ 79 h 86"/>
                  <a:gd name="T20" fmla="*/ 7 w 149"/>
                  <a:gd name="T21" fmla="*/ 86 h 86"/>
                  <a:gd name="T22" fmla="*/ 15 w 149"/>
                  <a:gd name="T23" fmla="*/ 79 h 86"/>
                  <a:gd name="T24" fmla="*/ 26 w 149"/>
                  <a:gd name="T25" fmla="*/ 72 h 86"/>
                  <a:gd name="T26" fmla="*/ 40 w 149"/>
                  <a:gd name="T27" fmla="*/ 63 h 86"/>
                  <a:gd name="T28" fmla="*/ 59 w 149"/>
                  <a:gd name="T29" fmla="*/ 52 h 86"/>
                  <a:gd name="T30" fmla="*/ 79 w 149"/>
                  <a:gd name="T31" fmla="*/ 41 h 86"/>
                  <a:gd name="T32" fmla="*/ 100 w 149"/>
                  <a:gd name="T33" fmla="*/ 30 h 86"/>
                  <a:gd name="T34" fmla="*/ 123 w 149"/>
                  <a:gd name="T35" fmla="*/ 18 h 86"/>
                  <a:gd name="T36" fmla="*/ 145 w 149"/>
                  <a:gd name="T37" fmla="*/ 9 h 86"/>
                  <a:gd name="T38" fmla="*/ 145 w 149"/>
                  <a:gd name="T39" fmla="*/ 9 h 86"/>
                  <a:gd name="T40" fmla="*/ 145 w 149"/>
                  <a:gd name="T41" fmla="*/ 9 h 86"/>
                  <a:gd name="T42" fmla="*/ 149 w 149"/>
                  <a:gd name="T43" fmla="*/ 7 h 86"/>
                  <a:gd name="T44" fmla="*/ 149 w 149"/>
                  <a:gd name="T45" fmla="*/ 3 h 86"/>
                  <a:gd name="T46" fmla="*/ 146 w 149"/>
                  <a:gd name="T47" fmla="*/ 1 h 86"/>
                  <a:gd name="T48" fmla="*/ 143 w 149"/>
                  <a:gd name="T49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9" h="86">
                    <a:moveTo>
                      <a:pt x="143" y="0"/>
                    </a:moveTo>
                    <a:lnTo>
                      <a:pt x="143" y="0"/>
                    </a:lnTo>
                    <a:lnTo>
                      <a:pt x="119" y="9"/>
                    </a:lnTo>
                    <a:lnTo>
                      <a:pt x="96" y="20"/>
                    </a:lnTo>
                    <a:lnTo>
                      <a:pt x="74" y="32"/>
                    </a:lnTo>
                    <a:lnTo>
                      <a:pt x="54" y="42"/>
                    </a:lnTo>
                    <a:lnTo>
                      <a:pt x="36" y="54"/>
                    </a:lnTo>
                    <a:lnTo>
                      <a:pt x="21" y="63"/>
                    </a:lnTo>
                    <a:lnTo>
                      <a:pt x="8" y="72"/>
                    </a:lnTo>
                    <a:lnTo>
                      <a:pt x="0" y="79"/>
                    </a:lnTo>
                    <a:lnTo>
                      <a:pt x="7" y="86"/>
                    </a:lnTo>
                    <a:lnTo>
                      <a:pt x="15" y="79"/>
                    </a:lnTo>
                    <a:lnTo>
                      <a:pt x="26" y="72"/>
                    </a:lnTo>
                    <a:lnTo>
                      <a:pt x="40" y="63"/>
                    </a:lnTo>
                    <a:lnTo>
                      <a:pt x="59" y="52"/>
                    </a:lnTo>
                    <a:lnTo>
                      <a:pt x="79" y="41"/>
                    </a:lnTo>
                    <a:lnTo>
                      <a:pt x="100" y="30"/>
                    </a:lnTo>
                    <a:lnTo>
                      <a:pt x="123" y="18"/>
                    </a:lnTo>
                    <a:lnTo>
                      <a:pt x="145" y="9"/>
                    </a:lnTo>
                    <a:lnTo>
                      <a:pt x="145" y="9"/>
                    </a:lnTo>
                    <a:lnTo>
                      <a:pt x="145" y="9"/>
                    </a:lnTo>
                    <a:lnTo>
                      <a:pt x="149" y="7"/>
                    </a:lnTo>
                    <a:lnTo>
                      <a:pt x="149" y="3"/>
                    </a:lnTo>
                    <a:lnTo>
                      <a:pt x="146" y="1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64" name="Freeform 288"/>
              <p:cNvSpPr>
                <a:spLocks/>
              </p:cNvSpPr>
              <p:nvPr/>
            </p:nvSpPr>
            <p:spPr bwMode="auto">
              <a:xfrm>
                <a:off x="3887" y="2499"/>
                <a:ext cx="85" cy="118"/>
              </a:xfrm>
              <a:custGeom>
                <a:avLst/>
                <a:gdLst>
                  <a:gd name="T0" fmla="*/ 62 w 169"/>
                  <a:gd name="T1" fmla="*/ 230 h 236"/>
                  <a:gd name="T2" fmla="*/ 69 w 169"/>
                  <a:gd name="T3" fmla="*/ 211 h 236"/>
                  <a:gd name="T4" fmla="*/ 76 w 169"/>
                  <a:gd name="T5" fmla="*/ 194 h 236"/>
                  <a:gd name="T6" fmla="*/ 80 w 169"/>
                  <a:gd name="T7" fmla="*/ 180 h 236"/>
                  <a:gd name="T8" fmla="*/ 83 w 169"/>
                  <a:gd name="T9" fmla="*/ 170 h 236"/>
                  <a:gd name="T10" fmla="*/ 85 w 169"/>
                  <a:gd name="T11" fmla="*/ 162 h 236"/>
                  <a:gd name="T12" fmla="*/ 89 w 169"/>
                  <a:gd name="T13" fmla="*/ 152 h 236"/>
                  <a:gd name="T14" fmla="*/ 94 w 169"/>
                  <a:gd name="T15" fmla="*/ 144 h 236"/>
                  <a:gd name="T16" fmla="*/ 101 w 169"/>
                  <a:gd name="T17" fmla="*/ 135 h 236"/>
                  <a:gd name="T18" fmla="*/ 109 w 169"/>
                  <a:gd name="T19" fmla="*/ 127 h 236"/>
                  <a:gd name="T20" fmla="*/ 117 w 169"/>
                  <a:gd name="T21" fmla="*/ 119 h 236"/>
                  <a:gd name="T22" fmla="*/ 125 w 169"/>
                  <a:gd name="T23" fmla="*/ 112 h 236"/>
                  <a:gd name="T24" fmla="*/ 132 w 169"/>
                  <a:gd name="T25" fmla="*/ 106 h 236"/>
                  <a:gd name="T26" fmla="*/ 137 w 169"/>
                  <a:gd name="T27" fmla="*/ 102 h 236"/>
                  <a:gd name="T28" fmla="*/ 142 w 169"/>
                  <a:gd name="T29" fmla="*/ 97 h 236"/>
                  <a:gd name="T30" fmla="*/ 145 w 169"/>
                  <a:gd name="T31" fmla="*/ 94 h 236"/>
                  <a:gd name="T32" fmla="*/ 148 w 169"/>
                  <a:gd name="T33" fmla="*/ 89 h 236"/>
                  <a:gd name="T34" fmla="*/ 153 w 169"/>
                  <a:gd name="T35" fmla="*/ 84 h 236"/>
                  <a:gd name="T36" fmla="*/ 158 w 169"/>
                  <a:gd name="T37" fmla="*/ 82 h 236"/>
                  <a:gd name="T38" fmla="*/ 162 w 169"/>
                  <a:gd name="T39" fmla="*/ 80 h 236"/>
                  <a:gd name="T40" fmla="*/ 169 w 169"/>
                  <a:gd name="T41" fmla="*/ 80 h 236"/>
                  <a:gd name="T42" fmla="*/ 165 w 169"/>
                  <a:gd name="T43" fmla="*/ 68 h 236"/>
                  <a:gd name="T44" fmla="*/ 158 w 169"/>
                  <a:gd name="T45" fmla="*/ 56 h 236"/>
                  <a:gd name="T46" fmla="*/ 148 w 169"/>
                  <a:gd name="T47" fmla="*/ 42 h 236"/>
                  <a:gd name="T48" fmla="*/ 137 w 169"/>
                  <a:gd name="T49" fmla="*/ 28 h 236"/>
                  <a:gd name="T50" fmla="*/ 124 w 169"/>
                  <a:gd name="T51" fmla="*/ 15 h 236"/>
                  <a:gd name="T52" fmla="*/ 109 w 169"/>
                  <a:gd name="T53" fmla="*/ 6 h 236"/>
                  <a:gd name="T54" fmla="*/ 94 w 169"/>
                  <a:gd name="T55" fmla="*/ 0 h 236"/>
                  <a:gd name="T56" fmla="*/ 79 w 169"/>
                  <a:gd name="T57" fmla="*/ 0 h 236"/>
                  <a:gd name="T58" fmla="*/ 70 w 169"/>
                  <a:gd name="T59" fmla="*/ 4 h 236"/>
                  <a:gd name="T60" fmla="*/ 63 w 169"/>
                  <a:gd name="T61" fmla="*/ 7 h 236"/>
                  <a:gd name="T62" fmla="*/ 55 w 169"/>
                  <a:gd name="T63" fmla="*/ 12 h 236"/>
                  <a:gd name="T64" fmla="*/ 49 w 169"/>
                  <a:gd name="T65" fmla="*/ 15 h 236"/>
                  <a:gd name="T66" fmla="*/ 45 w 169"/>
                  <a:gd name="T67" fmla="*/ 20 h 236"/>
                  <a:gd name="T68" fmla="*/ 41 w 169"/>
                  <a:gd name="T69" fmla="*/ 25 h 236"/>
                  <a:gd name="T70" fmla="*/ 39 w 169"/>
                  <a:gd name="T71" fmla="*/ 29 h 236"/>
                  <a:gd name="T72" fmla="*/ 38 w 169"/>
                  <a:gd name="T73" fmla="*/ 34 h 236"/>
                  <a:gd name="T74" fmla="*/ 23 w 169"/>
                  <a:gd name="T75" fmla="*/ 45 h 236"/>
                  <a:gd name="T76" fmla="*/ 10 w 169"/>
                  <a:gd name="T77" fmla="*/ 60 h 236"/>
                  <a:gd name="T78" fmla="*/ 2 w 169"/>
                  <a:gd name="T79" fmla="*/ 80 h 236"/>
                  <a:gd name="T80" fmla="*/ 0 w 169"/>
                  <a:gd name="T81" fmla="*/ 103 h 236"/>
                  <a:gd name="T82" fmla="*/ 3 w 169"/>
                  <a:gd name="T83" fmla="*/ 131 h 236"/>
                  <a:gd name="T84" fmla="*/ 14 w 169"/>
                  <a:gd name="T85" fmla="*/ 162 h 236"/>
                  <a:gd name="T86" fmla="*/ 33 w 169"/>
                  <a:gd name="T87" fmla="*/ 197 h 236"/>
                  <a:gd name="T88" fmla="*/ 62 w 169"/>
                  <a:gd name="T89" fmla="*/ 236 h 236"/>
                  <a:gd name="T90" fmla="*/ 62 w 169"/>
                  <a:gd name="T91" fmla="*/ 23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9" h="236">
                    <a:moveTo>
                      <a:pt x="62" y="230"/>
                    </a:moveTo>
                    <a:lnTo>
                      <a:pt x="69" y="211"/>
                    </a:lnTo>
                    <a:lnTo>
                      <a:pt x="76" y="194"/>
                    </a:lnTo>
                    <a:lnTo>
                      <a:pt x="80" y="180"/>
                    </a:lnTo>
                    <a:lnTo>
                      <a:pt x="83" y="170"/>
                    </a:lnTo>
                    <a:lnTo>
                      <a:pt x="85" y="162"/>
                    </a:lnTo>
                    <a:lnTo>
                      <a:pt x="89" y="152"/>
                    </a:lnTo>
                    <a:lnTo>
                      <a:pt x="94" y="144"/>
                    </a:lnTo>
                    <a:lnTo>
                      <a:pt x="101" y="135"/>
                    </a:lnTo>
                    <a:lnTo>
                      <a:pt x="109" y="127"/>
                    </a:lnTo>
                    <a:lnTo>
                      <a:pt x="117" y="119"/>
                    </a:lnTo>
                    <a:lnTo>
                      <a:pt x="125" y="112"/>
                    </a:lnTo>
                    <a:lnTo>
                      <a:pt x="132" y="106"/>
                    </a:lnTo>
                    <a:lnTo>
                      <a:pt x="137" y="102"/>
                    </a:lnTo>
                    <a:lnTo>
                      <a:pt x="142" y="97"/>
                    </a:lnTo>
                    <a:lnTo>
                      <a:pt x="145" y="94"/>
                    </a:lnTo>
                    <a:lnTo>
                      <a:pt x="148" y="89"/>
                    </a:lnTo>
                    <a:lnTo>
                      <a:pt x="153" y="84"/>
                    </a:lnTo>
                    <a:lnTo>
                      <a:pt x="158" y="82"/>
                    </a:lnTo>
                    <a:lnTo>
                      <a:pt x="162" y="80"/>
                    </a:lnTo>
                    <a:lnTo>
                      <a:pt x="169" y="80"/>
                    </a:lnTo>
                    <a:lnTo>
                      <a:pt x="165" y="68"/>
                    </a:lnTo>
                    <a:lnTo>
                      <a:pt x="158" y="56"/>
                    </a:lnTo>
                    <a:lnTo>
                      <a:pt x="148" y="42"/>
                    </a:lnTo>
                    <a:lnTo>
                      <a:pt x="137" y="28"/>
                    </a:lnTo>
                    <a:lnTo>
                      <a:pt x="124" y="15"/>
                    </a:lnTo>
                    <a:lnTo>
                      <a:pt x="109" y="6"/>
                    </a:lnTo>
                    <a:lnTo>
                      <a:pt x="94" y="0"/>
                    </a:lnTo>
                    <a:lnTo>
                      <a:pt x="79" y="0"/>
                    </a:lnTo>
                    <a:lnTo>
                      <a:pt x="70" y="4"/>
                    </a:lnTo>
                    <a:lnTo>
                      <a:pt x="63" y="7"/>
                    </a:lnTo>
                    <a:lnTo>
                      <a:pt x="55" y="12"/>
                    </a:lnTo>
                    <a:lnTo>
                      <a:pt x="49" y="15"/>
                    </a:lnTo>
                    <a:lnTo>
                      <a:pt x="45" y="20"/>
                    </a:lnTo>
                    <a:lnTo>
                      <a:pt x="41" y="25"/>
                    </a:lnTo>
                    <a:lnTo>
                      <a:pt x="39" y="29"/>
                    </a:lnTo>
                    <a:lnTo>
                      <a:pt x="38" y="34"/>
                    </a:lnTo>
                    <a:lnTo>
                      <a:pt x="23" y="45"/>
                    </a:lnTo>
                    <a:lnTo>
                      <a:pt x="10" y="60"/>
                    </a:lnTo>
                    <a:lnTo>
                      <a:pt x="2" y="80"/>
                    </a:lnTo>
                    <a:lnTo>
                      <a:pt x="0" y="103"/>
                    </a:lnTo>
                    <a:lnTo>
                      <a:pt x="3" y="131"/>
                    </a:lnTo>
                    <a:lnTo>
                      <a:pt x="14" y="162"/>
                    </a:lnTo>
                    <a:lnTo>
                      <a:pt x="33" y="197"/>
                    </a:lnTo>
                    <a:lnTo>
                      <a:pt x="62" y="236"/>
                    </a:lnTo>
                    <a:lnTo>
                      <a:pt x="62" y="230"/>
                    </a:lnTo>
                    <a:close/>
                  </a:path>
                </a:pathLst>
              </a:custGeom>
              <a:solidFill>
                <a:srgbClr val="A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65" name="Freeform 289"/>
              <p:cNvSpPr>
                <a:spLocks/>
              </p:cNvSpPr>
              <p:nvPr/>
            </p:nvSpPr>
            <p:spPr bwMode="auto">
              <a:xfrm>
                <a:off x="3916" y="2613"/>
                <a:ext cx="5" cy="3"/>
              </a:xfrm>
              <a:custGeom>
                <a:avLst/>
                <a:gdLst>
                  <a:gd name="T0" fmla="*/ 0 w 10"/>
                  <a:gd name="T1" fmla="*/ 0 h 6"/>
                  <a:gd name="T2" fmla="*/ 2 w 10"/>
                  <a:gd name="T3" fmla="*/ 4 h 6"/>
                  <a:gd name="T4" fmla="*/ 4 w 10"/>
                  <a:gd name="T5" fmla="*/ 6 h 6"/>
                  <a:gd name="T6" fmla="*/ 7 w 10"/>
                  <a:gd name="T7" fmla="*/ 5 h 6"/>
                  <a:gd name="T8" fmla="*/ 10 w 10"/>
                  <a:gd name="T9" fmla="*/ 3 h 6"/>
                  <a:gd name="T10" fmla="*/ 0 w 10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6">
                    <a:moveTo>
                      <a:pt x="0" y="0"/>
                    </a:moveTo>
                    <a:lnTo>
                      <a:pt x="2" y="4"/>
                    </a:lnTo>
                    <a:lnTo>
                      <a:pt x="4" y="6"/>
                    </a:lnTo>
                    <a:lnTo>
                      <a:pt x="7" y="5"/>
                    </a:lnTo>
                    <a:lnTo>
                      <a:pt x="1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66" name="Freeform 290"/>
              <p:cNvSpPr>
                <a:spLocks/>
              </p:cNvSpPr>
              <p:nvPr/>
            </p:nvSpPr>
            <p:spPr bwMode="auto">
              <a:xfrm>
                <a:off x="3916" y="2584"/>
                <a:ext cx="15" cy="30"/>
              </a:xfrm>
              <a:custGeom>
                <a:avLst/>
                <a:gdLst>
                  <a:gd name="T0" fmla="*/ 21 w 30"/>
                  <a:gd name="T1" fmla="*/ 0 h 61"/>
                  <a:gd name="T2" fmla="*/ 21 w 30"/>
                  <a:gd name="T3" fmla="*/ 0 h 61"/>
                  <a:gd name="T4" fmla="*/ 19 w 30"/>
                  <a:gd name="T5" fmla="*/ 9 h 61"/>
                  <a:gd name="T6" fmla="*/ 14 w 30"/>
                  <a:gd name="T7" fmla="*/ 23 h 61"/>
                  <a:gd name="T8" fmla="*/ 7 w 30"/>
                  <a:gd name="T9" fmla="*/ 40 h 61"/>
                  <a:gd name="T10" fmla="*/ 0 w 30"/>
                  <a:gd name="T11" fmla="*/ 58 h 61"/>
                  <a:gd name="T12" fmla="*/ 10 w 30"/>
                  <a:gd name="T13" fmla="*/ 61 h 61"/>
                  <a:gd name="T14" fmla="*/ 17 w 30"/>
                  <a:gd name="T15" fmla="*/ 42 h 61"/>
                  <a:gd name="T16" fmla="*/ 23 w 30"/>
                  <a:gd name="T17" fmla="*/ 25 h 61"/>
                  <a:gd name="T18" fmla="*/ 28 w 30"/>
                  <a:gd name="T19" fmla="*/ 11 h 61"/>
                  <a:gd name="T20" fmla="*/ 30 w 30"/>
                  <a:gd name="T21" fmla="*/ 0 h 61"/>
                  <a:gd name="T22" fmla="*/ 30 w 30"/>
                  <a:gd name="T23" fmla="*/ 0 h 61"/>
                  <a:gd name="T24" fmla="*/ 21 w 30"/>
                  <a:gd name="T25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61">
                    <a:moveTo>
                      <a:pt x="21" y="0"/>
                    </a:moveTo>
                    <a:lnTo>
                      <a:pt x="21" y="0"/>
                    </a:lnTo>
                    <a:lnTo>
                      <a:pt x="19" y="9"/>
                    </a:lnTo>
                    <a:lnTo>
                      <a:pt x="14" y="23"/>
                    </a:lnTo>
                    <a:lnTo>
                      <a:pt x="7" y="40"/>
                    </a:lnTo>
                    <a:lnTo>
                      <a:pt x="0" y="58"/>
                    </a:lnTo>
                    <a:lnTo>
                      <a:pt x="10" y="61"/>
                    </a:lnTo>
                    <a:lnTo>
                      <a:pt x="17" y="42"/>
                    </a:lnTo>
                    <a:lnTo>
                      <a:pt x="23" y="25"/>
                    </a:lnTo>
                    <a:lnTo>
                      <a:pt x="28" y="11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67" name="Freeform 291"/>
              <p:cNvSpPr>
                <a:spLocks/>
              </p:cNvSpPr>
              <p:nvPr/>
            </p:nvSpPr>
            <p:spPr bwMode="auto">
              <a:xfrm>
                <a:off x="3927" y="2550"/>
                <a:ext cx="28" cy="34"/>
              </a:xfrm>
              <a:custGeom>
                <a:avLst/>
                <a:gdLst>
                  <a:gd name="T0" fmla="*/ 52 w 58"/>
                  <a:gd name="T1" fmla="*/ 0 h 67"/>
                  <a:gd name="T2" fmla="*/ 51 w 58"/>
                  <a:gd name="T3" fmla="*/ 0 h 67"/>
                  <a:gd name="T4" fmla="*/ 44 w 58"/>
                  <a:gd name="T5" fmla="*/ 6 h 67"/>
                  <a:gd name="T6" fmla="*/ 36 w 58"/>
                  <a:gd name="T7" fmla="*/ 13 h 67"/>
                  <a:gd name="T8" fmla="*/ 28 w 58"/>
                  <a:gd name="T9" fmla="*/ 21 h 67"/>
                  <a:gd name="T10" fmla="*/ 20 w 58"/>
                  <a:gd name="T11" fmla="*/ 29 h 67"/>
                  <a:gd name="T12" fmla="*/ 12 w 58"/>
                  <a:gd name="T13" fmla="*/ 39 h 67"/>
                  <a:gd name="T14" fmla="*/ 6 w 58"/>
                  <a:gd name="T15" fmla="*/ 47 h 67"/>
                  <a:gd name="T16" fmla="*/ 2 w 58"/>
                  <a:gd name="T17" fmla="*/ 57 h 67"/>
                  <a:gd name="T18" fmla="*/ 0 w 58"/>
                  <a:gd name="T19" fmla="*/ 67 h 67"/>
                  <a:gd name="T20" fmla="*/ 9 w 58"/>
                  <a:gd name="T21" fmla="*/ 67 h 67"/>
                  <a:gd name="T22" fmla="*/ 12 w 58"/>
                  <a:gd name="T23" fmla="*/ 60 h 67"/>
                  <a:gd name="T24" fmla="*/ 15 w 58"/>
                  <a:gd name="T25" fmla="*/ 52 h 67"/>
                  <a:gd name="T26" fmla="*/ 21 w 58"/>
                  <a:gd name="T27" fmla="*/ 44 h 67"/>
                  <a:gd name="T28" fmla="*/ 27 w 58"/>
                  <a:gd name="T29" fmla="*/ 36 h 67"/>
                  <a:gd name="T30" fmla="*/ 35 w 58"/>
                  <a:gd name="T31" fmla="*/ 28 h 67"/>
                  <a:gd name="T32" fmla="*/ 43 w 58"/>
                  <a:gd name="T33" fmla="*/ 19 h 67"/>
                  <a:gd name="T34" fmla="*/ 51 w 58"/>
                  <a:gd name="T35" fmla="*/ 13 h 67"/>
                  <a:gd name="T36" fmla="*/ 58 w 58"/>
                  <a:gd name="T37" fmla="*/ 7 h 67"/>
                  <a:gd name="T38" fmla="*/ 57 w 58"/>
                  <a:gd name="T39" fmla="*/ 7 h 67"/>
                  <a:gd name="T40" fmla="*/ 52 w 58"/>
                  <a:gd name="T4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8" h="67">
                    <a:moveTo>
                      <a:pt x="52" y="0"/>
                    </a:moveTo>
                    <a:lnTo>
                      <a:pt x="51" y="0"/>
                    </a:lnTo>
                    <a:lnTo>
                      <a:pt x="44" y="6"/>
                    </a:lnTo>
                    <a:lnTo>
                      <a:pt x="36" y="13"/>
                    </a:lnTo>
                    <a:lnTo>
                      <a:pt x="28" y="21"/>
                    </a:lnTo>
                    <a:lnTo>
                      <a:pt x="20" y="29"/>
                    </a:lnTo>
                    <a:lnTo>
                      <a:pt x="12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7"/>
                    </a:lnTo>
                    <a:lnTo>
                      <a:pt x="9" y="67"/>
                    </a:lnTo>
                    <a:lnTo>
                      <a:pt x="12" y="60"/>
                    </a:lnTo>
                    <a:lnTo>
                      <a:pt x="15" y="52"/>
                    </a:lnTo>
                    <a:lnTo>
                      <a:pt x="21" y="44"/>
                    </a:lnTo>
                    <a:lnTo>
                      <a:pt x="27" y="36"/>
                    </a:lnTo>
                    <a:lnTo>
                      <a:pt x="35" y="28"/>
                    </a:lnTo>
                    <a:lnTo>
                      <a:pt x="43" y="19"/>
                    </a:lnTo>
                    <a:lnTo>
                      <a:pt x="51" y="13"/>
                    </a:lnTo>
                    <a:lnTo>
                      <a:pt x="58" y="7"/>
                    </a:lnTo>
                    <a:lnTo>
                      <a:pt x="57" y="7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68" name="Freeform 292"/>
              <p:cNvSpPr>
                <a:spLocks/>
              </p:cNvSpPr>
              <p:nvPr/>
            </p:nvSpPr>
            <p:spPr bwMode="auto">
              <a:xfrm>
                <a:off x="3953" y="2536"/>
                <a:ext cx="22" cy="18"/>
              </a:xfrm>
              <a:custGeom>
                <a:avLst/>
                <a:gdLst>
                  <a:gd name="T0" fmla="*/ 35 w 45"/>
                  <a:gd name="T1" fmla="*/ 7 h 36"/>
                  <a:gd name="T2" fmla="*/ 39 w 45"/>
                  <a:gd name="T3" fmla="*/ 1 h 36"/>
                  <a:gd name="T4" fmla="*/ 32 w 45"/>
                  <a:gd name="T5" fmla="*/ 1 h 36"/>
                  <a:gd name="T6" fmla="*/ 25 w 45"/>
                  <a:gd name="T7" fmla="*/ 4 h 36"/>
                  <a:gd name="T8" fmla="*/ 21 w 45"/>
                  <a:gd name="T9" fmla="*/ 7 h 36"/>
                  <a:gd name="T10" fmla="*/ 15 w 45"/>
                  <a:gd name="T11" fmla="*/ 12 h 36"/>
                  <a:gd name="T12" fmla="*/ 12 w 45"/>
                  <a:gd name="T13" fmla="*/ 16 h 36"/>
                  <a:gd name="T14" fmla="*/ 8 w 45"/>
                  <a:gd name="T15" fmla="*/ 20 h 36"/>
                  <a:gd name="T16" fmla="*/ 3 w 45"/>
                  <a:gd name="T17" fmla="*/ 24 h 36"/>
                  <a:gd name="T18" fmla="*/ 0 w 45"/>
                  <a:gd name="T19" fmla="*/ 29 h 36"/>
                  <a:gd name="T20" fmla="*/ 5 w 45"/>
                  <a:gd name="T21" fmla="*/ 36 h 36"/>
                  <a:gd name="T22" fmla="*/ 10 w 45"/>
                  <a:gd name="T23" fmla="*/ 31 h 36"/>
                  <a:gd name="T24" fmla="*/ 15 w 45"/>
                  <a:gd name="T25" fmla="*/ 27 h 36"/>
                  <a:gd name="T26" fmla="*/ 18 w 45"/>
                  <a:gd name="T27" fmla="*/ 23 h 36"/>
                  <a:gd name="T28" fmla="*/ 22 w 45"/>
                  <a:gd name="T29" fmla="*/ 19 h 36"/>
                  <a:gd name="T30" fmla="*/ 25 w 45"/>
                  <a:gd name="T31" fmla="*/ 14 h 36"/>
                  <a:gd name="T32" fmla="*/ 30 w 45"/>
                  <a:gd name="T33" fmla="*/ 13 h 36"/>
                  <a:gd name="T34" fmla="*/ 32 w 45"/>
                  <a:gd name="T35" fmla="*/ 10 h 36"/>
                  <a:gd name="T36" fmla="*/ 39 w 45"/>
                  <a:gd name="T37" fmla="*/ 10 h 36"/>
                  <a:gd name="T38" fmla="*/ 44 w 45"/>
                  <a:gd name="T39" fmla="*/ 5 h 36"/>
                  <a:gd name="T40" fmla="*/ 39 w 45"/>
                  <a:gd name="T41" fmla="*/ 12 h 36"/>
                  <a:gd name="T42" fmla="*/ 43 w 45"/>
                  <a:gd name="T43" fmla="*/ 9 h 36"/>
                  <a:gd name="T44" fmla="*/ 45 w 45"/>
                  <a:gd name="T45" fmla="*/ 6 h 36"/>
                  <a:gd name="T46" fmla="*/ 43 w 45"/>
                  <a:gd name="T47" fmla="*/ 2 h 36"/>
                  <a:gd name="T48" fmla="*/ 39 w 45"/>
                  <a:gd name="T49" fmla="*/ 0 h 36"/>
                  <a:gd name="T50" fmla="*/ 35 w 45"/>
                  <a:gd name="T51" fmla="*/ 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5" h="36">
                    <a:moveTo>
                      <a:pt x="35" y="7"/>
                    </a:moveTo>
                    <a:lnTo>
                      <a:pt x="39" y="1"/>
                    </a:lnTo>
                    <a:lnTo>
                      <a:pt x="32" y="1"/>
                    </a:lnTo>
                    <a:lnTo>
                      <a:pt x="25" y="4"/>
                    </a:lnTo>
                    <a:lnTo>
                      <a:pt x="21" y="7"/>
                    </a:lnTo>
                    <a:lnTo>
                      <a:pt x="15" y="12"/>
                    </a:lnTo>
                    <a:lnTo>
                      <a:pt x="12" y="16"/>
                    </a:lnTo>
                    <a:lnTo>
                      <a:pt x="8" y="20"/>
                    </a:lnTo>
                    <a:lnTo>
                      <a:pt x="3" y="24"/>
                    </a:lnTo>
                    <a:lnTo>
                      <a:pt x="0" y="29"/>
                    </a:lnTo>
                    <a:lnTo>
                      <a:pt x="5" y="36"/>
                    </a:lnTo>
                    <a:lnTo>
                      <a:pt x="10" y="31"/>
                    </a:lnTo>
                    <a:lnTo>
                      <a:pt x="15" y="27"/>
                    </a:lnTo>
                    <a:lnTo>
                      <a:pt x="18" y="23"/>
                    </a:lnTo>
                    <a:lnTo>
                      <a:pt x="22" y="19"/>
                    </a:lnTo>
                    <a:lnTo>
                      <a:pt x="25" y="14"/>
                    </a:lnTo>
                    <a:lnTo>
                      <a:pt x="30" y="13"/>
                    </a:lnTo>
                    <a:lnTo>
                      <a:pt x="32" y="10"/>
                    </a:lnTo>
                    <a:lnTo>
                      <a:pt x="39" y="10"/>
                    </a:lnTo>
                    <a:lnTo>
                      <a:pt x="44" y="5"/>
                    </a:lnTo>
                    <a:lnTo>
                      <a:pt x="39" y="12"/>
                    </a:lnTo>
                    <a:lnTo>
                      <a:pt x="43" y="9"/>
                    </a:lnTo>
                    <a:lnTo>
                      <a:pt x="45" y="6"/>
                    </a:lnTo>
                    <a:lnTo>
                      <a:pt x="43" y="2"/>
                    </a:lnTo>
                    <a:lnTo>
                      <a:pt x="39" y="0"/>
                    </a:lnTo>
                    <a:lnTo>
                      <a:pt x="35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69" name="Freeform 293"/>
              <p:cNvSpPr>
                <a:spLocks/>
              </p:cNvSpPr>
              <p:nvPr/>
            </p:nvSpPr>
            <p:spPr bwMode="auto">
              <a:xfrm>
                <a:off x="3925" y="2497"/>
                <a:ext cx="49" cy="42"/>
              </a:xfrm>
              <a:custGeom>
                <a:avLst/>
                <a:gdLst>
                  <a:gd name="T0" fmla="*/ 5 w 99"/>
                  <a:gd name="T1" fmla="*/ 9 h 85"/>
                  <a:gd name="T2" fmla="*/ 4 w 99"/>
                  <a:gd name="T3" fmla="*/ 9 h 85"/>
                  <a:gd name="T4" fmla="*/ 19 w 99"/>
                  <a:gd name="T5" fmla="*/ 9 h 85"/>
                  <a:gd name="T6" fmla="*/ 32 w 99"/>
                  <a:gd name="T7" fmla="*/ 15 h 85"/>
                  <a:gd name="T8" fmla="*/ 46 w 99"/>
                  <a:gd name="T9" fmla="*/ 23 h 85"/>
                  <a:gd name="T10" fmla="*/ 58 w 99"/>
                  <a:gd name="T11" fmla="*/ 35 h 85"/>
                  <a:gd name="T12" fmla="*/ 70 w 99"/>
                  <a:gd name="T13" fmla="*/ 48 h 85"/>
                  <a:gd name="T14" fmla="*/ 78 w 99"/>
                  <a:gd name="T15" fmla="*/ 62 h 85"/>
                  <a:gd name="T16" fmla="*/ 85 w 99"/>
                  <a:gd name="T17" fmla="*/ 75 h 85"/>
                  <a:gd name="T18" fmla="*/ 90 w 99"/>
                  <a:gd name="T19" fmla="*/ 85 h 85"/>
                  <a:gd name="T20" fmla="*/ 99 w 99"/>
                  <a:gd name="T21" fmla="*/ 83 h 85"/>
                  <a:gd name="T22" fmla="*/ 94 w 99"/>
                  <a:gd name="T23" fmla="*/ 70 h 85"/>
                  <a:gd name="T24" fmla="*/ 87 w 99"/>
                  <a:gd name="T25" fmla="*/ 57 h 85"/>
                  <a:gd name="T26" fmla="*/ 77 w 99"/>
                  <a:gd name="T27" fmla="*/ 44 h 85"/>
                  <a:gd name="T28" fmla="*/ 65 w 99"/>
                  <a:gd name="T29" fmla="*/ 29 h 85"/>
                  <a:gd name="T30" fmla="*/ 53 w 99"/>
                  <a:gd name="T31" fmla="*/ 16 h 85"/>
                  <a:gd name="T32" fmla="*/ 37 w 99"/>
                  <a:gd name="T33" fmla="*/ 6 h 85"/>
                  <a:gd name="T34" fmla="*/ 19 w 99"/>
                  <a:gd name="T35" fmla="*/ 0 h 85"/>
                  <a:gd name="T36" fmla="*/ 4 w 99"/>
                  <a:gd name="T37" fmla="*/ 0 h 85"/>
                  <a:gd name="T38" fmla="*/ 3 w 99"/>
                  <a:gd name="T39" fmla="*/ 0 h 85"/>
                  <a:gd name="T40" fmla="*/ 4 w 99"/>
                  <a:gd name="T41" fmla="*/ 0 h 85"/>
                  <a:gd name="T42" fmla="*/ 1 w 99"/>
                  <a:gd name="T43" fmla="*/ 1 h 85"/>
                  <a:gd name="T44" fmla="*/ 0 w 99"/>
                  <a:gd name="T45" fmla="*/ 4 h 85"/>
                  <a:gd name="T46" fmla="*/ 1 w 99"/>
                  <a:gd name="T47" fmla="*/ 8 h 85"/>
                  <a:gd name="T48" fmla="*/ 4 w 99"/>
                  <a:gd name="T49" fmla="*/ 9 h 85"/>
                  <a:gd name="T50" fmla="*/ 5 w 99"/>
                  <a:gd name="T51" fmla="*/ 9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9" h="85">
                    <a:moveTo>
                      <a:pt x="5" y="9"/>
                    </a:moveTo>
                    <a:lnTo>
                      <a:pt x="4" y="9"/>
                    </a:lnTo>
                    <a:lnTo>
                      <a:pt x="19" y="9"/>
                    </a:lnTo>
                    <a:lnTo>
                      <a:pt x="32" y="15"/>
                    </a:lnTo>
                    <a:lnTo>
                      <a:pt x="46" y="23"/>
                    </a:lnTo>
                    <a:lnTo>
                      <a:pt x="58" y="35"/>
                    </a:lnTo>
                    <a:lnTo>
                      <a:pt x="70" y="48"/>
                    </a:lnTo>
                    <a:lnTo>
                      <a:pt x="78" y="62"/>
                    </a:lnTo>
                    <a:lnTo>
                      <a:pt x="85" y="75"/>
                    </a:lnTo>
                    <a:lnTo>
                      <a:pt x="90" y="85"/>
                    </a:lnTo>
                    <a:lnTo>
                      <a:pt x="99" y="83"/>
                    </a:lnTo>
                    <a:lnTo>
                      <a:pt x="94" y="70"/>
                    </a:lnTo>
                    <a:lnTo>
                      <a:pt x="87" y="57"/>
                    </a:lnTo>
                    <a:lnTo>
                      <a:pt x="77" y="44"/>
                    </a:lnTo>
                    <a:lnTo>
                      <a:pt x="65" y="29"/>
                    </a:lnTo>
                    <a:lnTo>
                      <a:pt x="53" y="16"/>
                    </a:lnTo>
                    <a:lnTo>
                      <a:pt x="37" y="6"/>
                    </a:lnTo>
                    <a:lnTo>
                      <a:pt x="19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1" y="8"/>
                    </a:lnTo>
                    <a:lnTo>
                      <a:pt x="4" y="9"/>
                    </a:lnTo>
                    <a:lnTo>
                      <a:pt x="5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70" name="Freeform 294"/>
              <p:cNvSpPr>
                <a:spLocks/>
              </p:cNvSpPr>
              <p:nvPr/>
            </p:nvSpPr>
            <p:spPr bwMode="auto">
              <a:xfrm>
                <a:off x="3904" y="2497"/>
                <a:ext cx="24" cy="21"/>
              </a:xfrm>
              <a:custGeom>
                <a:avLst/>
                <a:gdLst>
                  <a:gd name="T0" fmla="*/ 8 w 48"/>
                  <a:gd name="T1" fmla="*/ 42 h 42"/>
                  <a:gd name="T2" fmla="*/ 12 w 48"/>
                  <a:gd name="T3" fmla="*/ 38 h 42"/>
                  <a:gd name="T4" fmla="*/ 12 w 48"/>
                  <a:gd name="T5" fmla="*/ 34 h 42"/>
                  <a:gd name="T6" fmla="*/ 14 w 48"/>
                  <a:gd name="T7" fmla="*/ 31 h 42"/>
                  <a:gd name="T8" fmla="*/ 16 w 48"/>
                  <a:gd name="T9" fmla="*/ 27 h 42"/>
                  <a:gd name="T10" fmla="*/ 21 w 48"/>
                  <a:gd name="T11" fmla="*/ 23 h 42"/>
                  <a:gd name="T12" fmla="*/ 25 w 48"/>
                  <a:gd name="T13" fmla="*/ 20 h 42"/>
                  <a:gd name="T14" fmla="*/ 34 w 48"/>
                  <a:gd name="T15" fmla="*/ 16 h 42"/>
                  <a:gd name="T16" fmla="*/ 39 w 48"/>
                  <a:gd name="T17" fmla="*/ 12 h 42"/>
                  <a:gd name="T18" fmla="*/ 48 w 48"/>
                  <a:gd name="T19" fmla="*/ 9 h 42"/>
                  <a:gd name="T20" fmla="*/ 46 w 48"/>
                  <a:gd name="T21" fmla="*/ 0 h 42"/>
                  <a:gd name="T22" fmla="*/ 37 w 48"/>
                  <a:gd name="T23" fmla="*/ 3 h 42"/>
                  <a:gd name="T24" fmla="*/ 29 w 48"/>
                  <a:gd name="T25" fmla="*/ 7 h 42"/>
                  <a:gd name="T26" fmla="*/ 21 w 48"/>
                  <a:gd name="T27" fmla="*/ 11 h 42"/>
                  <a:gd name="T28" fmla="*/ 14 w 48"/>
                  <a:gd name="T29" fmla="*/ 16 h 42"/>
                  <a:gd name="T30" fmla="*/ 9 w 48"/>
                  <a:gd name="T31" fmla="*/ 20 h 42"/>
                  <a:gd name="T32" fmla="*/ 5 w 48"/>
                  <a:gd name="T33" fmla="*/ 26 h 42"/>
                  <a:gd name="T34" fmla="*/ 2 w 48"/>
                  <a:gd name="T35" fmla="*/ 32 h 42"/>
                  <a:gd name="T36" fmla="*/ 0 w 48"/>
                  <a:gd name="T37" fmla="*/ 38 h 42"/>
                  <a:gd name="T38" fmla="*/ 4 w 48"/>
                  <a:gd name="T39" fmla="*/ 33 h 42"/>
                  <a:gd name="T40" fmla="*/ 0 w 48"/>
                  <a:gd name="T41" fmla="*/ 38 h 42"/>
                  <a:gd name="T42" fmla="*/ 2 w 48"/>
                  <a:gd name="T43" fmla="*/ 41 h 42"/>
                  <a:gd name="T44" fmla="*/ 6 w 48"/>
                  <a:gd name="T45" fmla="*/ 42 h 42"/>
                  <a:gd name="T46" fmla="*/ 9 w 48"/>
                  <a:gd name="T47" fmla="*/ 41 h 42"/>
                  <a:gd name="T48" fmla="*/ 12 w 48"/>
                  <a:gd name="T49" fmla="*/ 38 h 42"/>
                  <a:gd name="T50" fmla="*/ 8 w 48"/>
                  <a:gd name="T5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" h="42">
                    <a:moveTo>
                      <a:pt x="8" y="42"/>
                    </a:moveTo>
                    <a:lnTo>
                      <a:pt x="12" y="38"/>
                    </a:lnTo>
                    <a:lnTo>
                      <a:pt x="12" y="34"/>
                    </a:lnTo>
                    <a:lnTo>
                      <a:pt x="14" y="31"/>
                    </a:lnTo>
                    <a:lnTo>
                      <a:pt x="16" y="27"/>
                    </a:lnTo>
                    <a:lnTo>
                      <a:pt x="21" y="23"/>
                    </a:lnTo>
                    <a:lnTo>
                      <a:pt x="25" y="20"/>
                    </a:lnTo>
                    <a:lnTo>
                      <a:pt x="34" y="16"/>
                    </a:lnTo>
                    <a:lnTo>
                      <a:pt x="39" y="12"/>
                    </a:lnTo>
                    <a:lnTo>
                      <a:pt x="48" y="9"/>
                    </a:lnTo>
                    <a:lnTo>
                      <a:pt x="46" y="0"/>
                    </a:lnTo>
                    <a:lnTo>
                      <a:pt x="37" y="3"/>
                    </a:lnTo>
                    <a:lnTo>
                      <a:pt x="29" y="7"/>
                    </a:lnTo>
                    <a:lnTo>
                      <a:pt x="21" y="11"/>
                    </a:lnTo>
                    <a:lnTo>
                      <a:pt x="14" y="16"/>
                    </a:lnTo>
                    <a:lnTo>
                      <a:pt x="9" y="20"/>
                    </a:lnTo>
                    <a:lnTo>
                      <a:pt x="5" y="26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4" y="33"/>
                    </a:lnTo>
                    <a:lnTo>
                      <a:pt x="0" y="38"/>
                    </a:lnTo>
                    <a:lnTo>
                      <a:pt x="2" y="41"/>
                    </a:lnTo>
                    <a:lnTo>
                      <a:pt x="6" y="42"/>
                    </a:lnTo>
                    <a:lnTo>
                      <a:pt x="9" y="41"/>
                    </a:lnTo>
                    <a:lnTo>
                      <a:pt x="12" y="38"/>
                    </a:lnTo>
                    <a:lnTo>
                      <a:pt x="8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71" name="Freeform 295"/>
              <p:cNvSpPr>
                <a:spLocks/>
              </p:cNvSpPr>
              <p:nvPr/>
            </p:nvSpPr>
            <p:spPr bwMode="auto">
              <a:xfrm>
                <a:off x="3885" y="2514"/>
                <a:ext cx="35" cy="105"/>
              </a:xfrm>
              <a:custGeom>
                <a:avLst/>
                <a:gdLst>
                  <a:gd name="T0" fmla="*/ 72 w 72"/>
                  <a:gd name="T1" fmla="*/ 204 h 211"/>
                  <a:gd name="T2" fmla="*/ 44 w 72"/>
                  <a:gd name="T3" fmla="*/ 166 h 211"/>
                  <a:gd name="T4" fmla="*/ 24 w 72"/>
                  <a:gd name="T5" fmla="*/ 130 h 211"/>
                  <a:gd name="T6" fmla="*/ 14 w 72"/>
                  <a:gd name="T7" fmla="*/ 100 h 211"/>
                  <a:gd name="T8" fmla="*/ 12 w 72"/>
                  <a:gd name="T9" fmla="*/ 74 h 211"/>
                  <a:gd name="T10" fmla="*/ 13 w 72"/>
                  <a:gd name="T11" fmla="*/ 52 h 211"/>
                  <a:gd name="T12" fmla="*/ 21 w 72"/>
                  <a:gd name="T13" fmla="*/ 34 h 211"/>
                  <a:gd name="T14" fmla="*/ 32 w 72"/>
                  <a:gd name="T15" fmla="*/ 20 h 211"/>
                  <a:gd name="T16" fmla="*/ 46 w 72"/>
                  <a:gd name="T17" fmla="*/ 9 h 211"/>
                  <a:gd name="T18" fmla="*/ 42 w 72"/>
                  <a:gd name="T19" fmla="*/ 0 h 211"/>
                  <a:gd name="T20" fmla="*/ 25 w 72"/>
                  <a:gd name="T21" fmla="*/ 13 h 211"/>
                  <a:gd name="T22" fmla="*/ 12 w 72"/>
                  <a:gd name="T23" fmla="*/ 29 h 211"/>
                  <a:gd name="T24" fmla="*/ 4 w 72"/>
                  <a:gd name="T25" fmla="*/ 50 h 211"/>
                  <a:gd name="T26" fmla="*/ 0 w 72"/>
                  <a:gd name="T27" fmla="*/ 74 h 211"/>
                  <a:gd name="T28" fmla="*/ 5 w 72"/>
                  <a:gd name="T29" fmla="*/ 103 h 211"/>
                  <a:gd name="T30" fmla="*/ 15 w 72"/>
                  <a:gd name="T31" fmla="*/ 135 h 211"/>
                  <a:gd name="T32" fmla="*/ 35 w 72"/>
                  <a:gd name="T33" fmla="*/ 171 h 211"/>
                  <a:gd name="T34" fmla="*/ 65 w 72"/>
                  <a:gd name="T35" fmla="*/ 211 h 211"/>
                  <a:gd name="T36" fmla="*/ 72 w 72"/>
                  <a:gd name="T37" fmla="*/ 204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2" h="211">
                    <a:moveTo>
                      <a:pt x="72" y="204"/>
                    </a:moveTo>
                    <a:lnTo>
                      <a:pt x="44" y="166"/>
                    </a:lnTo>
                    <a:lnTo>
                      <a:pt x="24" y="130"/>
                    </a:lnTo>
                    <a:lnTo>
                      <a:pt x="14" y="100"/>
                    </a:lnTo>
                    <a:lnTo>
                      <a:pt x="12" y="74"/>
                    </a:lnTo>
                    <a:lnTo>
                      <a:pt x="13" y="52"/>
                    </a:lnTo>
                    <a:lnTo>
                      <a:pt x="21" y="34"/>
                    </a:lnTo>
                    <a:lnTo>
                      <a:pt x="32" y="20"/>
                    </a:lnTo>
                    <a:lnTo>
                      <a:pt x="46" y="9"/>
                    </a:lnTo>
                    <a:lnTo>
                      <a:pt x="42" y="0"/>
                    </a:lnTo>
                    <a:lnTo>
                      <a:pt x="25" y="13"/>
                    </a:lnTo>
                    <a:lnTo>
                      <a:pt x="12" y="29"/>
                    </a:lnTo>
                    <a:lnTo>
                      <a:pt x="4" y="50"/>
                    </a:lnTo>
                    <a:lnTo>
                      <a:pt x="0" y="74"/>
                    </a:lnTo>
                    <a:lnTo>
                      <a:pt x="5" y="103"/>
                    </a:lnTo>
                    <a:lnTo>
                      <a:pt x="15" y="135"/>
                    </a:lnTo>
                    <a:lnTo>
                      <a:pt x="35" y="171"/>
                    </a:lnTo>
                    <a:lnTo>
                      <a:pt x="65" y="211"/>
                    </a:lnTo>
                    <a:lnTo>
                      <a:pt x="72" y="20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72" name="Freeform 296"/>
              <p:cNvSpPr>
                <a:spLocks/>
              </p:cNvSpPr>
              <p:nvPr/>
            </p:nvSpPr>
            <p:spPr bwMode="auto">
              <a:xfrm>
                <a:off x="3917" y="2616"/>
                <a:ext cx="4" cy="4"/>
              </a:xfrm>
              <a:custGeom>
                <a:avLst/>
                <a:gdLst>
                  <a:gd name="T0" fmla="*/ 0 w 8"/>
                  <a:gd name="T1" fmla="*/ 7 h 8"/>
                  <a:gd name="T2" fmla="*/ 3 w 8"/>
                  <a:gd name="T3" fmla="*/ 8 h 8"/>
                  <a:gd name="T4" fmla="*/ 7 w 8"/>
                  <a:gd name="T5" fmla="*/ 7 h 8"/>
                  <a:gd name="T6" fmla="*/ 8 w 8"/>
                  <a:gd name="T7" fmla="*/ 3 h 8"/>
                  <a:gd name="T8" fmla="*/ 7 w 8"/>
                  <a:gd name="T9" fmla="*/ 0 h 8"/>
                  <a:gd name="T10" fmla="*/ 0 w 8"/>
                  <a:gd name="T11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0" y="7"/>
                    </a:moveTo>
                    <a:lnTo>
                      <a:pt x="3" y="8"/>
                    </a:lnTo>
                    <a:lnTo>
                      <a:pt x="7" y="7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73" name="Freeform 297"/>
              <p:cNvSpPr>
                <a:spLocks/>
              </p:cNvSpPr>
              <p:nvPr/>
            </p:nvSpPr>
            <p:spPr bwMode="auto">
              <a:xfrm>
                <a:off x="3904" y="2514"/>
                <a:ext cx="2" cy="4"/>
              </a:xfrm>
              <a:custGeom>
                <a:avLst/>
                <a:gdLst>
                  <a:gd name="T0" fmla="*/ 5 w 5"/>
                  <a:gd name="T1" fmla="*/ 0 h 9"/>
                  <a:gd name="T2" fmla="*/ 1 w 5"/>
                  <a:gd name="T3" fmla="*/ 1 h 9"/>
                  <a:gd name="T4" fmla="*/ 0 w 5"/>
                  <a:gd name="T5" fmla="*/ 5 h 9"/>
                  <a:gd name="T6" fmla="*/ 1 w 5"/>
                  <a:gd name="T7" fmla="*/ 8 h 9"/>
                  <a:gd name="T8" fmla="*/ 5 w 5"/>
                  <a:gd name="T9" fmla="*/ 9 h 9"/>
                  <a:gd name="T10" fmla="*/ 5 w 5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9">
                    <a:moveTo>
                      <a:pt x="5" y="0"/>
                    </a:moveTo>
                    <a:lnTo>
                      <a:pt x="1" y="1"/>
                    </a:lnTo>
                    <a:lnTo>
                      <a:pt x="0" y="5"/>
                    </a:lnTo>
                    <a:lnTo>
                      <a:pt x="1" y="8"/>
                    </a:lnTo>
                    <a:lnTo>
                      <a:pt x="5" y="9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74" name="Freeform 298"/>
              <p:cNvSpPr>
                <a:spLocks/>
              </p:cNvSpPr>
              <p:nvPr/>
            </p:nvSpPr>
            <p:spPr bwMode="auto">
              <a:xfrm>
                <a:off x="3906" y="2514"/>
                <a:ext cx="50" cy="39"/>
              </a:xfrm>
              <a:custGeom>
                <a:avLst/>
                <a:gdLst>
                  <a:gd name="T0" fmla="*/ 99 w 99"/>
                  <a:gd name="T1" fmla="*/ 76 h 78"/>
                  <a:gd name="T2" fmla="*/ 92 w 99"/>
                  <a:gd name="T3" fmla="*/ 60 h 78"/>
                  <a:gd name="T4" fmla="*/ 79 w 99"/>
                  <a:gd name="T5" fmla="*/ 45 h 78"/>
                  <a:gd name="T6" fmla="*/ 67 w 99"/>
                  <a:gd name="T7" fmla="*/ 32 h 78"/>
                  <a:gd name="T8" fmla="*/ 52 w 99"/>
                  <a:gd name="T9" fmla="*/ 21 h 78"/>
                  <a:gd name="T10" fmla="*/ 37 w 99"/>
                  <a:gd name="T11" fmla="*/ 13 h 78"/>
                  <a:gd name="T12" fmla="*/ 22 w 99"/>
                  <a:gd name="T13" fmla="*/ 6 h 78"/>
                  <a:gd name="T14" fmla="*/ 10 w 99"/>
                  <a:gd name="T15" fmla="*/ 2 h 78"/>
                  <a:gd name="T16" fmla="*/ 0 w 99"/>
                  <a:gd name="T17" fmla="*/ 0 h 78"/>
                  <a:gd name="T18" fmla="*/ 0 w 99"/>
                  <a:gd name="T19" fmla="*/ 9 h 78"/>
                  <a:gd name="T20" fmla="*/ 8 w 99"/>
                  <a:gd name="T21" fmla="*/ 12 h 78"/>
                  <a:gd name="T22" fmla="*/ 19 w 99"/>
                  <a:gd name="T23" fmla="*/ 15 h 78"/>
                  <a:gd name="T24" fmla="*/ 32 w 99"/>
                  <a:gd name="T25" fmla="*/ 22 h 78"/>
                  <a:gd name="T26" fmla="*/ 47 w 99"/>
                  <a:gd name="T27" fmla="*/ 30 h 78"/>
                  <a:gd name="T28" fmla="*/ 60 w 99"/>
                  <a:gd name="T29" fmla="*/ 39 h 78"/>
                  <a:gd name="T30" fmla="*/ 72 w 99"/>
                  <a:gd name="T31" fmla="*/ 52 h 78"/>
                  <a:gd name="T32" fmla="*/ 83 w 99"/>
                  <a:gd name="T33" fmla="*/ 65 h 78"/>
                  <a:gd name="T34" fmla="*/ 90 w 99"/>
                  <a:gd name="T35" fmla="*/ 78 h 78"/>
                  <a:gd name="T36" fmla="*/ 99 w 99"/>
                  <a:gd name="T37" fmla="*/ 7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9" h="78">
                    <a:moveTo>
                      <a:pt x="99" y="76"/>
                    </a:moveTo>
                    <a:lnTo>
                      <a:pt x="92" y="60"/>
                    </a:lnTo>
                    <a:lnTo>
                      <a:pt x="79" y="45"/>
                    </a:lnTo>
                    <a:lnTo>
                      <a:pt x="67" y="32"/>
                    </a:lnTo>
                    <a:lnTo>
                      <a:pt x="52" y="21"/>
                    </a:lnTo>
                    <a:lnTo>
                      <a:pt x="37" y="13"/>
                    </a:lnTo>
                    <a:lnTo>
                      <a:pt x="22" y="6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8" y="12"/>
                    </a:lnTo>
                    <a:lnTo>
                      <a:pt x="19" y="15"/>
                    </a:lnTo>
                    <a:lnTo>
                      <a:pt x="32" y="22"/>
                    </a:lnTo>
                    <a:lnTo>
                      <a:pt x="47" y="30"/>
                    </a:lnTo>
                    <a:lnTo>
                      <a:pt x="60" y="39"/>
                    </a:lnTo>
                    <a:lnTo>
                      <a:pt x="72" y="52"/>
                    </a:lnTo>
                    <a:lnTo>
                      <a:pt x="83" y="65"/>
                    </a:lnTo>
                    <a:lnTo>
                      <a:pt x="90" y="78"/>
                    </a:lnTo>
                    <a:lnTo>
                      <a:pt x="99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75" name="Freeform 299"/>
              <p:cNvSpPr>
                <a:spLocks/>
              </p:cNvSpPr>
              <p:nvPr/>
            </p:nvSpPr>
            <p:spPr bwMode="auto">
              <a:xfrm>
                <a:off x="3951" y="2552"/>
                <a:ext cx="5" cy="2"/>
              </a:xfrm>
              <a:custGeom>
                <a:avLst/>
                <a:gdLst>
                  <a:gd name="T0" fmla="*/ 0 w 9"/>
                  <a:gd name="T1" fmla="*/ 2 h 6"/>
                  <a:gd name="T2" fmla="*/ 2 w 9"/>
                  <a:gd name="T3" fmla="*/ 5 h 6"/>
                  <a:gd name="T4" fmla="*/ 5 w 9"/>
                  <a:gd name="T5" fmla="*/ 6 h 6"/>
                  <a:gd name="T6" fmla="*/ 8 w 9"/>
                  <a:gd name="T7" fmla="*/ 4 h 6"/>
                  <a:gd name="T8" fmla="*/ 9 w 9"/>
                  <a:gd name="T9" fmla="*/ 0 h 6"/>
                  <a:gd name="T10" fmla="*/ 0 w 9"/>
                  <a:gd name="T1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6">
                    <a:moveTo>
                      <a:pt x="0" y="2"/>
                    </a:moveTo>
                    <a:lnTo>
                      <a:pt x="2" y="5"/>
                    </a:lnTo>
                    <a:lnTo>
                      <a:pt x="5" y="6"/>
                    </a:lnTo>
                    <a:lnTo>
                      <a:pt x="8" y="4"/>
                    </a:lnTo>
                    <a:lnTo>
                      <a:pt x="9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76" name="Freeform 300"/>
              <p:cNvSpPr>
                <a:spLocks/>
              </p:cNvSpPr>
              <p:nvPr/>
            </p:nvSpPr>
            <p:spPr bwMode="auto">
              <a:xfrm>
                <a:off x="4034" y="2641"/>
                <a:ext cx="2" cy="4"/>
              </a:xfrm>
              <a:custGeom>
                <a:avLst/>
                <a:gdLst>
                  <a:gd name="T0" fmla="*/ 5 w 5"/>
                  <a:gd name="T1" fmla="*/ 0 h 9"/>
                  <a:gd name="T2" fmla="*/ 2 w 5"/>
                  <a:gd name="T3" fmla="*/ 1 h 9"/>
                  <a:gd name="T4" fmla="*/ 0 w 5"/>
                  <a:gd name="T5" fmla="*/ 4 h 9"/>
                  <a:gd name="T6" fmla="*/ 2 w 5"/>
                  <a:gd name="T7" fmla="*/ 8 h 9"/>
                  <a:gd name="T8" fmla="*/ 5 w 5"/>
                  <a:gd name="T9" fmla="*/ 9 h 9"/>
                  <a:gd name="T10" fmla="*/ 5 w 5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9">
                    <a:moveTo>
                      <a:pt x="5" y="0"/>
                    </a:moveTo>
                    <a:lnTo>
                      <a:pt x="2" y="1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5" y="9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77" name="Freeform 301"/>
              <p:cNvSpPr>
                <a:spLocks/>
              </p:cNvSpPr>
              <p:nvPr/>
            </p:nvSpPr>
            <p:spPr bwMode="auto">
              <a:xfrm>
                <a:off x="4036" y="2641"/>
                <a:ext cx="55" cy="76"/>
              </a:xfrm>
              <a:custGeom>
                <a:avLst/>
                <a:gdLst>
                  <a:gd name="T0" fmla="*/ 105 w 110"/>
                  <a:gd name="T1" fmla="*/ 153 h 153"/>
                  <a:gd name="T2" fmla="*/ 110 w 110"/>
                  <a:gd name="T3" fmla="*/ 130 h 153"/>
                  <a:gd name="T4" fmla="*/ 104 w 110"/>
                  <a:gd name="T5" fmla="*/ 106 h 153"/>
                  <a:gd name="T6" fmla="*/ 91 w 110"/>
                  <a:gd name="T7" fmla="*/ 80 h 153"/>
                  <a:gd name="T8" fmla="*/ 73 w 110"/>
                  <a:gd name="T9" fmla="*/ 56 h 153"/>
                  <a:gd name="T10" fmla="*/ 53 w 110"/>
                  <a:gd name="T11" fmla="*/ 35 h 153"/>
                  <a:gd name="T12" fmla="*/ 33 w 110"/>
                  <a:gd name="T13" fmla="*/ 18 h 153"/>
                  <a:gd name="T14" fmla="*/ 15 w 110"/>
                  <a:gd name="T15" fmla="*/ 4 h 153"/>
                  <a:gd name="T16" fmla="*/ 0 w 110"/>
                  <a:gd name="T17" fmla="*/ 0 h 153"/>
                  <a:gd name="T18" fmla="*/ 0 w 110"/>
                  <a:gd name="T19" fmla="*/ 9 h 153"/>
                  <a:gd name="T20" fmla="*/ 10 w 110"/>
                  <a:gd name="T21" fmla="*/ 14 h 153"/>
                  <a:gd name="T22" fmla="*/ 27 w 110"/>
                  <a:gd name="T23" fmla="*/ 25 h 153"/>
                  <a:gd name="T24" fmla="*/ 46 w 110"/>
                  <a:gd name="T25" fmla="*/ 42 h 153"/>
                  <a:gd name="T26" fmla="*/ 66 w 110"/>
                  <a:gd name="T27" fmla="*/ 63 h 153"/>
                  <a:gd name="T28" fmla="*/ 82 w 110"/>
                  <a:gd name="T29" fmla="*/ 85 h 153"/>
                  <a:gd name="T30" fmla="*/ 95 w 110"/>
                  <a:gd name="T31" fmla="*/ 108 h 153"/>
                  <a:gd name="T32" fmla="*/ 98 w 110"/>
                  <a:gd name="T33" fmla="*/ 130 h 153"/>
                  <a:gd name="T34" fmla="*/ 96 w 110"/>
                  <a:gd name="T35" fmla="*/ 148 h 153"/>
                  <a:gd name="T36" fmla="*/ 105 w 110"/>
                  <a:gd name="T37" fmla="*/ 15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0" h="153">
                    <a:moveTo>
                      <a:pt x="105" y="153"/>
                    </a:moveTo>
                    <a:lnTo>
                      <a:pt x="110" y="130"/>
                    </a:lnTo>
                    <a:lnTo>
                      <a:pt x="104" y="106"/>
                    </a:lnTo>
                    <a:lnTo>
                      <a:pt x="91" y="80"/>
                    </a:lnTo>
                    <a:lnTo>
                      <a:pt x="73" y="56"/>
                    </a:lnTo>
                    <a:lnTo>
                      <a:pt x="53" y="35"/>
                    </a:lnTo>
                    <a:lnTo>
                      <a:pt x="33" y="18"/>
                    </a:lnTo>
                    <a:lnTo>
                      <a:pt x="15" y="4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10" y="14"/>
                    </a:lnTo>
                    <a:lnTo>
                      <a:pt x="27" y="25"/>
                    </a:lnTo>
                    <a:lnTo>
                      <a:pt x="46" y="42"/>
                    </a:lnTo>
                    <a:lnTo>
                      <a:pt x="66" y="63"/>
                    </a:lnTo>
                    <a:lnTo>
                      <a:pt x="82" y="85"/>
                    </a:lnTo>
                    <a:lnTo>
                      <a:pt x="95" y="108"/>
                    </a:lnTo>
                    <a:lnTo>
                      <a:pt x="98" y="130"/>
                    </a:lnTo>
                    <a:lnTo>
                      <a:pt x="96" y="148"/>
                    </a:lnTo>
                    <a:lnTo>
                      <a:pt x="105" y="1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78" name="Freeform 302"/>
              <p:cNvSpPr>
                <a:spLocks/>
              </p:cNvSpPr>
              <p:nvPr/>
            </p:nvSpPr>
            <p:spPr bwMode="auto">
              <a:xfrm>
                <a:off x="4084" y="2715"/>
                <a:ext cx="4" cy="4"/>
              </a:xfrm>
              <a:custGeom>
                <a:avLst/>
                <a:gdLst>
                  <a:gd name="T0" fmla="*/ 0 w 9"/>
                  <a:gd name="T1" fmla="*/ 0 h 7"/>
                  <a:gd name="T2" fmla="*/ 0 w 9"/>
                  <a:gd name="T3" fmla="*/ 4 h 7"/>
                  <a:gd name="T4" fmla="*/ 3 w 9"/>
                  <a:gd name="T5" fmla="*/ 7 h 7"/>
                  <a:gd name="T6" fmla="*/ 7 w 9"/>
                  <a:gd name="T7" fmla="*/ 7 h 7"/>
                  <a:gd name="T8" fmla="*/ 9 w 9"/>
                  <a:gd name="T9" fmla="*/ 5 h 7"/>
                  <a:gd name="T10" fmla="*/ 0 w 9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7">
                    <a:moveTo>
                      <a:pt x="0" y="0"/>
                    </a:moveTo>
                    <a:lnTo>
                      <a:pt x="0" y="4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79" name="Freeform 303"/>
              <p:cNvSpPr>
                <a:spLocks/>
              </p:cNvSpPr>
              <p:nvPr/>
            </p:nvSpPr>
            <p:spPr bwMode="auto">
              <a:xfrm>
                <a:off x="4019" y="2756"/>
                <a:ext cx="4" cy="5"/>
              </a:xfrm>
              <a:custGeom>
                <a:avLst/>
                <a:gdLst>
                  <a:gd name="T0" fmla="*/ 7 w 7"/>
                  <a:gd name="T1" fmla="*/ 0 h 9"/>
                  <a:gd name="T2" fmla="*/ 3 w 7"/>
                  <a:gd name="T3" fmla="*/ 0 h 9"/>
                  <a:gd name="T4" fmla="*/ 0 w 7"/>
                  <a:gd name="T5" fmla="*/ 2 h 9"/>
                  <a:gd name="T6" fmla="*/ 0 w 7"/>
                  <a:gd name="T7" fmla="*/ 7 h 9"/>
                  <a:gd name="T8" fmla="*/ 2 w 7"/>
                  <a:gd name="T9" fmla="*/ 9 h 9"/>
                  <a:gd name="T10" fmla="*/ 7 w 7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9">
                    <a:moveTo>
                      <a:pt x="7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80" name="Freeform 304"/>
              <p:cNvSpPr>
                <a:spLocks/>
              </p:cNvSpPr>
              <p:nvPr/>
            </p:nvSpPr>
            <p:spPr bwMode="auto">
              <a:xfrm>
                <a:off x="4020" y="2751"/>
                <a:ext cx="38" cy="13"/>
              </a:xfrm>
              <a:custGeom>
                <a:avLst/>
                <a:gdLst>
                  <a:gd name="T0" fmla="*/ 68 w 75"/>
                  <a:gd name="T1" fmla="*/ 0 h 25"/>
                  <a:gd name="T2" fmla="*/ 68 w 75"/>
                  <a:gd name="T3" fmla="*/ 0 h 25"/>
                  <a:gd name="T4" fmla="*/ 63 w 75"/>
                  <a:gd name="T5" fmla="*/ 6 h 25"/>
                  <a:gd name="T6" fmla="*/ 56 w 75"/>
                  <a:gd name="T7" fmla="*/ 9 h 25"/>
                  <a:gd name="T8" fmla="*/ 47 w 75"/>
                  <a:gd name="T9" fmla="*/ 11 h 25"/>
                  <a:gd name="T10" fmla="*/ 39 w 75"/>
                  <a:gd name="T11" fmla="*/ 14 h 25"/>
                  <a:gd name="T12" fmla="*/ 29 w 75"/>
                  <a:gd name="T13" fmla="*/ 14 h 25"/>
                  <a:gd name="T14" fmla="*/ 20 w 75"/>
                  <a:gd name="T15" fmla="*/ 14 h 25"/>
                  <a:gd name="T16" fmla="*/ 11 w 75"/>
                  <a:gd name="T17" fmla="*/ 13 h 25"/>
                  <a:gd name="T18" fmla="*/ 5 w 75"/>
                  <a:gd name="T19" fmla="*/ 9 h 25"/>
                  <a:gd name="T20" fmla="*/ 0 w 75"/>
                  <a:gd name="T21" fmla="*/ 18 h 25"/>
                  <a:gd name="T22" fmla="*/ 9 w 75"/>
                  <a:gd name="T23" fmla="*/ 22 h 25"/>
                  <a:gd name="T24" fmla="*/ 20 w 75"/>
                  <a:gd name="T25" fmla="*/ 23 h 25"/>
                  <a:gd name="T26" fmla="*/ 29 w 75"/>
                  <a:gd name="T27" fmla="*/ 25 h 25"/>
                  <a:gd name="T28" fmla="*/ 39 w 75"/>
                  <a:gd name="T29" fmla="*/ 23 h 25"/>
                  <a:gd name="T30" fmla="*/ 50 w 75"/>
                  <a:gd name="T31" fmla="*/ 21 h 25"/>
                  <a:gd name="T32" fmla="*/ 59 w 75"/>
                  <a:gd name="T33" fmla="*/ 18 h 25"/>
                  <a:gd name="T34" fmla="*/ 68 w 75"/>
                  <a:gd name="T35" fmla="*/ 13 h 25"/>
                  <a:gd name="T36" fmla="*/ 75 w 75"/>
                  <a:gd name="T37" fmla="*/ 7 h 25"/>
                  <a:gd name="T38" fmla="*/ 75 w 75"/>
                  <a:gd name="T39" fmla="*/ 7 h 25"/>
                  <a:gd name="T40" fmla="*/ 68 w 75"/>
                  <a:gd name="T4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5" h="25">
                    <a:moveTo>
                      <a:pt x="68" y="0"/>
                    </a:moveTo>
                    <a:lnTo>
                      <a:pt x="68" y="0"/>
                    </a:lnTo>
                    <a:lnTo>
                      <a:pt x="63" y="6"/>
                    </a:lnTo>
                    <a:lnTo>
                      <a:pt x="56" y="9"/>
                    </a:lnTo>
                    <a:lnTo>
                      <a:pt x="47" y="11"/>
                    </a:lnTo>
                    <a:lnTo>
                      <a:pt x="39" y="14"/>
                    </a:lnTo>
                    <a:lnTo>
                      <a:pt x="29" y="14"/>
                    </a:lnTo>
                    <a:lnTo>
                      <a:pt x="20" y="14"/>
                    </a:lnTo>
                    <a:lnTo>
                      <a:pt x="11" y="13"/>
                    </a:lnTo>
                    <a:lnTo>
                      <a:pt x="5" y="9"/>
                    </a:lnTo>
                    <a:lnTo>
                      <a:pt x="0" y="18"/>
                    </a:lnTo>
                    <a:lnTo>
                      <a:pt x="9" y="22"/>
                    </a:lnTo>
                    <a:lnTo>
                      <a:pt x="20" y="23"/>
                    </a:lnTo>
                    <a:lnTo>
                      <a:pt x="29" y="25"/>
                    </a:lnTo>
                    <a:lnTo>
                      <a:pt x="39" y="23"/>
                    </a:lnTo>
                    <a:lnTo>
                      <a:pt x="50" y="21"/>
                    </a:lnTo>
                    <a:lnTo>
                      <a:pt x="59" y="18"/>
                    </a:lnTo>
                    <a:lnTo>
                      <a:pt x="68" y="13"/>
                    </a:lnTo>
                    <a:lnTo>
                      <a:pt x="75" y="7"/>
                    </a:lnTo>
                    <a:lnTo>
                      <a:pt x="75" y="7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81" name="Freeform 305"/>
              <p:cNvSpPr>
                <a:spLocks/>
              </p:cNvSpPr>
              <p:nvPr/>
            </p:nvSpPr>
            <p:spPr bwMode="auto">
              <a:xfrm>
                <a:off x="4040" y="2746"/>
                <a:ext cx="20" cy="13"/>
              </a:xfrm>
              <a:custGeom>
                <a:avLst/>
                <a:gdLst>
                  <a:gd name="T0" fmla="*/ 12 w 39"/>
                  <a:gd name="T1" fmla="*/ 27 h 27"/>
                  <a:gd name="T2" fmla="*/ 12 w 39"/>
                  <a:gd name="T3" fmla="*/ 19 h 27"/>
                  <a:gd name="T4" fmla="*/ 15 w 39"/>
                  <a:gd name="T5" fmla="*/ 15 h 27"/>
                  <a:gd name="T6" fmla="*/ 20 w 39"/>
                  <a:gd name="T7" fmla="*/ 12 h 27"/>
                  <a:gd name="T8" fmla="*/ 23 w 39"/>
                  <a:gd name="T9" fmla="*/ 10 h 27"/>
                  <a:gd name="T10" fmla="*/ 29 w 39"/>
                  <a:gd name="T11" fmla="*/ 10 h 27"/>
                  <a:gd name="T12" fmla="*/ 30 w 39"/>
                  <a:gd name="T13" fmla="*/ 10 h 27"/>
                  <a:gd name="T14" fmla="*/ 30 w 39"/>
                  <a:gd name="T15" fmla="*/ 10 h 27"/>
                  <a:gd name="T16" fmla="*/ 29 w 39"/>
                  <a:gd name="T17" fmla="*/ 11 h 27"/>
                  <a:gd name="T18" fmla="*/ 36 w 39"/>
                  <a:gd name="T19" fmla="*/ 18 h 27"/>
                  <a:gd name="T20" fmla="*/ 39 w 39"/>
                  <a:gd name="T21" fmla="*/ 10 h 27"/>
                  <a:gd name="T22" fmla="*/ 37 w 39"/>
                  <a:gd name="T23" fmla="*/ 3 h 27"/>
                  <a:gd name="T24" fmla="*/ 29 w 39"/>
                  <a:gd name="T25" fmla="*/ 0 h 27"/>
                  <a:gd name="T26" fmla="*/ 23 w 39"/>
                  <a:gd name="T27" fmla="*/ 0 h 27"/>
                  <a:gd name="T28" fmla="*/ 15 w 39"/>
                  <a:gd name="T29" fmla="*/ 3 h 27"/>
                  <a:gd name="T30" fmla="*/ 8 w 39"/>
                  <a:gd name="T31" fmla="*/ 9 h 27"/>
                  <a:gd name="T32" fmla="*/ 2 w 39"/>
                  <a:gd name="T33" fmla="*/ 17 h 27"/>
                  <a:gd name="T34" fmla="*/ 0 w 39"/>
                  <a:gd name="T35" fmla="*/ 27 h 27"/>
                  <a:gd name="T36" fmla="*/ 12 w 39"/>
                  <a:gd name="T3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" h="27">
                    <a:moveTo>
                      <a:pt x="12" y="27"/>
                    </a:moveTo>
                    <a:lnTo>
                      <a:pt x="12" y="19"/>
                    </a:lnTo>
                    <a:lnTo>
                      <a:pt x="15" y="15"/>
                    </a:lnTo>
                    <a:lnTo>
                      <a:pt x="20" y="12"/>
                    </a:lnTo>
                    <a:lnTo>
                      <a:pt x="23" y="10"/>
                    </a:lnTo>
                    <a:lnTo>
                      <a:pt x="29" y="10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29" y="11"/>
                    </a:lnTo>
                    <a:lnTo>
                      <a:pt x="36" y="18"/>
                    </a:lnTo>
                    <a:lnTo>
                      <a:pt x="39" y="10"/>
                    </a:lnTo>
                    <a:lnTo>
                      <a:pt x="37" y="3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5" y="3"/>
                    </a:lnTo>
                    <a:lnTo>
                      <a:pt x="8" y="9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12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82" name="Freeform 306"/>
              <p:cNvSpPr>
                <a:spLocks/>
              </p:cNvSpPr>
              <p:nvPr/>
            </p:nvSpPr>
            <p:spPr bwMode="auto">
              <a:xfrm>
                <a:off x="4040" y="2759"/>
                <a:ext cx="6" cy="3"/>
              </a:xfrm>
              <a:custGeom>
                <a:avLst/>
                <a:gdLst>
                  <a:gd name="T0" fmla="*/ 0 w 12"/>
                  <a:gd name="T1" fmla="*/ 0 h 5"/>
                  <a:gd name="T2" fmla="*/ 2 w 12"/>
                  <a:gd name="T3" fmla="*/ 3 h 5"/>
                  <a:gd name="T4" fmla="*/ 6 w 12"/>
                  <a:gd name="T5" fmla="*/ 5 h 5"/>
                  <a:gd name="T6" fmla="*/ 9 w 12"/>
                  <a:gd name="T7" fmla="*/ 3 h 5"/>
                  <a:gd name="T8" fmla="*/ 12 w 12"/>
                  <a:gd name="T9" fmla="*/ 0 h 5"/>
                  <a:gd name="T10" fmla="*/ 0 w 12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5">
                    <a:moveTo>
                      <a:pt x="0" y="0"/>
                    </a:moveTo>
                    <a:lnTo>
                      <a:pt x="2" y="3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83" name="Freeform 307"/>
              <p:cNvSpPr>
                <a:spLocks/>
              </p:cNvSpPr>
              <p:nvPr/>
            </p:nvSpPr>
            <p:spPr bwMode="auto">
              <a:xfrm>
                <a:off x="4023" y="2775"/>
                <a:ext cx="3" cy="5"/>
              </a:xfrm>
              <a:custGeom>
                <a:avLst/>
                <a:gdLst>
                  <a:gd name="T0" fmla="*/ 5 w 5"/>
                  <a:gd name="T1" fmla="*/ 0 h 9"/>
                  <a:gd name="T2" fmla="*/ 2 w 5"/>
                  <a:gd name="T3" fmla="*/ 1 h 9"/>
                  <a:gd name="T4" fmla="*/ 0 w 5"/>
                  <a:gd name="T5" fmla="*/ 4 h 9"/>
                  <a:gd name="T6" fmla="*/ 1 w 5"/>
                  <a:gd name="T7" fmla="*/ 7 h 9"/>
                  <a:gd name="T8" fmla="*/ 3 w 5"/>
                  <a:gd name="T9" fmla="*/ 9 h 9"/>
                  <a:gd name="T10" fmla="*/ 5 w 5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9">
                    <a:moveTo>
                      <a:pt x="5" y="0"/>
                    </a:moveTo>
                    <a:lnTo>
                      <a:pt x="2" y="1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84" name="Freeform 308"/>
              <p:cNvSpPr>
                <a:spLocks/>
              </p:cNvSpPr>
              <p:nvPr/>
            </p:nvSpPr>
            <p:spPr bwMode="auto">
              <a:xfrm>
                <a:off x="4025" y="2773"/>
                <a:ext cx="19" cy="8"/>
              </a:xfrm>
              <a:custGeom>
                <a:avLst/>
                <a:gdLst>
                  <a:gd name="T0" fmla="*/ 33 w 38"/>
                  <a:gd name="T1" fmla="*/ 0 h 15"/>
                  <a:gd name="T2" fmla="*/ 30 w 38"/>
                  <a:gd name="T3" fmla="*/ 2 h 15"/>
                  <a:gd name="T4" fmla="*/ 27 w 38"/>
                  <a:gd name="T5" fmla="*/ 3 h 15"/>
                  <a:gd name="T6" fmla="*/ 23 w 38"/>
                  <a:gd name="T7" fmla="*/ 4 h 15"/>
                  <a:gd name="T8" fmla="*/ 18 w 38"/>
                  <a:gd name="T9" fmla="*/ 3 h 15"/>
                  <a:gd name="T10" fmla="*/ 14 w 38"/>
                  <a:gd name="T11" fmla="*/ 3 h 15"/>
                  <a:gd name="T12" fmla="*/ 9 w 38"/>
                  <a:gd name="T13" fmla="*/ 3 h 15"/>
                  <a:gd name="T14" fmla="*/ 6 w 38"/>
                  <a:gd name="T15" fmla="*/ 4 h 15"/>
                  <a:gd name="T16" fmla="*/ 2 w 38"/>
                  <a:gd name="T17" fmla="*/ 3 h 15"/>
                  <a:gd name="T18" fmla="*/ 0 w 38"/>
                  <a:gd name="T19" fmla="*/ 12 h 15"/>
                  <a:gd name="T20" fmla="*/ 6 w 38"/>
                  <a:gd name="T21" fmla="*/ 13 h 15"/>
                  <a:gd name="T22" fmla="*/ 9 w 38"/>
                  <a:gd name="T23" fmla="*/ 15 h 15"/>
                  <a:gd name="T24" fmla="*/ 14 w 38"/>
                  <a:gd name="T25" fmla="*/ 15 h 15"/>
                  <a:gd name="T26" fmla="*/ 18 w 38"/>
                  <a:gd name="T27" fmla="*/ 15 h 15"/>
                  <a:gd name="T28" fmla="*/ 23 w 38"/>
                  <a:gd name="T29" fmla="*/ 13 h 15"/>
                  <a:gd name="T30" fmla="*/ 29 w 38"/>
                  <a:gd name="T31" fmla="*/ 12 h 15"/>
                  <a:gd name="T32" fmla="*/ 32 w 38"/>
                  <a:gd name="T33" fmla="*/ 11 h 15"/>
                  <a:gd name="T34" fmla="*/ 38 w 38"/>
                  <a:gd name="T35" fmla="*/ 9 h 15"/>
                  <a:gd name="T36" fmla="*/ 33 w 38"/>
                  <a:gd name="T3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" h="15">
                    <a:moveTo>
                      <a:pt x="33" y="0"/>
                    </a:moveTo>
                    <a:lnTo>
                      <a:pt x="30" y="2"/>
                    </a:lnTo>
                    <a:lnTo>
                      <a:pt x="27" y="3"/>
                    </a:lnTo>
                    <a:lnTo>
                      <a:pt x="23" y="4"/>
                    </a:lnTo>
                    <a:lnTo>
                      <a:pt x="18" y="3"/>
                    </a:lnTo>
                    <a:lnTo>
                      <a:pt x="14" y="3"/>
                    </a:lnTo>
                    <a:lnTo>
                      <a:pt x="9" y="3"/>
                    </a:lnTo>
                    <a:lnTo>
                      <a:pt x="6" y="4"/>
                    </a:lnTo>
                    <a:lnTo>
                      <a:pt x="2" y="3"/>
                    </a:lnTo>
                    <a:lnTo>
                      <a:pt x="0" y="12"/>
                    </a:lnTo>
                    <a:lnTo>
                      <a:pt x="6" y="13"/>
                    </a:lnTo>
                    <a:lnTo>
                      <a:pt x="9" y="15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23" y="13"/>
                    </a:lnTo>
                    <a:lnTo>
                      <a:pt x="29" y="12"/>
                    </a:lnTo>
                    <a:lnTo>
                      <a:pt x="32" y="11"/>
                    </a:lnTo>
                    <a:lnTo>
                      <a:pt x="38" y="9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85" name="Freeform 309"/>
              <p:cNvSpPr>
                <a:spLocks/>
              </p:cNvSpPr>
              <p:nvPr/>
            </p:nvSpPr>
            <p:spPr bwMode="auto">
              <a:xfrm>
                <a:off x="4041" y="2773"/>
                <a:ext cx="4" cy="5"/>
              </a:xfrm>
              <a:custGeom>
                <a:avLst/>
                <a:gdLst>
                  <a:gd name="T0" fmla="*/ 5 w 7"/>
                  <a:gd name="T1" fmla="*/ 9 h 9"/>
                  <a:gd name="T2" fmla="*/ 7 w 7"/>
                  <a:gd name="T3" fmla="*/ 7 h 9"/>
                  <a:gd name="T4" fmla="*/ 7 w 7"/>
                  <a:gd name="T5" fmla="*/ 2 h 9"/>
                  <a:gd name="T6" fmla="*/ 4 w 7"/>
                  <a:gd name="T7" fmla="*/ 0 h 9"/>
                  <a:gd name="T8" fmla="*/ 0 w 7"/>
                  <a:gd name="T9" fmla="*/ 0 h 9"/>
                  <a:gd name="T10" fmla="*/ 5 w 7"/>
                  <a:gd name="T1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9">
                    <a:moveTo>
                      <a:pt x="5" y="9"/>
                    </a:moveTo>
                    <a:lnTo>
                      <a:pt x="7" y="7"/>
                    </a:lnTo>
                    <a:lnTo>
                      <a:pt x="7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86" name="Freeform 310"/>
              <p:cNvSpPr>
                <a:spLocks/>
              </p:cNvSpPr>
              <p:nvPr/>
            </p:nvSpPr>
            <p:spPr bwMode="auto">
              <a:xfrm>
                <a:off x="4066" y="2809"/>
                <a:ext cx="2" cy="6"/>
              </a:xfrm>
              <a:custGeom>
                <a:avLst/>
                <a:gdLst>
                  <a:gd name="T0" fmla="*/ 5 w 5"/>
                  <a:gd name="T1" fmla="*/ 0 h 12"/>
                  <a:gd name="T2" fmla="*/ 1 w 5"/>
                  <a:gd name="T3" fmla="*/ 2 h 12"/>
                  <a:gd name="T4" fmla="*/ 0 w 5"/>
                  <a:gd name="T5" fmla="*/ 6 h 12"/>
                  <a:gd name="T6" fmla="*/ 1 w 5"/>
                  <a:gd name="T7" fmla="*/ 9 h 12"/>
                  <a:gd name="T8" fmla="*/ 5 w 5"/>
                  <a:gd name="T9" fmla="*/ 12 h 12"/>
                  <a:gd name="T10" fmla="*/ 5 w 5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2">
                    <a:moveTo>
                      <a:pt x="5" y="0"/>
                    </a:moveTo>
                    <a:lnTo>
                      <a:pt x="1" y="2"/>
                    </a:lnTo>
                    <a:lnTo>
                      <a:pt x="0" y="6"/>
                    </a:lnTo>
                    <a:lnTo>
                      <a:pt x="1" y="9"/>
                    </a:lnTo>
                    <a:lnTo>
                      <a:pt x="5" y="1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87" name="Freeform 311"/>
              <p:cNvSpPr>
                <a:spLocks/>
              </p:cNvSpPr>
              <p:nvPr/>
            </p:nvSpPr>
            <p:spPr bwMode="auto">
              <a:xfrm>
                <a:off x="4068" y="2806"/>
                <a:ext cx="16" cy="9"/>
              </a:xfrm>
              <a:custGeom>
                <a:avLst/>
                <a:gdLst>
                  <a:gd name="T0" fmla="*/ 26 w 31"/>
                  <a:gd name="T1" fmla="*/ 0 h 18"/>
                  <a:gd name="T2" fmla="*/ 20 w 31"/>
                  <a:gd name="T3" fmla="*/ 4 h 18"/>
                  <a:gd name="T4" fmla="*/ 13 w 31"/>
                  <a:gd name="T5" fmla="*/ 5 h 18"/>
                  <a:gd name="T6" fmla="*/ 7 w 31"/>
                  <a:gd name="T7" fmla="*/ 7 h 18"/>
                  <a:gd name="T8" fmla="*/ 0 w 31"/>
                  <a:gd name="T9" fmla="*/ 6 h 18"/>
                  <a:gd name="T10" fmla="*/ 0 w 31"/>
                  <a:gd name="T11" fmla="*/ 18 h 18"/>
                  <a:gd name="T12" fmla="*/ 7 w 31"/>
                  <a:gd name="T13" fmla="*/ 16 h 18"/>
                  <a:gd name="T14" fmla="*/ 16 w 31"/>
                  <a:gd name="T15" fmla="*/ 14 h 18"/>
                  <a:gd name="T16" fmla="*/ 23 w 31"/>
                  <a:gd name="T17" fmla="*/ 13 h 18"/>
                  <a:gd name="T18" fmla="*/ 31 w 31"/>
                  <a:gd name="T19" fmla="*/ 9 h 18"/>
                  <a:gd name="T20" fmla="*/ 26 w 31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18">
                    <a:moveTo>
                      <a:pt x="26" y="0"/>
                    </a:moveTo>
                    <a:lnTo>
                      <a:pt x="20" y="4"/>
                    </a:lnTo>
                    <a:lnTo>
                      <a:pt x="13" y="5"/>
                    </a:lnTo>
                    <a:lnTo>
                      <a:pt x="7" y="7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7" y="16"/>
                    </a:lnTo>
                    <a:lnTo>
                      <a:pt x="16" y="14"/>
                    </a:lnTo>
                    <a:lnTo>
                      <a:pt x="23" y="13"/>
                    </a:lnTo>
                    <a:lnTo>
                      <a:pt x="31" y="9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88" name="Freeform 312"/>
              <p:cNvSpPr>
                <a:spLocks/>
              </p:cNvSpPr>
              <p:nvPr/>
            </p:nvSpPr>
            <p:spPr bwMode="auto">
              <a:xfrm>
                <a:off x="4082" y="2806"/>
                <a:ext cx="3" cy="5"/>
              </a:xfrm>
              <a:custGeom>
                <a:avLst/>
                <a:gdLst>
                  <a:gd name="T0" fmla="*/ 5 w 7"/>
                  <a:gd name="T1" fmla="*/ 9 h 9"/>
                  <a:gd name="T2" fmla="*/ 7 w 7"/>
                  <a:gd name="T3" fmla="*/ 7 h 9"/>
                  <a:gd name="T4" fmla="*/ 7 w 7"/>
                  <a:gd name="T5" fmla="*/ 3 h 9"/>
                  <a:gd name="T6" fmla="*/ 4 w 7"/>
                  <a:gd name="T7" fmla="*/ 0 h 9"/>
                  <a:gd name="T8" fmla="*/ 0 w 7"/>
                  <a:gd name="T9" fmla="*/ 0 h 9"/>
                  <a:gd name="T10" fmla="*/ 5 w 7"/>
                  <a:gd name="T1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9">
                    <a:moveTo>
                      <a:pt x="5" y="9"/>
                    </a:moveTo>
                    <a:lnTo>
                      <a:pt x="7" y="7"/>
                    </a:lnTo>
                    <a:lnTo>
                      <a:pt x="7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89" name="Freeform 313"/>
              <p:cNvSpPr>
                <a:spLocks/>
              </p:cNvSpPr>
              <p:nvPr/>
            </p:nvSpPr>
            <p:spPr bwMode="auto">
              <a:xfrm>
                <a:off x="4066" y="2789"/>
                <a:ext cx="3" cy="4"/>
              </a:xfrm>
              <a:custGeom>
                <a:avLst/>
                <a:gdLst>
                  <a:gd name="T0" fmla="*/ 3 w 6"/>
                  <a:gd name="T1" fmla="*/ 0 h 9"/>
                  <a:gd name="T2" fmla="*/ 1 w 6"/>
                  <a:gd name="T3" fmla="*/ 2 h 9"/>
                  <a:gd name="T4" fmla="*/ 0 w 6"/>
                  <a:gd name="T5" fmla="*/ 5 h 9"/>
                  <a:gd name="T6" fmla="*/ 2 w 6"/>
                  <a:gd name="T7" fmla="*/ 8 h 9"/>
                  <a:gd name="T8" fmla="*/ 6 w 6"/>
                  <a:gd name="T9" fmla="*/ 9 h 9"/>
                  <a:gd name="T10" fmla="*/ 3 w 6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9">
                    <a:moveTo>
                      <a:pt x="3" y="0"/>
                    </a:moveTo>
                    <a:lnTo>
                      <a:pt x="1" y="2"/>
                    </a:lnTo>
                    <a:lnTo>
                      <a:pt x="0" y="5"/>
                    </a:lnTo>
                    <a:lnTo>
                      <a:pt x="2" y="8"/>
                    </a:lnTo>
                    <a:lnTo>
                      <a:pt x="6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90" name="Freeform 314"/>
              <p:cNvSpPr>
                <a:spLocks/>
              </p:cNvSpPr>
              <p:nvPr/>
            </p:nvSpPr>
            <p:spPr bwMode="auto">
              <a:xfrm>
                <a:off x="4068" y="2780"/>
                <a:ext cx="26" cy="13"/>
              </a:xfrm>
              <a:custGeom>
                <a:avLst/>
                <a:gdLst>
                  <a:gd name="T0" fmla="*/ 43 w 52"/>
                  <a:gd name="T1" fmla="*/ 0 h 27"/>
                  <a:gd name="T2" fmla="*/ 43 w 52"/>
                  <a:gd name="T3" fmla="*/ 0 h 27"/>
                  <a:gd name="T4" fmla="*/ 42 w 52"/>
                  <a:gd name="T5" fmla="*/ 5 h 27"/>
                  <a:gd name="T6" fmla="*/ 38 w 52"/>
                  <a:gd name="T7" fmla="*/ 6 h 27"/>
                  <a:gd name="T8" fmla="*/ 33 w 52"/>
                  <a:gd name="T9" fmla="*/ 10 h 27"/>
                  <a:gd name="T10" fmla="*/ 28 w 52"/>
                  <a:gd name="T11" fmla="*/ 12 h 27"/>
                  <a:gd name="T12" fmla="*/ 21 w 52"/>
                  <a:gd name="T13" fmla="*/ 14 h 27"/>
                  <a:gd name="T14" fmla="*/ 15 w 52"/>
                  <a:gd name="T15" fmla="*/ 15 h 27"/>
                  <a:gd name="T16" fmla="*/ 9 w 52"/>
                  <a:gd name="T17" fmla="*/ 17 h 27"/>
                  <a:gd name="T18" fmla="*/ 0 w 52"/>
                  <a:gd name="T19" fmla="*/ 18 h 27"/>
                  <a:gd name="T20" fmla="*/ 3 w 52"/>
                  <a:gd name="T21" fmla="*/ 27 h 27"/>
                  <a:gd name="T22" fmla="*/ 9 w 52"/>
                  <a:gd name="T23" fmla="*/ 26 h 27"/>
                  <a:gd name="T24" fmla="*/ 15 w 52"/>
                  <a:gd name="T25" fmla="*/ 25 h 27"/>
                  <a:gd name="T26" fmla="*/ 23 w 52"/>
                  <a:gd name="T27" fmla="*/ 23 h 27"/>
                  <a:gd name="T28" fmla="*/ 30 w 52"/>
                  <a:gd name="T29" fmla="*/ 21 h 27"/>
                  <a:gd name="T30" fmla="*/ 37 w 52"/>
                  <a:gd name="T31" fmla="*/ 19 h 27"/>
                  <a:gd name="T32" fmla="*/ 43 w 52"/>
                  <a:gd name="T33" fmla="*/ 15 h 27"/>
                  <a:gd name="T34" fmla="*/ 49 w 52"/>
                  <a:gd name="T35" fmla="*/ 10 h 27"/>
                  <a:gd name="T36" fmla="*/ 52 w 52"/>
                  <a:gd name="T37" fmla="*/ 3 h 27"/>
                  <a:gd name="T38" fmla="*/ 52 w 52"/>
                  <a:gd name="T39" fmla="*/ 3 h 27"/>
                  <a:gd name="T40" fmla="*/ 43 w 52"/>
                  <a:gd name="T4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2" h="27">
                    <a:moveTo>
                      <a:pt x="43" y="0"/>
                    </a:moveTo>
                    <a:lnTo>
                      <a:pt x="43" y="0"/>
                    </a:lnTo>
                    <a:lnTo>
                      <a:pt x="42" y="5"/>
                    </a:lnTo>
                    <a:lnTo>
                      <a:pt x="38" y="6"/>
                    </a:lnTo>
                    <a:lnTo>
                      <a:pt x="33" y="10"/>
                    </a:lnTo>
                    <a:lnTo>
                      <a:pt x="28" y="12"/>
                    </a:lnTo>
                    <a:lnTo>
                      <a:pt x="21" y="14"/>
                    </a:lnTo>
                    <a:lnTo>
                      <a:pt x="15" y="15"/>
                    </a:lnTo>
                    <a:lnTo>
                      <a:pt x="9" y="17"/>
                    </a:lnTo>
                    <a:lnTo>
                      <a:pt x="0" y="18"/>
                    </a:lnTo>
                    <a:lnTo>
                      <a:pt x="3" y="27"/>
                    </a:lnTo>
                    <a:lnTo>
                      <a:pt x="9" y="26"/>
                    </a:lnTo>
                    <a:lnTo>
                      <a:pt x="15" y="25"/>
                    </a:lnTo>
                    <a:lnTo>
                      <a:pt x="23" y="23"/>
                    </a:lnTo>
                    <a:lnTo>
                      <a:pt x="30" y="21"/>
                    </a:lnTo>
                    <a:lnTo>
                      <a:pt x="37" y="19"/>
                    </a:lnTo>
                    <a:lnTo>
                      <a:pt x="43" y="15"/>
                    </a:lnTo>
                    <a:lnTo>
                      <a:pt x="49" y="10"/>
                    </a:lnTo>
                    <a:lnTo>
                      <a:pt x="52" y="3"/>
                    </a:lnTo>
                    <a:lnTo>
                      <a:pt x="52" y="3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91" name="Freeform 315"/>
              <p:cNvSpPr>
                <a:spLocks/>
              </p:cNvSpPr>
              <p:nvPr/>
            </p:nvSpPr>
            <p:spPr bwMode="auto">
              <a:xfrm>
                <a:off x="4082" y="2774"/>
                <a:ext cx="12" cy="13"/>
              </a:xfrm>
              <a:custGeom>
                <a:avLst/>
                <a:gdLst>
                  <a:gd name="T0" fmla="*/ 9 w 24"/>
                  <a:gd name="T1" fmla="*/ 25 h 25"/>
                  <a:gd name="T2" fmla="*/ 13 w 24"/>
                  <a:gd name="T3" fmla="*/ 14 h 25"/>
                  <a:gd name="T4" fmla="*/ 18 w 24"/>
                  <a:gd name="T5" fmla="*/ 9 h 25"/>
                  <a:gd name="T6" fmla="*/ 15 w 24"/>
                  <a:gd name="T7" fmla="*/ 6 h 25"/>
                  <a:gd name="T8" fmla="*/ 14 w 24"/>
                  <a:gd name="T9" fmla="*/ 11 h 25"/>
                  <a:gd name="T10" fmla="*/ 23 w 24"/>
                  <a:gd name="T11" fmla="*/ 14 h 25"/>
                  <a:gd name="T12" fmla="*/ 24 w 24"/>
                  <a:gd name="T13" fmla="*/ 3 h 25"/>
                  <a:gd name="T14" fmla="*/ 13 w 24"/>
                  <a:gd name="T15" fmla="*/ 0 h 25"/>
                  <a:gd name="T16" fmla="*/ 4 w 24"/>
                  <a:gd name="T17" fmla="*/ 9 h 25"/>
                  <a:gd name="T18" fmla="*/ 0 w 24"/>
                  <a:gd name="T19" fmla="*/ 25 h 25"/>
                  <a:gd name="T20" fmla="*/ 9 w 24"/>
                  <a:gd name="T21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25">
                    <a:moveTo>
                      <a:pt x="9" y="25"/>
                    </a:moveTo>
                    <a:lnTo>
                      <a:pt x="13" y="14"/>
                    </a:lnTo>
                    <a:lnTo>
                      <a:pt x="18" y="9"/>
                    </a:lnTo>
                    <a:lnTo>
                      <a:pt x="15" y="6"/>
                    </a:lnTo>
                    <a:lnTo>
                      <a:pt x="14" y="11"/>
                    </a:lnTo>
                    <a:lnTo>
                      <a:pt x="23" y="14"/>
                    </a:lnTo>
                    <a:lnTo>
                      <a:pt x="24" y="3"/>
                    </a:lnTo>
                    <a:lnTo>
                      <a:pt x="13" y="0"/>
                    </a:lnTo>
                    <a:lnTo>
                      <a:pt x="4" y="9"/>
                    </a:lnTo>
                    <a:lnTo>
                      <a:pt x="0" y="25"/>
                    </a:ln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92" name="Freeform 316"/>
              <p:cNvSpPr>
                <a:spLocks/>
              </p:cNvSpPr>
              <p:nvPr/>
            </p:nvSpPr>
            <p:spPr bwMode="auto">
              <a:xfrm>
                <a:off x="4082" y="2787"/>
                <a:ext cx="5" cy="2"/>
              </a:xfrm>
              <a:custGeom>
                <a:avLst/>
                <a:gdLst>
                  <a:gd name="T0" fmla="*/ 0 w 9"/>
                  <a:gd name="T1" fmla="*/ 0 h 5"/>
                  <a:gd name="T2" fmla="*/ 1 w 9"/>
                  <a:gd name="T3" fmla="*/ 4 h 5"/>
                  <a:gd name="T4" fmla="*/ 5 w 9"/>
                  <a:gd name="T5" fmla="*/ 5 h 5"/>
                  <a:gd name="T6" fmla="*/ 8 w 9"/>
                  <a:gd name="T7" fmla="*/ 4 h 5"/>
                  <a:gd name="T8" fmla="*/ 9 w 9"/>
                  <a:gd name="T9" fmla="*/ 0 h 5"/>
                  <a:gd name="T10" fmla="*/ 0 w 9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5">
                    <a:moveTo>
                      <a:pt x="0" y="0"/>
                    </a:moveTo>
                    <a:lnTo>
                      <a:pt x="1" y="4"/>
                    </a:lnTo>
                    <a:lnTo>
                      <a:pt x="5" y="5"/>
                    </a:lnTo>
                    <a:lnTo>
                      <a:pt x="8" y="4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93" name="Freeform 317"/>
              <p:cNvSpPr>
                <a:spLocks/>
              </p:cNvSpPr>
              <p:nvPr/>
            </p:nvSpPr>
            <p:spPr bwMode="auto">
              <a:xfrm>
                <a:off x="4101" y="2833"/>
                <a:ext cx="2" cy="6"/>
              </a:xfrm>
              <a:custGeom>
                <a:avLst/>
                <a:gdLst>
                  <a:gd name="T0" fmla="*/ 5 w 5"/>
                  <a:gd name="T1" fmla="*/ 0 h 12"/>
                  <a:gd name="T2" fmla="*/ 1 w 5"/>
                  <a:gd name="T3" fmla="*/ 3 h 12"/>
                  <a:gd name="T4" fmla="*/ 0 w 5"/>
                  <a:gd name="T5" fmla="*/ 6 h 12"/>
                  <a:gd name="T6" fmla="*/ 1 w 5"/>
                  <a:gd name="T7" fmla="*/ 10 h 12"/>
                  <a:gd name="T8" fmla="*/ 5 w 5"/>
                  <a:gd name="T9" fmla="*/ 12 h 12"/>
                  <a:gd name="T10" fmla="*/ 5 w 5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2">
                    <a:moveTo>
                      <a:pt x="5" y="0"/>
                    </a:moveTo>
                    <a:lnTo>
                      <a:pt x="1" y="3"/>
                    </a:lnTo>
                    <a:lnTo>
                      <a:pt x="0" y="6"/>
                    </a:lnTo>
                    <a:lnTo>
                      <a:pt x="1" y="10"/>
                    </a:lnTo>
                    <a:lnTo>
                      <a:pt x="5" y="1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94" name="Freeform 318"/>
              <p:cNvSpPr>
                <a:spLocks/>
              </p:cNvSpPr>
              <p:nvPr/>
            </p:nvSpPr>
            <p:spPr bwMode="auto">
              <a:xfrm>
                <a:off x="4103" y="2830"/>
                <a:ext cx="17" cy="9"/>
              </a:xfrm>
              <a:custGeom>
                <a:avLst/>
                <a:gdLst>
                  <a:gd name="T0" fmla="*/ 29 w 33"/>
                  <a:gd name="T1" fmla="*/ 0 h 17"/>
                  <a:gd name="T2" fmla="*/ 24 w 33"/>
                  <a:gd name="T3" fmla="*/ 3 h 17"/>
                  <a:gd name="T4" fmla="*/ 17 w 33"/>
                  <a:gd name="T5" fmla="*/ 4 h 17"/>
                  <a:gd name="T6" fmla="*/ 8 w 33"/>
                  <a:gd name="T7" fmla="*/ 7 h 17"/>
                  <a:gd name="T8" fmla="*/ 0 w 33"/>
                  <a:gd name="T9" fmla="*/ 5 h 17"/>
                  <a:gd name="T10" fmla="*/ 0 w 33"/>
                  <a:gd name="T11" fmla="*/ 17 h 17"/>
                  <a:gd name="T12" fmla="*/ 8 w 33"/>
                  <a:gd name="T13" fmla="*/ 16 h 17"/>
                  <a:gd name="T14" fmla="*/ 17 w 33"/>
                  <a:gd name="T15" fmla="*/ 13 h 17"/>
                  <a:gd name="T16" fmla="*/ 26 w 33"/>
                  <a:gd name="T17" fmla="*/ 12 h 17"/>
                  <a:gd name="T18" fmla="*/ 33 w 33"/>
                  <a:gd name="T19" fmla="*/ 9 h 17"/>
                  <a:gd name="T20" fmla="*/ 29 w 33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17">
                    <a:moveTo>
                      <a:pt x="29" y="0"/>
                    </a:moveTo>
                    <a:lnTo>
                      <a:pt x="24" y="3"/>
                    </a:lnTo>
                    <a:lnTo>
                      <a:pt x="17" y="4"/>
                    </a:lnTo>
                    <a:lnTo>
                      <a:pt x="8" y="7"/>
                    </a:lnTo>
                    <a:lnTo>
                      <a:pt x="0" y="5"/>
                    </a:lnTo>
                    <a:lnTo>
                      <a:pt x="0" y="17"/>
                    </a:lnTo>
                    <a:lnTo>
                      <a:pt x="8" y="16"/>
                    </a:lnTo>
                    <a:lnTo>
                      <a:pt x="17" y="13"/>
                    </a:lnTo>
                    <a:lnTo>
                      <a:pt x="26" y="12"/>
                    </a:lnTo>
                    <a:lnTo>
                      <a:pt x="33" y="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95" name="Freeform 319"/>
              <p:cNvSpPr>
                <a:spLocks/>
              </p:cNvSpPr>
              <p:nvPr/>
            </p:nvSpPr>
            <p:spPr bwMode="auto">
              <a:xfrm>
                <a:off x="4118" y="2830"/>
                <a:ext cx="3" cy="5"/>
              </a:xfrm>
              <a:custGeom>
                <a:avLst/>
                <a:gdLst>
                  <a:gd name="T0" fmla="*/ 4 w 7"/>
                  <a:gd name="T1" fmla="*/ 9 h 9"/>
                  <a:gd name="T2" fmla="*/ 7 w 7"/>
                  <a:gd name="T3" fmla="*/ 7 h 9"/>
                  <a:gd name="T4" fmla="*/ 7 w 7"/>
                  <a:gd name="T5" fmla="*/ 2 h 9"/>
                  <a:gd name="T6" fmla="*/ 3 w 7"/>
                  <a:gd name="T7" fmla="*/ 0 h 9"/>
                  <a:gd name="T8" fmla="*/ 0 w 7"/>
                  <a:gd name="T9" fmla="*/ 0 h 9"/>
                  <a:gd name="T10" fmla="*/ 4 w 7"/>
                  <a:gd name="T1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9">
                    <a:moveTo>
                      <a:pt x="4" y="9"/>
                    </a:moveTo>
                    <a:lnTo>
                      <a:pt x="7" y="7"/>
                    </a:lnTo>
                    <a:lnTo>
                      <a:pt x="7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96" name="Freeform 320"/>
              <p:cNvSpPr>
                <a:spLocks/>
              </p:cNvSpPr>
              <p:nvPr/>
            </p:nvSpPr>
            <p:spPr bwMode="auto">
              <a:xfrm>
                <a:off x="4101" y="2818"/>
                <a:ext cx="3" cy="5"/>
              </a:xfrm>
              <a:custGeom>
                <a:avLst/>
                <a:gdLst>
                  <a:gd name="T0" fmla="*/ 4 w 6"/>
                  <a:gd name="T1" fmla="*/ 0 h 10"/>
                  <a:gd name="T2" fmla="*/ 1 w 6"/>
                  <a:gd name="T3" fmla="*/ 3 h 10"/>
                  <a:gd name="T4" fmla="*/ 0 w 6"/>
                  <a:gd name="T5" fmla="*/ 6 h 10"/>
                  <a:gd name="T6" fmla="*/ 3 w 6"/>
                  <a:gd name="T7" fmla="*/ 9 h 10"/>
                  <a:gd name="T8" fmla="*/ 6 w 6"/>
                  <a:gd name="T9" fmla="*/ 10 h 10"/>
                  <a:gd name="T10" fmla="*/ 4 w 6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0">
                    <a:moveTo>
                      <a:pt x="4" y="0"/>
                    </a:moveTo>
                    <a:lnTo>
                      <a:pt x="1" y="3"/>
                    </a:lnTo>
                    <a:lnTo>
                      <a:pt x="0" y="6"/>
                    </a:lnTo>
                    <a:lnTo>
                      <a:pt x="3" y="9"/>
                    </a:lnTo>
                    <a:lnTo>
                      <a:pt x="6" y="1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97" name="Freeform 321"/>
              <p:cNvSpPr>
                <a:spLocks/>
              </p:cNvSpPr>
              <p:nvPr/>
            </p:nvSpPr>
            <p:spPr bwMode="auto">
              <a:xfrm>
                <a:off x="4103" y="2811"/>
                <a:ext cx="23" cy="12"/>
              </a:xfrm>
              <a:custGeom>
                <a:avLst/>
                <a:gdLst>
                  <a:gd name="T0" fmla="*/ 37 w 46"/>
                  <a:gd name="T1" fmla="*/ 0 h 25"/>
                  <a:gd name="T2" fmla="*/ 37 w 46"/>
                  <a:gd name="T3" fmla="*/ 0 h 25"/>
                  <a:gd name="T4" fmla="*/ 34 w 46"/>
                  <a:gd name="T5" fmla="*/ 4 h 25"/>
                  <a:gd name="T6" fmla="*/ 32 w 46"/>
                  <a:gd name="T7" fmla="*/ 5 h 25"/>
                  <a:gd name="T8" fmla="*/ 27 w 46"/>
                  <a:gd name="T9" fmla="*/ 7 h 25"/>
                  <a:gd name="T10" fmla="*/ 24 w 46"/>
                  <a:gd name="T11" fmla="*/ 10 h 25"/>
                  <a:gd name="T12" fmla="*/ 19 w 46"/>
                  <a:gd name="T13" fmla="*/ 11 h 25"/>
                  <a:gd name="T14" fmla="*/ 15 w 46"/>
                  <a:gd name="T15" fmla="*/ 12 h 25"/>
                  <a:gd name="T16" fmla="*/ 7 w 46"/>
                  <a:gd name="T17" fmla="*/ 13 h 25"/>
                  <a:gd name="T18" fmla="*/ 0 w 46"/>
                  <a:gd name="T19" fmla="*/ 15 h 25"/>
                  <a:gd name="T20" fmla="*/ 2 w 46"/>
                  <a:gd name="T21" fmla="*/ 25 h 25"/>
                  <a:gd name="T22" fmla="*/ 9 w 46"/>
                  <a:gd name="T23" fmla="*/ 22 h 25"/>
                  <a:gd name="T24" fmla="*/ 15 w 46"/>
                  <a:gd name="T25" fmla="*/ 21 h 25"/>
                  <a:gd name="T26" fmla="*/ 22 w 46"/>
                  <a:gd name="T27" fmla="*/ 20 h 25"/>
                  <a:gd name="T28" fmla="*/ 26 w 46"/>
                  <a:gd name="T29" fmla="*/ 19 h 25"/>
                  <a:gd name="T30" fmla="*/ 32 w 46"/>
                  <a:gd name="T31" fmla="*/ 17 h 25"/>
                  <a:gd name="T32" fmla="*/ 37 w 46"/>
                  <a:gd name="T33" fmla="*/ 14 h 25"/>
                  <a:gd name="T34" fmla="*/ 41 w 46"/>
                  <a:gd name="T35" fmla="*/ 11 h 25"/>
                  <a:gd name="T36" fmla="*/ 46 w 46"/>
                  <a:gd name="T37" fmla="*/ 5 h 25"/>
                  <a:gd name="T38" fmla="*/ 46 w 46"/>
                  <a:gd name="T39" fmla="*/ 5 h 25"/>
                  <a:gd name="T40" fmla="*/ 37 w 46"/>
                  <a:gd name="T4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6" h="25">
                    <a:moveTo>
                      <a:pt x="37" y="0"/>
                    </a:moveTo>
                    <a:lnTo>
                      <a:pt x="37" y="0"/>
                    </a:lnTo>
                    <a:lnTo>
                      <a:pt x="34" y="4"/>
                    </a:lnTo>
                    <a:lnTo>
                      <a:pt x="32" y="5"/>
                    </a:lnTo>
                    <a:lnTo>
                      <a:pt x="27" y="7"/>
                    </a:lnTo>
                    <a:lnTo>
                      <a:pt x="24" y="10"/>
                    </a:lnTo>
                    <a:lnTo>
                      <a:pt x="19" y="11"/>
                    </a:lnTo>
                    <a:lnTo>
                      <a:pt x="15" y="12"/>
                    </a:lnTo>
                    <a:lnTo>
                      <a:pt x="7" y="13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9" y="22"/>
                    </a:lnTo>
                    <a:lnTo>
                      <a:pt x="15" y="21"/>
                    </a:lnTo>
                    <a:lnTo>
                      <a:pt x="22" y="20"/>
                    </a:lnTo>
                    <a:lnTo>
                      <a:pt x="26" y="19"/>
                    </a:lnTo>
                    <a:lnTo>
                      <a:pt x="32" y="17"/>
                    </a:lnTo>
                    <a:lnTo>
                      <a:pt x="37" y="14"/>
                    </a:lnTo>
                    <a:lnTo>
                      <a:pt x="41" y="11"/>
                    </a:lnTo>
                    <a:lnTo>
                      <a:pt x="46" y="5"/>
                    </a:lnTo>
                    <a:lnTo>
                      <a:pt x="46" y="5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98" name="Freeform 322"/>
              <p:cNvSpPr>
                <a:spLocks/>
              </p:cNvSpPr>
              <p:nvPr/>
            </p:nvSpPr>
            <p:spPr bwMode="auto">
              <a:xfrm>
                <a:off x="4117" y="2800"/>
                <a:ext cx="11" cy="15"/>
              </a:xfrm>
              <a:custGeom>
                <a:avLst/>
                <a:gdLst>
                  <a:gd name="T0" fmla="*/ 10 w 23"/>
                  <a:gd name="T1" fmla="*/ 30 h 30"/>
                  <a:gd name="T2" fmla="*/ 14 w 23"/>
                  <a:gd name="T3" fmla="*/ 12 h 30"/>
                  <a:gd name="T4" fmla="*/ 16 w 23"/>
                  <a:gd name="T5" fmla="*/ 9 h 30"/>
                  <a:gd name="T6" fmla="*/ 14 w 23"/>
                  <a:gd name="T7" fmla="*/ 9 h 30"/>
                  <a:gd name="T8" fmla="*/ 10 w 23"/>
                  <a:gd name="T9" fmla="*/ 20 h 30"/>
                  <a:gd name="T10" fmla="*/ 19 w 23"/>
                  <a:gd name="T11" fmla="*/ 25 h 30"/>
                  <a:gd name="T12" fmla="*/ 23 w 23"/>
                  <a:gd name="T13" fmla="*/ 9 h 30"/>
                  <a:gd name="T14" fmla="*/ 16 w 23"/>
                  <a:gd name="T15" fmla="*/ 0 h 30"/>
                  <a:gd name="T16" fmla="*/ 5 w 23"/>
                  <a:gd name="T17" fmla="*/ 8 h 30"/>
                  <a:gd name="T18" fmla="*/ 0 w 23"/>
                  <a:gd name="T19" fmla="*/ 30 h 30"/>
                  <a:gd name="T20" fmla="*/ 10 w 23"/>
                  <a:gd name="T2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30">
                    <a:moveTo>
                      <a:pt x="10" y="30"/>
                    </a:moveTo>
                    <a:lnTo>
                      <a:pt x="14" y="12"/>
                    </a:lnTo>
                    <a:lnTo>
                      <a:pt x="16" y="9"/>
                    </a:lnTo>
                    <a:lnTo>
                      <a:pt x="14" y="9"/>
                    </a:lnTo>
                    <a:lnTo>
                      <a:pt x="10" y="20"/>
                    </a:lnTo>
                    <a:lnTo>
                      <a:pt x="19" y="25"/>
                    </a:lnTo>
                    <a:lnTo>
                      <a:pt x="23" y="9"/>
                    </a:lnTo>
                    <a:lnTo>
                      <a:pt x="16" y="0"/>
                    </a:lnTo>
                    <a:lnTo>
                      <a:pt x="5" y="8"/>
                    </a:lnTo>
                    <a:lnTo>
                      <a:pt x="0" y="30"/>
                    </a:lnTo>
                    <a:lnTo>
                      <a:pt x="1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99" name="Freeform 323"/>
              <p:cNvSpPr>
                <a:spLocks/>
              </p:cNvSpPr>
              <p:nvPr/>
            </p:nvSpPr>
            <p:spPr bwMode="auto">
              <a:xfrm>
                <a:off x="4117" y="2815"/>
                <a:ext cx="4" cy="3"/>
              </a:xfrm>
              <a:custGeom>
                <a:avLst/>
                <a:gdLst>
                  <a:gd name="T0" fmla="*/ 0 w 10"/>
                  <a:gd name="T1" fmla="*/ 0 h 4"/>
                  <a:gd name="T2" fmla="*/ 2 w 10"/>
                  <a:gd name="T3" fmla="*/ 3 h 4"/>
                  <a:gd name="T4" fmla="*/ 5 w 10"/>
                  <a:gd name="T5" fmla="*/ 4 h 4"/>
                  <a:gd name="T6" fmla="*/ 8 w 10"/>
                  <a:gd name="T7" fmla="*/ 3 h 4"/>
                  <a:gd name="T8" fmla="*/ 10 w 10"/>
                  <a:gd name="T9" fmla="*/ 0 h 4"/>
                  <a:gd name="T10" fmla="*/ 0 w 10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4">
                    <a:moveTo>
                      <a:pt x="0" y="0"/>
                    </a:moveTo>
                    <a:lnTo>
                      <a:pt x="2" y="3"/>
                    </a:lnTo>
                    <a:lnTo>
                      <a:pt x="5" y="4"/>
                    </a:lnTo>
                    <a:lnTo>
                      <a:pt x="8" y="3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00" name="Freeform 324"/>
              <p:cNvSpPr>
                <a:spLocks/>
              </p:cNvSpPr>
              <p:nvPr/>
            </p:nvSpPr>
            <p:spPr bwMode="auto">
              <a:xfrm>
                <a:off x="4247" y="2764"/>
                <a:ext cx="5" cy="2"/>
              </a:xfrm>
              <a:custGeom>
                <a:avLst/>
                <a:gdLst>
                  <a:gd name="T0" fmla="*/ 9 w 9"/>
                  <a:gd name="T1" fmla="*/ 5 h 5"/>
                  <a:gd name="T2" fmla="*/ 8 w 9"/>
                  <a:gd name="T3" fmla="*/ 1 h 5"/>
                  <a:gd name="T4" fmla="*/ 4 w 9"/>
                  <a:gd name="T5" fmla="*/ 0 h 5"/>
                  <a:gd name="T6" fmla="*/ 1 w 9"/>
                  <a:gd name="T7" fmla="*/ 1 h 5"/>
                  <a:gd name="T8" fmla="*/ 0 w 9"/>
                  <a:gd name="T9" fmla="*/ 5 h 5"/>
                  <a:gd name="T10" fmla="*/ 9 w 9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5">
                    <a:moveTo>
                      <a:pt x="9" y="5"/>
                    </a:moveTo>
                    <a:lnTo>
                      <a:pt x="8" y="1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5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01" name="Freeform 325"/>
              <p:cNvSpPr>
                <a:spLocks/>
              </p:cNvSpPr>
              <p:nvPr/>
            </p:nvSpPr>
            <p:spPr bwMode="auto">
              <a:xfrm>
                <a:off x="4247" y="2766"/>
                <a:ext cx="6" cy="23"/>
              </a:xfrm>
              <a:custGeom>
                <a:avLst/>
                <a:gdLst>
                  <a:gd name="T0" fmla="*/ 9 w 11"/>
                  <a:gd name="T1" fmla="*/ 41 h 46"/>
                  <a:gd name="T2" fmla="*/ 9 w 11"/>
                  <a:gd name="T3" fmla="*/ 41 h 46"/>
                  <a:gd name="T4" fmla="*/ 9 w 11"/>
                  <a:gd name="T5" fmla="*/ 37 h 46"/>
                  <a:gd name="T6" fmla="*/ 11 w 11"/>
                  <a:gd name="T7" fmla="*/ 27 h 46"/>
                  <a:gd name="T8" fmla="*/ 11 w 11"/>
                  <a:gd name="T9" fmla="*/ 14 h 46"/>
                  <a:gd name="T10" fmla="*/ 9 w 11"/>
                  <a:gd name="T11" fmla="*/ 0 h 46"/>
                  <a:gd name="T12" fmla="*/ 0 w 11"/>
                  <a:gd name="T13" fmla="*/ 0 h 46"/>
                  <a:gd name="T14" fmla="*/ 0 w 11"/>
                  <a:gd name="T15" fmla="*/ 14 h 46"/>
                  <a:gd name="T16" fmla="*/ 0 w 11"/>
                  <a:gd name="T17" fmla="*/ 27 h 46"/>
                  <a:gd name="T18" fmla="*/ 0 w 11"/>
                  <a:gd name="T19" fmla="*/ 37 h 46"/>
                  <a:gd name="T20" fmla="*/ 0 w 11"/>
                  <a:gd name="T21" fmla="*/ 41 h 46"/>
                  <a:gd name="T22" fmla="*/ 0 w 11"/>
                  <a:gd name="T23" fmla="*/ 41 h 46"/>
                  <a:gd name="T24" fmla="*/ 0 w 11"/>
                  <a:gd name="T25" fmla="*/ 41 h 46"/>
                  <a:gd name="T26" fmla="*/ 1 w 11"/>
                  <a:gd name="T27" fmla="*/ 45 h 46"/>
                  <a:gd name="T28" fmla="*/ 4 w 11"/>
                  <a:gd name="T29" fmla="*/ 46 h 46"/>
                  <a:gd name="T30" fmla="*/ 8 w 11"/>
                  <a:gd name="T31" fmla="*/ 45 h 46"/>
                  <a:gd name="T32" fmla="*/ 9 w 11"/>
                  <a:gd name="T33" fmla="*/ 4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" h="46">
                    <a:moveTo>
                      <a:pt x="9" y="41"/>
                    </a:moveTo>
                    <a:lnTo>
                      <a:pt x="9" y="41"/>
                    </a:lnTo>
                    <a:lnTo>
                      <a:pt x="9" y="37"/>
                    </a:lnTo>
                    <a:lnTo>
                      <a:pt x="11" y="27"/>
                    </a:lnTo>
                    <a:lnTo>
                      <a:pt x="11" y="14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0" y="27"/>
                    </a:lnTo>
                    <a:lnTo>
                      <a:pt x="0" y="37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1" y="45"/>
                    </a:lnTo>
                    <a:lnTo>
                      <a:pt x="4" y="46"/>
                    </a:lnTo>
                    <a:lnTo>
                      <a:pt x="8" y="45"/>
                    </a:lnTo>
                    <a:lnTo>
                      <a:pt x="9" y="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02" name="Freeform 326"/>
              <p:cNvSpPr>
                <a:spLocks/>
              </p:cNvSpPr>
              <p:nvPr/>
            </p:nvSpPr>
            <p:spPr bwMode="auto">
              <a:xfrm>
                <a:off x="4247" y="2787"/>
                <a:ext cx="9" cy="78"/>
              </a:xfrm>
              <a:custGeom>
                <a:avLst/>
                <a:gdLst>
                  <a:gd name="T0" fmla="*/ 17 w 17"/>
                  <a:gd name="T1" fmla="*/ 152 h 157"/>
                  <a:gd name="T2" fmla="*/ 14 w 17"/>
                  <a:gd name="T3" fmla="*/ 129 h 157"/>
                  <a:gd name="T4" fmla="*/ 11 w 17"/>
                  <a:gd name="T5" fmla="*/ 81 h 157"/>
                  <a:gd name="T6" fmla="*/ 11 w 17"/>
                  <a:gd name="T7" fmla="*/ 30 h 157"/>
                  <a:gd name="T8" fmla="*/ 10 w 17"/>
                  <a:gd name="T9" fmla="*/ 0 h 157"/>
                  <a:gd name="T10" fmla="*/ 1 w 17"/>
                  <a:gd name="T11" fmla="*/ 0 h 157"/>
                  <a:gd name="T12" fmla="*/ 0 w 17"/>
                  <a:gd name="T13" fmla="*/ 30 h 157"/>
                  <a:gd name="T14" fmla="*/ 2 w 17"/>
                  <a:gd name="T15" fmla="*/ 81 h 157"/>
                  <a:gd name="T16" fmla="*/ 4 w 17"/>
                  <a:gd name="T17" fmla="*/ 129 h 157"/>
                  <a:gd name="T18" fmla="*/ 8 w 17"/>
                  <a:gd name="T19" fmla="*/ 157 h 157"/>
                  <a:gd name="T20" fmla="*/ 17 w 17"/>
                  <a:gd name="T21" fmla="*/ 152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57">
                    <a:moveTo>
                      <a:pt x="17" y="152"/>
                    </a:moveTo>
                    <a:lnTo>
                      <a:pt x="14" y="129"/>
                    </a:lnTo>
                    <a:lnTo>
                      <a:pt x="11" y="81"/>
                    </a:lnTo>
                    <a:lnTo>
                      <a:pt x="11" y="30"/>
                    </a:lnTo>
                    <a:lnTo>
                      <a:pt x="10" y="0"/>
                    </a:lnTo>
                    <a:lnTo>
                      <a:pt x="1" y="0"/>
                    </a:lnTo>
                    <a:lnTo>
                      <a:pt x="0" y="30"/>
                    </a:lnTo>
                    <a:lnTo>
                      <a:pt x="2" y="81"/>
                    </a:lnTo>
                    <a:lnTo>
                      <a:pt x="4" y="129"/>
                    </a:lnTo>
                    <a:lnTo>
                      <a:pt x="8" y="157"/>
                    </a:lnTo>
                    <a:lnTo>
                      <a:pt x="17" y="1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03" name="Freeform 327"/>
              <p:cNvSpPr>
                <a:spLocks/>
              </p:cNvSpPr>
              <p:nvPr/>
            </p:nvSpPr>
            <p:spPr bwMode="auto">
              <a:xfrm>
                <a:off x="4251" y="2863"/>
                <a:ext cx="5" cy="4"/>
              </a:xfrm>
              <a:custGeom>
                <a:avLst/>
                <a:gdLst>
                  <a:gd name="T0" fmla="*/ 0 w 9"/>
                  <a:gd name="T1" fmla="*/ 5 h 7"/>
                  <a:gd name="T2" fmla="*/ 2 w 9"/>
                  <a:gd name="T3" fmla="*/ 7 h 7"/>
                  <a:gd name="T4" fmla="*/ 7 w 9"/>
                  <a:gd name="T5" fmla="*/ 7 h 7"/>
                  <a:gd name="T6" fmla="*/ 9 w 9"/>
                  <a:gd name="T7" fmla="*/ 4 h 7"/>
                  <a:gd name="T8" fmla="*/ 9 w 9"/>
                  <a:gd name="T9" fmla="*/ 0 h 7"/>
                  <a:gd name="T10" fmla="*/ 0 w 9"/>
                  <a:gd name="T11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7">
                    <a:moveTo>
                      <a:pt x="0" y="5"/>
                    </a:moveTo>
                    <a:lnTo>
                      <a:pt x="2" y="7"/>
                    </a:lnTo>
                    <a:lnTo>
                      <a:pt x="7" y="7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04" name="Freeform 328"/>
              <p:cNvSpPr>
                <a:spLocks/>
              </p:cNvSpPr>
              <p:nvPr/>
            </p:nvSpPr>
            <p:spPr bwMode="auto">
              <a:xfrm>
                <a:off x="4300" y="2786"/>
                <a:ext cx="2" cy="6"/>
              </a:xfrm>
              <a:custGeom>
                <a:avLst/>
                <a:gdLst>
                  <a:gd name="T0" fmla="*/ 4 w 4"/>
                  <a:gd name="T1" fmla="*/ 0 h 11"/>
                  <a:gd name="T2" fmla="*/ 1 w 4"/>
                  <a:gd name="T3" fmla="*/ 2 h 11"/>
                  <a:gd name="T4" fmla="*/ 0 w 4"/>
                  <a:gd name="T5" fmla="*/ 6 h 11"/>
                  <a:gd name="T6" fmla="*/ 1 w 4"/>
                  <a:gd name="T7" fmla="*/ 9 h 11"/>
                  <a:gd name="T8" fmla="*/ 4 w 4"/>
                  <a:gd name="T9" fmla="*/ 11 h 11"/>
                  <a:gd name="T10" fmla="*/ 4 w 4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1">
                    <a:moveTo>
                      <a:pt x="4" y="0"/>
                    </a:moveTo>
                    <a:lnTo>
                      <a:pt x="1" y="2"/>
                    </a:lnTo>
                    <a:lnTo>
                      <a:pt x="0" y="6"/>
                    </a:lnTo>
                    <a:lnTo>
                      <a:pt x="1" y="9"/>
                    </a:lnTo>
                    <a:lnTo>
                      <a:pt x="4" y="1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05" name="Freeform 329"/>
              <p:cNvSpPr>
                <a:spLocks/>
              </p:cNvSpPr>
              <p:nvPr/>
            </p:nvSpPr>
            <p:spPr bwMode="auto">
              <a:xfrm>
                <a:off x="4302" y="2785"/>
                <a:ext cx="24" cy="7"/>
              </a:xfrm>
              <a:custGeom>
                <a:avLst/>
                <a:gdLst>
                  <a:gd name="T0" fmla="*/ 38 w 48"/>
                  <a:gd name="T1" fmla="*/ 5 h 13"/>
                  <a:gd name="T2" fmla="*/ 43 w 48"/>
                  <a:gd name="T3" fmla="*/ 1 h 13"/>
                  <a:gd name="T4" fmla="*/ 42 w 48"/>
                  <a:gd name="T5" fmla="*/ 0 h 13"/>
                  <a:gd name="T6" fmla="*/ 37 w 48"/>
                  <a:gd name="T7" fmla="*/ 1 h 13"/>
                  <a:gd name="T8" fmla="*/ 33 w 48"/>
                  <a:gd name="T9" fmla="*/ 2 h 13"/>
                  <a:gd name="T10" fmla="*/ 26 w 48"/>
                  <a:gd name="T11" fmla="*/ 1 h 13"/>
                  <a:gd name="T12" fmla="*/ 19 w 48"/>
                  <a:gd name="T13" fmla="*/ 2 h 13"/>
                  <a:gd name="T14" fmla="*/ 12 w 48"/>
                  <a:gd name="T15" fmla="*/ 3 h 13"/>
                  <a:gd name="T16" fmla="*/ 5 w 48"/>
                  <a:gd name="T17" fmla="*/ 2 h 13"/>
                  <a:gd name="T18" fmla="*/ 0 w 48"/>
                  <a:gd name="T19" fmla="*/ 2 h 13"/>
                  <a:gd name="T20" fmla="*/ 0 w 48"/>
                  <a:gd name="T21" fmla="*/ 13 h 13"/>
                  <a:gd name="T22" fmla="*/ 5 w 48"/>
                  <a:gd name="T23" fmla="*/ 13 h 13"/>
                  <a:gd name="T24" fmla="*/ 12 w 48"/>
                  <a:gd name="T25" fmla="*/ 12 h 13"/>
                  <a:gd name="T26" fmla="*/ 19 w 48"/>
                  <a:gd name="T27" fmla="*/ 11 h 13"/>
                  <a:gd name="T28" fmla="*/ 26 w 48"/>
                  <a:gd name="T29" fmla="*/ 12 h 13"/>
                  <a:gd name="T30" fmla="*/ 33 w 48"/>
                  <a:gd name="T31" fmla="*/ 11 h 13"/>
                  <a:gd name="T32" fmla="*/ 37 w 48"/>
                  <a:gd name="T33" fmla="*/ 10 h 13"/>
                  <a:gd name="T34" fmla="*/ 42 w 48"/>
                  <a:gd name="T35" fmla="*/ 11 h 13"/>
                  <a:gd name="T36" fmla="*/ 43 w 48"/>
                  <a:gd name="T37" fmla="*/ 10 h 13"/>
                  <a:gd name="T38" fmla="*/ 48 w 48"/>
                  <a:gd name="T39" fmla="*/ 5 h 13"/>
                  <a:gd name="T40" fmla="*/ 43 w 48"/>
                  <a:gd name="T41" fmla="*/ 10 h 13"/>
                  <a:gd name="T42" fmla="*/ 46 w 48"/>
                  <a:gd name="T43" fmla="*/ 9 h 13"/>
                  <a:gd name="T44" fmla="*/ 48 w 48"/>
                  <a:gd name="T45" fmla="*/ 5 h 13"/>
                  <a:gd name="T46" fmla="*/ 46 w 48"/>
                  <a:gd name="T47" fmla="*/ 2 h 13"/>
                  <a:gd name="T48" fmla="*/ 43 w 48"/>
                  <a:gd name="T49" fmla="*/ 1 h 13"/>
                  <a:gd name="T50" fmla="*/ 38 w 48"/>
                  <a:gd name="T51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" h="13">
                    <a:moveTo>
                      <a:pt x="38" y="5"/>
                    </a:moveTo>
                    <a:lnTo>
                      <a:pt x="43" y="1"/>
                    </a:lnTo>
                    <a:lnTo>
                      <a:pt x="42" y="0"/>
                    </a:lnTo>
                    <a:lnTo>
                      <a:pt x="37" y="1"/>
                    </a:lnTo>
                    <a:lnTo>
                      <a:pt x="33" y="2"/>
                    </a:lnTo>
                    <a:lnTo>
                      <a:pt x="26" y="1"/>
                    </a:lnTo>
                    <a:lnTo>
                      <a:pt x="19" y="2"/>
                    </a:lnTo>
                    <a:lnTo>
                      <a:pt x="12" y="3"/>
                    </a:lnTo>
                    <a:lnTo>
                      <a:pt x="5" y="2"/>
                    </a:lnTo>
                    <a:lnTo>
                      <a:pt x="0" y="2"/>
                    </a:lnTo>
                    <a:lnTo>
                      <a:pt x="0" y="13"/>
                    </a:lnTo>
                    <a:lnTo>
                      <a:pt x="5" y="13"/>
                    </a:lnTo>
                    <a:lnTo>
                      <a:pt x="12" y="12"/>
                    </a:lnTo>
                    <a:lnTo>
                      <a:pt x="19" y="11"/>
                    </a:lnTo>
                    <a:lnTo>
                      <a:pt x="26" y="12"/>
                    </a:lnTo>
                    <a:lnTo>
                      <a:pt x="33" y="11"/>
                    </a:lnTo>
                    <a:lnTo>
                      <a:pt x="37" y="10"/>
                    </a:lnTo>
                    <a:lnTo>
                      <a:pt x="42" y="11"/>
                    </a:lnTo>
                    <a:lnTo>
                      <a:pt x="43" y="10"/>
                    </a:lnTo>
                    <a:lnTo>
                      <a:pt x="48" y="5"/>
                    </a:lnTo>
                    <a:lnTo>
                      <a:pt x="43" y="10"/>
                    </a:lnTo>
                    <a:lnTo>
                      <a:pt x="46" y="9"/>
                    </a:lnTo>
                    <a:lnTo>
                      <a:pt x="48" y="5"/>
                    </a:lnTo>
                    <a:lnTo>
                      <a:pt x="46" y="2"/>
                    </a:lnTo>
                    <a:lnTo>
                      <a:pt x="43" y="1"/>
                    </a:lnTo>
                    <a:lnTo>
                      <a:pt x="38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06" name="Freeform 330"/>
              <p:cNvSpPr>
                <a:spLocks/>
              </p:cNvSpPr>
              <p:nvPr/>
            </p:nvSpPr>
            <p:spPr bwMode="auto">
              <a:xfrm>
                <a:off x="4321" y="2765"/>
                <a:ext cx="8" cy="23"/>
              </a:xfrm>
              <a:custGeom>
                <a:avLst/>
                <a:gdLst>
                  <a:gd name="T0" fmla="*/ 8 w 15"/>
                  <a:gd name="T1" fmla="*/ 0 h 46"/>
                  <a:gd name="T2" fmla="*/ 4 w 15"/>
                  <a:gd name="T3" fmla="*/ 12 h 46"/>
                  <a:gd name="T4" fmla="*/ 3 w 15"/>
                  <a:gd name="T5" fmla="*/ 27 h 46"/>
                  <a:gd name="T6" fmla="*/ 0 w 15"/>
                  <a:gd name="T7" fmla="*/ 41 h 46"/>
                  <a:gd name="T8" fmla="*/ 0 w 15"/>
                  <a:gd name="T9" fmla="*/ 46 h 46"/>
                  <a:gd name="T10" fmla="*/ 10 w 15"/>
                  <a:gd name="T11" fmla="*/ 46 h 46"/>
                  <a:gd name="T12" fmla="*/ 10 w 15"/>
                  <a:gd name="T13" fmla="*/ 41 h 46"/>
                  <a:gd name="T14" fmla="*/ 12 w 15"/>
                  <a:gd name="T15" fmla="*/ 27 h 46"/>
                  <a:gd name="T16" fmla="*/ 13 w 15"/>
                  <a:gd name="T17" fmla="*/ 12 h 46"/>
                  <a:gd name="T18" fmla="*/ 15 w 15"/>
                  <a:gd name="T19" fmla="*/ 7 h 46"/>
                  <a:gd name="T20" fmla="*/ 8 w 15"/>
                  <a:gd name="T21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" h="46">
                    <a:moveTo>
                      <a:pt x="8" y="0"/>
                    </a:moveTo>
                    <a:lnTo>
                      <a:pt x="4" y="12"/>
                    </a:lnTo>
                    <a:lnTo>
                      <a:pt x="3" y="27"/>
                    </a:lnTo>
                    <a:lnTo>
                      <a:pt x="0" y="41"/>
                    </a:lnTo>
                    <a:lnTo>
                      <a:pt x="0" y="46"/>
                    </a:lnTo>
                    <a:lnTo>
                      <a:pt x="10" y="46"/>
                    </a:lnTo>
                    <a:lnTo>
                      <a:pt x="10" y="41"/>
                    </a:lnTo>
                    <a:lnTo>
                      <a:pt x="12" y="27"/>
                    </a:lnTo>
                    <a:lnTo>
                      <a:pt x="13" y="12"/>
                    </a:lnTo>
                    <a:lnTo>
                      <a:pt x="15" y="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07" name="Freeform 331"/>
              <p:cNvSpPr>
                <a:spLocks/>
              </p:cNvSpPr>
              <p:nvPr/>
            </p:nvSpPr>
            <p:spPr bwMode="auto">
              <a:xfrm>
                <a:off x="4325" y="2764"/>
                <a:ext cx="4" cy="4"/>
              </a:xfrm>
              <a:custGeom>
                <a:avLst/>
                <a:gdLst>
                  <a:gd name="T0" fmla="*/ 7 w 8"/>
                  <a:gd name="T1" fmla="*/ 8 h 8"/>
                  <a:gd name="T2" fmla="*/ 8 w 8"/>
                  <a:gd name="T3" fmla="*/ 5 h 8"/>
                  <a:gd name="T4" fmla="*/ 7 w 8"/>
                  <a:gd name="T5" fmla="*/ 1 h 8"/>
                  <a:gd name="T6" fmla="*/ 4 w 8"/>
                  <a:gd name="T7" fmla="*/ 0 h 8"/>
                  <a:gd name="T8" fmla="*/ 0 w 8"/>
                  <a:gd name="T9" fmla="*/ 1 h 8"/>
                  <a:gd name="T10" fmla="*/ 7 w 8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7" y="8"/>
                    </a:moveTo>
                    <a:lnTo>
                      <a:pt x="8" y="5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08" name="Freeform 332"/>
              <p:cNvSpPr>
                <a:spLocks/>
              </p:cNvSpPr>
              <p:nvPr/>
            </p:nvSpPr>
            <p:spPr bwMode="auto">
              <a:xfrm>
                <a:off x="3955" y="2863"/>
                <a:ext cx="470" cy="47"/>
              </a:xfrm>
              <a:custGeom>
                <a:avLst/>
                <a:gdLst>
                  <a:gd name="T0" fmla="*/ 886 w 940"/>
                  <a:gd name="T1" fmla="*/ 95 h 95"/>
                  <a:gd name="T2" fmla="*/ 902 w 940"/>
                  <a:gd name="T3" fmla="*/ 95 h 95"/>
                  <a:gd name="T4" fmla="*/ 917 w 940"/>
                  <a:gd name="T5" fmla="*/ 95 h 95"/>
                  <a:gd name="T6" fmla="*/ 933 w 940"/>
                  <a:gd name="T7" fmla="*/ 95 h 95"/>
                  <a:gd name="T8" fmla="*/ 940 w 940"/>
                  <a:gd name="T9" fmla="*/ 0 h 95"/>
                  <a:gd name="T10" fmla="*/ 915 w 940"/>
                  <a:gd name="T11" fmla="*/ 0 h 95"/>
                  <a:gd name="T12" fmla="*/ 887 w 940"/>
                  <a:gd name="T13" fmla="*/ 0 h 95"/>
                  <a:gd name="T14" fmla="*/ 859 w 940"/>
                  <a:gd name="T15" fmla="*/ 1 h 95"/>
                  <a:gd name="T16" fmla="*/ 829 w 940"/>
                  <a:gd name="T17" fmla="*/ 1 h 95"/>
                  <a:gd name="T18" fmla="*/ 774 w 940"/>
                  <a:gd name="T19" fmla="*/ 1 h 95"/>
                  <a:gd name="T20" fmla="*/ 716 w 940"/>
                  <a:gd name="T21" fmla="*/ 3 h 95"/>
                  <a:gd name="T22" fmla="*/ 656 w 940"/>
                  <a:gd name="T23" fmla="*/ 3 h 95"/>
                  <a:gd name="T24" fmla="*/ 594 w 940"/>
                  <a:gd name="T25" fmla="*/ 4 h 95"/>
                  <a:gd name="T26" fmla="*/ 532 w 940"/>
                  <a:gd name="T27" fmla="*/ 4 h 95"/>
                  <a:gd name="T28" fmla="*/ 470 w 940"/>
                  <a:gd name="T29" fmla="*/ 5 h 95"/>
                  <a:gd name="T30" fmla="*/ 408 w 940"/>
                  <a:gd name="T31" fmla="*/ 5 h 95"/>
                  <a:gd name="T32" fmla="*/ 348 w 940"/>
                  <a:gd name="T33" fmla="*/ 5 h 95"/>
                  <a:gd name="T34" fmla="*/ 281 w 940"/>
                  <a:gd name="T35" fmla="*/ 5 h 95"/>
                  <a:gd name="T36" fmla="*/ 219 w 940"/>
                  <a:gd name="T37" fmla="*/ 5 h 95"/>
                  <a:gd name="T38" fmla="*/ 161 w 940"/>
                  <a:gd name="T39" fmla="*/ 5 h 95"/>
                  <a:gd name="T40" fmla="*/ 112 w 940"/>
                  <a:gd name="T41" fmla="*/ 5 h 95"/>
                  <a:gd name="T42" fmla="*/ 69 w 940"/>
                  <a:gd name="T43" fmla="*/ 4 h 95"/>
                  <a:gd name="T44" fmla="*/ 36 w 940"/>
                  <a:gd name="T45" fmla="*/ 3 h 95"/>
                  <a:gd name="T46" fmla="*/ 14 w 940"/>
                  <a:gd name="T47" fmla="*/ 1 h 95"/>
                  <a:gd name="T48" fmla="*/ 2 w 940"/>
                  <a:gd name="T49" fmla="*/ 0 h 95"/>
                  <a:gd name="T50" fmla="*/ 0 w 940"/>
                  <a:gd name="T51" fmla="*/ 51 h 95"/>
                  <a:gd name="T52" fmla="*/ 2 w 940"/>
                  <a:gd name="T53" fmla="*/ 86 h 95"/>
                  <a:gd name="T54" fmla="*/ 9 w 940"/>
                  <a:gd name="T55" fmla="*/ 86 h 95"/>
                  <a:gd name="T56" fmla="*/ 17 w 940"/>
                  <a:gd name="T57" fmla="*/ 86 h 95"/>
                  <a:gd name="T58" fmla="*/ 29 w 940"/>
                  <a:gd name="T59" fmla="*/ 87 h 95"/>
                  <a:gd name="T60" fmla="*/ 42 w 940"/>
                  <a:gd name="T61" fmla="*/ 87 h 95"/>
                  <a:gd name="T62" fmla="*/ 72 w 940"/>
                  <a:gd name="T63" fmla="*/ 87 h 95"/>
                  <a:gd name="T64" fmla="*/ 109 w 940"/>
                  <a:gd name="T65" fmla="*/ 88 h 95"/>
                  <a:gd name="T66" fmla="*/ 151 w 940"/>
                  <a:gd name="T67" fmla="*/ 88 h 95"/>
                  <a:gd name="T68" fmla="*/ 197 w 940"/>
                  <a:gd name="T69" fmla="*/ 89 h 95"/>
                  <a:gd name="T70" fmla="*/ 247 w 940"/>
                  <a:gd name="T71" fmla="*/ 90 h 95"/>
                  <a:gd name="T72" fmla="*/ 302 w 940"/>
                  <a:gd name="T73" fmla="*/ 90 h 95"/>
                  <a:gd name="T74" fmla="*/ 358 w 940"/>
                  <a:gd name="T75" fmla="*/ 91 h 95"/>
                  <a:gd name="T76" fmla="*/ 417 w 940"/>
                  <a:gd name="T77" fmla="*/ 91 h 95"/>
                  <a:gd name="T78" fmla="*/ 477 w 940"/>
                  <a:gd name="T79" fmla="*/ 92 h 95"/>
                  <a:gd name="T80" fmla="*/ 537 w 940"/>
                  <a:gd name="T81" fmla="*/ 92 h 95"/>
                  <a:gd name="T82" fmla="*/ 598 w 940"/>
                  <a:gd name="T83" fmla="*/ 94 h 95"/>
                  <a:gd name="T84" fmla="*/ 658 w 940"/>
                  <a:gd name="T85" fmla="*/ 94 h 95"/>
                  <a:gd name="T86" fmla="*/ 716 w 940"/>
                  <a:gd name="T87" fmla="*/ 95 h 95"/>
                  <a:gd name="T88" fmla="*/ 773 w 940"/>
                  <a:gd name="T89" fmla="*/ 95 h 95"/>
                  <a:gd name="T90" fmla="*/ 827 w 940"/>
                  <a:gd name="T91" fmla="*/ 95 h 95"/>
                  <a:gd name="T92" fmla="*/ 878 w 940"/>
                  <a:gd name="T93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40" h="95">
                    <a:moveTo>
                      <a:pt x="878" y="95"/>
                    </a:moveTo>
                    <a:lnTo>
                      <a:pt x="886" y="95"/>
                    </a:lnTo>
                    <a:lnTo>
                      <a:pt x="894" y="95"/>
                    </a:lnTo>
                    <a:lnTo>
                      <a:pt x="902" y="95"/>
                    </a:lnTo>
                    <a:lnTo>
                      <a:pt x="910" y="95"/>
                    </a:lnTo>
                    <a:lnTo>
                      <a:pt x="917" y="95"/>
                    </a:lnTo>
                    <a:lnTo>
                      <a:pt x="925" y="95"/>
                    </a:lnTo>
                    <a:lnTo>
                      <a:pt x="933" y="95"/>
                    </a:lnTo>
                    <a:lnTo>
                      <a:pt x="940" y="95"/>
                    </a:lnTo>
                    <a:lnTo>
                      <a:pt x="940" y="0"/>
                    </a:lnTo>
                    <a:lnTo>
                      <a:pt x="927" y="0"/>
                    </a:lnTo>
                    <a:lnTo>
                      <a:pt x="915" y="0"/>
                    </a:lnTo>
                    <a:lnTo>
                      <a:pt x="901" y="0"/>
                    </a:lnTo>
                    <a:lnTo>
                      <a:pt x="887" y="0"/>
                    </a:lnTo>
                    <a:lnTo>
                      <a:pt x="873" y="1"/>
                    </a:lnTo>
                    <a:lnTo>
                      <a:pt x="859" y="1"/>
                    </a:lnTo>
                    <a:lnTo>
                      <a:pt x="844" y="1"/>
                    </a:lnTo>
                    <a:lnTo>
                      <a:pt x="829" y="1"/>
                    </a:lnTo>
                    <a:lnTo>
                      <a:pt x="803" y="1"/>
                    </a:lnTo>
                    <a:lnTo>
                      <a:pt x="774" y="1"/>
                    </a:lnTo>
                    <a:lnTo>
                      <a:pt x="745" y="3"/>
                    </a:lnTo>
                    <a:lnTo>
                      <a:pt x="716" y="3"/>
                    </a:lnTo>
                    <a:lnTo>
                      <a:pt x="686" y="3"/>
                    </a:lnTo>
                    <a:lnTo>
                      <a:pt x="656" y="3"/>
                    </a:lnTo>
                    <a:lnTo>
                      <a:pt x="625" y="4"/>
                    </a:lnTo>
                    <a:lnTo>
                      <a:pt x="594" y="4"/>
                    </a:lnTo>
                    <a:lnTo>
                      <a:pt x="563" y="4"/>
                    </a:lnTo>
                    <a:lnTo>
                      <a:pt x="532" y="4"/>
                    </a:lnTo>
                    <a:lnTo>
                      <a:pt x="501" y="5"/>
                    </a:lnTo>
                    <a:lnTo>
                      <a:pt x="470" y="5"/>
                    </a:lnTo>
                    <a:lnTo>
                      <a:pt x="439" y="5"/>
                    </a:lnTo>
                    <a:lnTo>
                      <a:pt x="408" y="5"/>
                    </a:lnTo>
                    <a:lnTo>
                      <a:pt x="378" y="5"/>
                    </a:lnTo>
                    <a:lnTo>
                      <a:pt x="348" y="5"/>
                    </a:lnTo>
                    <a:lnTo>
                      <a:pt x="314" y="5"/>
                    </a:lnTo>
                    <a:lnTo>
                      <a:pt x="281" y="5"/>
                    </a:lnTo>
                    <a:lnTo>
                      <a:pt x="249" y="5"/>
                    </a:lnTo>
                    <a:lnTo>
                      <a:pt x="219" y="5"/>
                    </a:lnTo>
                    <a:lnTo>
                      <a:pt x="189" y="5"/>
                    </a:lnTo>
                    <a:lnTo>
                      <a:pt x="161" y="5"/>
                    </a:lnTo>
                    <a:lnTo>
                      <a:pt x="136" y="5"/>
                    </a:lnTo>
                    <a:lnTo>
                      <a:pt x="112" y="5"/>
                    </a:lnTo>
                    <a:lnTo>
                      <a:pt x="88" y="5"/>
                    </a:lnTo>
                    <a:lnTo>
                      <a:pt x="69" y="4"/>
                    </a:lnTo>
                    <a:lnTo>
                      <a:pt x="50" y="4"/>
                    </a:lnTo>
                    <a:lnTo>
                      <a:pt x="36" y="3"/>
                    </a:lnTo>
                    <a:lnTo>
                      <a:pt x="23" y="3"/>
                    </a:lnTo>
                    <a:lnTo>
                      <a:pt x="14" y="1"/>
                    </a:lnTo>
                    <a:lnTo>
                      <a:pt x="6" y="1"/>
                    </a:lnTo>
                    <a:lnTo>
                      <a:pt x="2" y="0"/>
                    </a:lnTo>
                    <a:lnTo>
                      <a:pt x="0" y="27"/>
                    </a:lnTo>
                    <a:lnTo>
                      <a:pt x="0" y="51"/>
                    </a:lnTo>
                    <a:lnTo>
                      <a:pt x="0" y="72"/>
                    </a:lnTo>
                    <a:lnTo>
                      <a:pt x="2" y="86"/>
                    </a:lnTo>
                    <a:lnTo>
                      <a:pt x="6" y="86"/>
                    </a:lnTo>
                    <a:lnTo>
                      <a:pt x="9" y="86"/>
                    </a:lnTo>
                    <a:lnTo>
                      <a:pt x="12" y="86"/>
                    </a:lnTo>
                    <a:lnTo>
                      <a:pt x="17" y="86"/>
                    </a:lnTo>
                    <a:lnTo>
                      <a:pt x="23" y="87"/>
                    </a:lnTo>
                    <a:lnTo>
                      <a:pt x="29" y="87"/>
                    </a:lnTo>
                    <a:lnTo>
                      <a:pt x="36" y="87"/>
                    </a:lnTo>
                    <a:lnTo>
                      <a:pt x="42" y="87"/>
                    </a:lnTo>
                    <a:lnTo>
                      <a:pt x="56" y="87"/>
                    </a:lnTo>
                    <a:lnTo>
                      <a:pt x="72" y="87"/>
                    </a:lnTo>
                    <a:lnTo>
                      <a:pt x="90" y="88"/>
                    </a:lnTo>
                    <a:lnTo>
                      <a:pt x="109" y="88"/>
                    </a:lnTo>
                    <a:lnTo>
                      <a:pt x="129" y="88"/>
                    </a:lnTo>
                    <a:lnTo>
                      <a:pt x="151" y="88"/>
                    </a:lnTo>
                    <a:lnTo>
                      <a:pt x="173" y="89"/>
                    </a:lnTo>
                    <a:lnTo>
                      <a:pt x="197" y="89"/>
                    </a:lnTo>
                    <a:lnTo>
                      <a:pt x="221" y="89"/>
                    </a:lnTo>
                    <a:lnTo>
                      <a:pt x="247" y="90"/>
                    </a:lnTo>
                    <a:lnTo>
                      <a:pt x="274" y="90"/>
                    </a:lnTo>
                    <a:lnTo>
                      <a:pt x="302" y="90"/>
                    </a:lnTo>
                    <a:lnTo>
                      <a:pt x="329" y="90"/>
                    </a:lnTo>
                    <a:lnTo>
                      <a:pt x="358" y="91"/>
                    </a:lnTo>
                    <a:lnTo>
                      <a:pt x="387" y="91"/>
                    </a:lnTo>
                    <a:lnTo>
                      <a:pt x="417" y="91"/>
                    </a:lnTo>
                    <a:lnTo>
                      <a:pt x="447" y="92"/>
                    </a:lnTo>
                    <a:lnTo>
                      <a:pt x="477" y="92"/>
                    </a:lnTo>
                    <a:lnTo>
                      <a:pt x="507" y="92"/>
                    </a:lnTo>
                    <a:lnTo>
                      <a:pt x="537" y="92"/>
                    </a:lnTo>
                    <a:lnTo>
                      <a:pt x="568" y="94"/>
                    </a:lnTo>
                    <a:lnTo>
                      <a:pt x="598" y="94"/>
                    </a:lnTo>
                    <a:lnTo>
                      <a:pt x="628" y="94"/>
                    </a:lnTo>
                    <a:lnTo>
                      <a:pt x="658" y="94"/>
                    </a:lnTo>
                    <a:lnTo>
                      <a:pt x="688" y="94"/>
                    </a:lnTo>
                    <a:lnTo>
                      <a:pt x="716" y="95"/>
                    </a:lnTo>
                    <a:lnTo>
                      <a:pt x="745" y="95"/>
                    </a:lnTo>
                    <a:lnTo>
                      <a:pt x="773" y="95"/>
                    </a:lnTo>
                    <a:lnTo>
                      <a:pt x="800" y="95"/>
                    </a:lnTo>
                    <a:lnTo>
                      <a:pt x="827" y="95"/>
                    </a:lnTo>
                    <a:lnTo>
                      <a:pt x="852" y="95"/>
                    </a:lnTo>
                    <a:lnTo>
                      <a:pt x="878" y="95"/>
                    </a:lnTo>
                    <a:close/>
                  </a:path>
                </a:pathLst>
              </a:custGeom>
              <a:solidFill>
                <a:srgbClr val="7C3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09" name="Freeform 333"/>
              <p:cNvSpPr>
                <a:spLocks/>
              </p:cNvSpPr>
              <p:nvPr/>
            </p:nvSpPr>
            <p:spPr bwMode="auto">
              <a:xfrm>
                <a:off x="4394" y="2907"/>
                <a:ext cx="34" cy="6"/>
              </a:xfrm>
              <a:custGeom>
                <a:avLst/>
                <a:gdLst>
                  <a:gd name="T0" fmla="*/ 56 w 68"/>
                  <a:gd name="T1" fmla="*/ 6 h 11"/>
                  <a:gd name="T2" fmla="*/ 62 w 68"/>
                  <a:gd name="T3" fmla="*/ 0 h 11"/>
                  <a:gd name="T4" fmla="*/ 55 w 68"/>
                  <a:gd name="T5" fmla="*/ 0 h 11"/>
                  <a:gd name="T6" fmla="*/ 47 w 68"/>
                  <a:gd name="T7" fmla="*/ 0 h 11"/>
                  <a:gd name="T8" fmla="*/ 39 w 68"/>
                  <a:gd name="T9" fmla="*/ 0 h 11"/>
                  <a:gd name="T10" fmla="*/ 32 w 68"/>
                  <a:gd name="T11" fmla="*/ 0 h 11"/>
                  <a:gd name="T12" fmla="*/ 24 w 68"/>
                  <a:gd name="T13" fmla="*/ 0 h 11"/>
                  <a:gd name="T14" fmla="*/ 16 w 68"/>
                  <a:gd name="T15" fmla="*/ 0 h 11"/>
                  <a:gd name="T16" fmla="*/ 8 w 68"/>
                  <a:gd name="T17" fmla="*/ 0 h 11"/>
                  <a:gd name="T18" fmla="*/ 0 w 68"/>
                  <a:gd name="T19" fmla="*/ 0 h 11"/>
                  <a:gd name="T20" fmla="*/ 0 w 68"/>
                  <a:gd name="T21" fmla="*/ 11 h 11"/>
                  <a:gd name="T22" fmla="*/ 8 w 68"/>
                  <a:gd name="T23" fmla="*/ 11 h 11"/>
                  <a:gd name="T24" fmla="*/ 16 w 68"/>
                  <a:gd name="T25" fmla="*/ 11 h 11"/>
                  <a:gd name="T26" fmla="*/ 24 w 68"/>
                  <a:gd name="T27" fmla="*/ 11 h 11"/>
                  <a:gd name="T28" fmla="*/ 32 w 68"/>
                  <a:gd name="T29" fmla="*/ 11 h 11"/>
                  <a:gd name="T30" fmla="*/ 39 w 68"/>
                  <a:gd name="T31" fmla="*/ 11 h 11"/>
                  <a:gd name="T32" fmla="*/ 47 w 68"/>
                  <a:gd name="T33" fmla="*/ 11 h 11"/>
                  <a:gd name="T34" fmla="*/ 55 w 68"/>
                  <a:gd name="T35" fmla="*/ 11 h 11"/>
                  <a:gd name="T36" fmla="*/ 62 w 68"/>
                  <a:gd name="T37" fmla="*/ 11 h 11"/>
                  <a:gd name="T38" fmla="*/ 68 w 68"/>
                  <a:gd name="T39" fmla="*/ 6 h 11"/>
                  <a:gd name="T40" fmla="*/ 62 w 68"/>
                  <a:gd name="T41" fmla="*/ 11 h 11"/>
                  <a:gd name="T42" fmla="*/ 65 w 68"/>
                  <a:gd name="T43" fmla="*/ 9 h 11"/>
                  <a:gd name="T44" fmla="*/ 68 w 68"/>
                  <a:gd name="T45" fmla="*/ 6 h 11"/>
                  <a:gd name="T46" fmla="*/ 65 w 68"/>
                  <a:gd name="T47" fmla="*/ 2 h 11"/>
                  <a:gd name="T48" fmla="*/ 62 w 68"/>
                  <a:gd name="T49" fmla="*/ 0 h 11"/>
                  <a:gd name="T50" fmla="*/ 56 w 68"/>
                  <a:gd name="T51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8" h="11">
                    <a:moveTo>
                      <a:pt x="56" y="6"/>
                    </a:moveTo>
                    <a:lnTo>
                      <a:pt x="62" y="0"/>
                    </a:lnTo>
                    <a:lnTo>
                      <a:pt x="55" y="0"/>
                    </a:lnTo>
                    <a:lnTo>
                      <a:pt x="47" y="0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" y="11"/>
                    </a:lnTo>
                    <a:lnTo>
                      <a:pt x="16" y="11"/>
                    </a:lnTo>
                    <a:lnTo>
                      <a:pt x="24" y="11"/>
                    </a:lnTo>
                    <a:lnTo>
                      <a:pt x="32" y="11"/>
                    </a:lnTo>
                    <a:lnTo>
                      <a:pt x="39" y="11"/>
                    </a:lnTo>
                    <a:lnTo>
                      <a:pt x="47" y="11"/>
                    </a:lnTo>
                    <a:lnTo>
                      <a:pt x="55" y="11"/>
                    </a:lnTo>
                    <a:lnTo>
                      <a:pt x="62" y="11"/>
                    </a:lnTo>
                    <a:lnTo>
                      <a:pt x="68" y="6"/>
                    </a:lnTo>
                    <a:lnTo>
                      <a:pt x="62" y="11"/>
                    </a:lnTo>
                    <a:lnTo>
                      <a:pt x="65" y="9"/>
                    </a:lnTo>
                    <a:lnTo>
                      <a:pt x="68" y="6"/>
                    </a:lnTo>
                    <a:lnTo>
                      <a:pt x="65" y="2"/>
                    </a:lnTo>
                    <a:lnTo>
                      <a:pt x="62" y="0"/>
                    </a:lnTo>
                    <a:lnTo>
                      <a:pt x="56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10" name="Freeform 334"/>
              <p:cNvSpPr>
                <a:spLocks/>
              </p:cNvSpPr>
              <p:nvPr/>
            </p:nvSpPr>
            <p:spPr bwMode="auto">
              <a:xfrm>
                <a:off x="4423" y="2860"/>
                <a:ext cx="5" cy="50"/>
              </a:xfrm>
              <a:custGeom>
                <a:avLst/>
                <a:gdLst>
                  <a:gd name="T0" fmla="*/ 6 w 12"/>
                  <a:gd name="T1" fmla="*/ 11 h 100"/>
                  <a:gd name="T2" fmla="*/ 0 w 12"/>
                  <a:gd name="T3" fmla="*/ 5 h 100"/>
                  <a:gd name="T4" fmla="*/ 0 w 12"/>
                  <a:gd name="T5" fmla="*/ 100 h 100"/>
                  <a:gd name="T6" fmla="*/ 12 w 12"/>
                  <a:gd name="T7" fmla="*/ 100 h 100"/>
                  <a:gd name="T8" fmla="*/ 12 w 12"/>
                  <a:gd name="T9" fmla="*/ 5 h 100"/>
                  <a:gd name="T10" fmla="*/ 6 w 12"/>
                  <a:gd name="T11" fmla="*/ 0 h 100"/>
                  <a:gd name="T12" fmla="*/ 12 w 12"/>
                  <a:gd name="T13" fmla="*/ 5 h 100"/>
                  <a:gd name="T14" fmla="*/ 9 w 12"/>
                  <a:gd name="T15" fmla="*/ 2 h 100"/>
                  <a:gd name="T16" fmla="*/ 6 w 12"/>
                  <a:gd name="T17" fmla="*/ 0 h 100"/>
                  <a:gd name="T18" fmla="*/ 2 w 12"/>
                  <a:gd name="T19" fmla="*/ 2 h 100"/>
                  <a:gd name="T20" fmla="*/ 0 w 12"/>
                  <a:gd name="T21" fmla="*/ 5 h 100"/>
                  <a:gd name="T22" fmla="*/ 6 w 12"/>
                  <a:gd name="T23" fmla="*/ 11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100">
                    <a:moveTo>
                      <a:pt x="6" y="11"/>
                    </a:moveTo>
                    <a:lnTo>
                      <a:pt x="0" y="5"/>
                    </a:lnTo>
                    <a:lnTo>
                      <a:pt x="0" y="100"/>
                    </a:lnTo>
                    <a:lnTo>
                      <a:pt x="12" y="100"/>
                    </a:lnTo>
                    <a:lnTo>
                      <a:pt x="12" y="5"/>
                    </a:lnTo>
                    <a:lnTo>
                      <a:pt x="6" y="0"/>
                    </a:lnTo>
                    <a:lnTo>
                      <a:pt x="12" y="5"/>
                    </a:lnTo>
                    <a:lnTo>
                      <a:pt x="9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11" name="Freeform 335"/>
              <p:cNvSpPr>
                <a:spLocks/>
              </p:cNvSpPr>
              <p:nvPr/>
            </p:nvSpPr>
            <p:spPr bwMode="auto">
              <a:xfrm>
                <a:off x="4370" y="2860"/>
                <a:ext cx="55" cy="7"/>
              </a:xfrm>
              <a:custGeom>
                <a:avLst/>
                <a:gdLst>
                  <a:gd name="T0" fmla="*/ 0 w 111"/>
                  <a:gd name="T1" fmla="*/ 12 h 12"/>
                  <a:gd name="T2" fmla="*/ 0 w 111"/>
                  <a:gd name="T3" fmla="*/ 12 h 12"/>
                  <a:gd name="T4" fmla="*/ 15 w 111"/>
                  <a:gd name="T5" fmla="*/ 12 h 12"/>
                  <a:gd name="T6" fmla="*/ 30 w 111"/>
                  <a:gd name="T7" fmla="*/ 12 h 12"/>
                  <a:gd name="T8" fmla="*/ 44 w 111"/>
                  <a:gd name="T9" fmla="*/ 12 h 12"/>
                  <a:gd name="T10" fmla="*/ 58 w 111"/>
                  <a:gd name="T11" fmla="*/ 11 h 12"/>
                  <a:gd name="T12" fmla="*/ 72 w 111"/>
                  <a:gd name="T13" fmla="*/ 11 h 12"/>
                  <a:gd name="T14" fmla="*/ 86 w 111"/>
                  <a:gd name="T15" fmla="*/ 11 h 12"/>
                  <a:gd name="T16" fmla="*/ 98 w 111"/>
                  <a:gd name="T17" fmla="*/ 11 h 12"/>
                  <a:gd name="T18" fmla="*/ 111 w 111"/>
                  <a:gd name="T19" fmla="*/ 11 h 12"/>
                  <a:gd name="T20" fmla="*/ 111 w 111"/>
                  <a:gd name="T21" fmla="*/ 0 h 12"/>
                  <a:gd name="T22" fmla="*/ 98 w 111"/>
                  <a:gd name="T23" fmla="*/ 0 h 12"/>
                  <a:gd name="T24" fmla="*/ 86 w 111"/>
                  <a:gd name="T25" fmla="*/ 0 h 12"/>
                  <a:gd name="T26" fmla="*/ 72 w 111"/>
                  <a:gd name="T27" fmla="*/ 0 h 12"/>
                  <a:gd name="T28" fmla="*/ 58 w 111"/>
                  <a:gd name="T29" fmla="*/ 0 h 12"/>
                  <a:gd name="T30" fmla="*/ 44 w 111"/>
                  <a:gd name="T31" fmla="*/ 1 h 12"/>
                  <a:gd name="T32" fmla="*/ 30 w 111"/>
                  <a:gd name="T33" fmla="*/ 1 h 12"/>
                  <a:gd name="T34" fmla="*/ 15 w 111"/>
                  <a:gd name="T35" fmla="*/ 1 h 12"/>
                  <a:gd name="T36" fmla="*/ 0 w 111"/>
                  <a:gd name="T37" fmla="*/ 1 h 12"/>
                  <a:gd name="T38" fmla="*/ 0 w 111"/>
                  <a:gd name="T39" fmla="*/ 1 h 12"/>
                  <a:gd name="T40" fmla="*/ 0 w 111"/>
                  <a:gd name="T4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1" h="12">
                    <a:moveTo>
                      <a:pt x="0" y="12"/>
                    </a:moveTo>
                    <a:lnTo>
                      <a:pt x="0" y="12"/>
                    </a:lnTo>
                    <a:lnTo>
                      <a:pt x="15" y="12"/>
                    </a:lnTo>
                    <a:lnTo>
                      <a:pt x="30" y="12"/>
                    </a:lnTo>
                    <a:lnTo>
                      <a:pt x="44" y="12"/>
                    </a:lnTo>
                    <a:lnTo>
                      <a:pt x="58" y="11"/>
                    </a:lnTo>
                    <a:lnTo>
                      <a:pt x="72" y="11"/>
                    </a:lnTo>
                    <a:lnTo>
                      <a:pt x="86" y="11"/>
                    </a:lnTo>
                    <a:lnTo>
                      <a:pt x="98" y="11"/>
                    </a:lnTo>
                    <a:lnTo>
                      <a:pt x="111" y="11"/>
                    </a:lnTo>
                    <a:lnTo>
                      <a:pt x="111" y="0"/>
                    </a:lnTo>
                    <a:lnTo>
                      <a:pt x="98" y="0"/>
                    </a:lnTo>
                    <a:lnTo>
                      <a:pt x="86" y="0"/>
                    </a:lnTo>
                    <a:lnTo>
                      <a:pt x="72" y="0"/>
                    </a:lnTo>
                    <a:lnTo>
                      <a:pt x="58" y="0"/>
                    </a:lnTo>
                    <a:lnTo>
                      <a:pt x="44" y="1"/>
                    </a:lnTo>
                    <a:lnTo>
                      <a:pt x="30" y="1"/>
                    </a:lnTo>
                    <a:lnTo>
                      <a:pt x="15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12" name="Freeform 336"/>
              <p:cNvSpPr>
                <a:spLocks/>
              </p:cNvSpPr>
              <p:nvPr/>
            </p:nvSpPr>
            <p:spPr bwMode="auto">
              <a:xfrm>
                <a:off x="4129" y="2861"/>
                <a:ext cx="241" cy="7"/>
              </a:xfrm>
              <a:custGeom>
                <a:avLst/>
                <a:gdLst>
                  <a:gd name="T0" fmla="*/ 0 w 481"/>
                  <a:gd name="T1" fmla="*/ 15 h 15"/>
                  <a:gd name="T2" fmla="*/ 0 w 481"/>
                  <a:gd name="T3" fmla="*/ 15 h 15"/>
                  <a:gd name="T4" fmla="*/ 30 w 481"/>
                  <a:gd name="T5" fmla="*/ 15 h 15"/>
                  <a:gd name="T6" fmla="*/ 60 w 481"/>
                  <a:gd name="T7" fmla="*/ 15 h 15"/>
                  <a:gd name="T8" fmla="*/ 91 w 481"/>
                  <a:gd name="T9" fmla="*/ 15 h 15"/>
                  <a:gd name="T10" fmla="*/ 122 w 481"/>
                  <a:gd name="T11" fmla="*/ 15 h 15"/>
                  <a:gd name="T12" fmla="*/ 153 w 481"/>
                  <a:gd name="T13" fmla="*/ 15 h 15"/>
                  <a:gd name="T14" fmla="*/ 184 w 481"/>
                  <a:gd name="T15" fmla="*/ 13 h 15"/>
                  <a:gd name="T16" fmla="*/ 215 w 481"/>
                  <a:gd name="T17" fmla="*/ 13 h 15"/>
                  <a:gd name="T18" fmla="*/ 246 w 481"/>
                  <a:gd name="T19" fmla="*/ 13 h 15"/>
                  <a:gd name="T20" fmla="*/ 277 w 481"/>
                  <a:gd name="T21" fmla="*/ 13 h 15"/>
                  <a:gd name="T22" fmla="*/ 308 w 481"/>
                  <a:gd name="T23" fmla="*/ 12 h 15"/>
                  <a:gd name="T24" fmla="*/ 338 w 481"/>
                  <a:gd name="T25" fmla="*/ 12 h 15"/>
                  <a:gd name="T26" fmla="*/ 368 w 481"/>
                  <a:gd name="T27" fmla="*/ 12 h 15"/>
                  <a:gd name="T28" fmla="*/ 397 w 481"/>
                  <a:gd name="T29" fmla="*/ 12 h 15"/>
                  <a:gd name="T30" fmla="*/ 426 w 481"/>
                  <a:gd name="T31" fmla="*/ 11 h 15"/>
                  <a:gd name="T32" fmla="*/ 455 w 481"/>
                  <a:gd name="T33" fmla="*/ 11 h 15"/>
                  <a:gd name="T34" fmla="*/ 481 w 481"/>
                  <a:gd name="T35" fmla="*/ 11 h 15"/>
                  <a:gd name="T36" fmla="*/ 481 w 481"/>
                  <a:gd name="T37" fmla="*/ 0 h 15"/>
                  <a:gd name="T38" fmla="*/ 455 w 481"/>
                  <a:gd name="T39" fmla="*/ 0 h 15"/>
                  <a:gd name="T40" fmla="*/ 426 w 481"/>
                  <a:gd name="T41" fmla="*/ 0 h 15"/>
                  <a:gd name="T42" fmla="*/ 397 w 481"/>
                  <a:gd name="T43" fmla="*/ 1 h 15"/>
                  <a:gd name="T44" fmla="*/ 368 w 481"/>
                  <a:gd name="T45" fmla="*/ 1 h 15"/>
                  <a:gd name="T46" fmla="*/ 338 w 481"/>
                  <a:gd name="T47" fmla="*/ 1 h 15"/>
                  <a:gd name="T48" fmla="*/ 308 w 481"/>
                  <a:gd name="T49" fmla="*/ 1 h 15"/>
                  <a:gd name="T50" fmla="*/ 277 w 481"/>
                  <a:gd name="T51" fmla="*/ 2 h 15"/>
                  <a:gd name="T52" fmla="*/ 246 w 481"/>
                  <a:gd name="T53" fmla="*/ 2 h 15"/>
                  <a:gd name="T54" fmla="*/ 215 w 481"/>
                  <a:gd name="T55" fmla="*/ 2 h 15"/>
                  <a:gd name="T56" fmla="*/ 184 w 481"/>
                  <a:gd name="T57" fmla="*/ 2 h 15"/>
                  <a:gd name="T58" fmla="*/ 153 w 481"/>
                  <a:gd name="T59" fmla="*/ 3 h 15"/>
                  <a:gd name="T60" fmla="*/ 122 w 481"/>
                  <a:gd name="T61" fmla="*/ 3 h 15"/>
                  <a:gd name="T62" fmla="*/ 91 w 481"/>
                  <a:gd name="T63" fmla="*/ 3 h 15"/>
                  <a:gd name="T64" fmla="*/ 60 w 481"/>
                  <a:gd name="T65" fmla="*/ 3 h 15"/>
                  <a:gd name="T66" fmla="*/ 30 w 481"/>
                  <a:gd name="T67" fmla="*/ 3 h 15"/>
                  <a:gd name="T68" fmla="*/ 0 w 481"/>
                  <a:gd name="T69" fmla="*/ 3 h 15"/>
                  <a:gd name="T70" fmla="*/ 0 w 481"/>
                  <a:gd name="T71" fmla="*/ 3 h 15"/>
                  <a:gd name="T72" fmla="*/ 0 w 481"/>
                  <a:gd name="T7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81" h="15">
                    <a:moveTo>
                      <a:pt x="0" y="15"/>
                    </a:moveTo>
                    <a:lnTo>
                      <a:pt x="0" y="15"/>
                    </a:lnTo>
                    <a:lnTo>
                      <a:pt x="30" y="15"/>
                    </a:lnTo>
                    <a:lnTo>
                      <a:pt x="60" y="15"/>
                    </a:lnTo>
                    <a:lnTo>
                      <a:pt x="91" y="15"/>
                    </a:lnTo>
                    <a:lnTo>
                      <a:pt x="122" y="15"/>
                    </a:lnTo>
                    <a:lnTo>
                      <a:pt x="153" y="15"/>
                    </a:lnTo>
                    <a:lnTo>
                      <a:pt x="184" y="13"/>
                    </a:lnTo>
                    <a:lnTo>
                      <a:pt x="215" y="13"/>
                    </a:lnTo>
                    <a:lnTo>
                      <a:pt x="246" y="13"/>
                    </a:lnTo>
                    <a:lnTo>
                      <a:pt x="277" y="13"/>
                    </a:lnTo>
                    <a:lnTo>
                      <a:pt x="308" y="12"/>
                    </a:lnTo>
                    <a:lnTo>
                      <a:pt x="338" y="12"/>
                    </a:lnTo>
                    <a:lnTo>
                      <a:pt x="368" y="12"/>
                    </a:lnTo>
                    <a:lnTo>
                      <a:pt x="397" y="12"/>
                    </a:lnTo>
                    <a:lnTo>
                      <a:pt x="426" y="11"/>
                    </a:lnTo>
                    <a:lnTo>
                      <a:pt x="455" y="11"/>
                    </a:lnTo>
                    <a:lnTo>
                      <a:pt x="481" y="11"/>
                    </a:lnTo>
                    <a:lnTo>
                      <a:pt x="481" y="0"/>
                    </a:lnTo>
                    <a:lnTo>
                      <a:pt x="455" y="0"/>
                    </a:lnTo>
                    <a:lnTo>
                      <a:pt x="426" y="0"/>
                    </a:lnTo>
                    <a:lnTo>
                      <a:pt x="397" y="1"/>
                    </a:lnTo>
                    <a:lnTo>
                      <a:pt x="368" y="1"/>
                    </a:lnTo>
                    <a:lnTo>
                      <a:pt x="338" y="1"/>
                    </a:lnTo>
                    <a:lnTo>
                      <a:pt x="308" y="1"/>
                    </a:lnTo>
                    <a:lnTo>
                      <a:pt x="277" y="2"/>
                    </a:lnTo>
                    <a:lnTo>
                      <a:pt x="246" y="2"/>
                    </a:lnTo>
                    <a:lnTo>
                      <a:pt x="215" y="2"/>
                    </a:lnTo>
                    <a:lnTo>
                      <a:pt x="184" y="2"/>
                    </a:lnTo>
                    <a:lnTo>
                      <a:pt x="153" y="3"/>
                    </a:lnTo>
                    <a:lnTo>
                      <a:pt x="122" y="3"/>
                    </a:lnTo>
                    <a:lnTo>
                      <a:pt x="91" y="3"/>
                    </a:lnTo>
                    <a:lnTo>
                      <a:pt x="60" y="3"/>
                    </a:lnTo>
                    <a:lnTo>
                      <a:pt x="3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13" name="Freeform 337"/>
              <p:cNvSpPr>
                <a:spLocks/>
              </p:cNvSpPr>
              <p:nvPr/>
            </p:nvSpPr>
            <p:spPr bwMode="auto">
              <a:xfrm>
                <a:off x="3954" y="2861"/>
                <a:ext cx="175" cy="7"/>
              </a:xfrm>
              <a:custGeom>
                <a:avLst/>
                <a:gdLst>
                  <a:gd name="T0" fmla="*/ 10 w 351"/>
                  <a:gd name="T1" fmla="*/ 4 h 15"/>
                  <a:gd name="T2" fmla="*/ 4 w 351"/>
                  <a:gd name="T3" fmla="*/ 9 h 15"/>
                  <a:gd name="T4" fmla="*/ 9 w 351"/>
                  <a:gd name="T5" fmla="*/ 10 h 15"/>
                  <a:gd name="T6" fmla="*/ 17 w 351"/>
                  <a:gd name="T7" fmla="*/ 10 h 15"/>
                  <a:gd name="T8" fmla="*/ 26 w 351"/>
                  <a:gd name="T9" fmla="*/ 12 h 15"/>
                  <a:gd name="T10" fmla="*/ 39 w 351"/>
                  <a:gd name="T11" fmla="*/ 12 h 15"/>
                  <a:gd name="T12" fmla="*/ 53 w 351"/>
                  <a:gd name="T13" fmla="*/ 13 h 15"/>
                  <a:gd name="T14" fmla="*/ 72 w 351"/>
                  <a:gd name="T15" fmla="*/ 13 h 15"/>
                  <a:gd name="T16" fmla="*/ 91 w 351"/>
                  <a:gd name="T17" fmla="*/ 15 h 15"/>
                  <a:gd name="T18" fmla="*/ 115 w 351"/>
                  <a:gd name="T19" fmla="*/ 15 h 15"/>
                  <a:gd name="T20" fmla="*/ 139 w 351"/>
                  <a:gd name="T21" fmla="*/ 15 h 15"/>
                  <a:gd name="T22" fmla="*/ 164 w 351"/>
                  <a:gd name="T23" fmla="*/ 15 h 15"/>
                  <a:gd name="T24" fmla="*/ 192 w 351"/>
                  <a:gd name="T25" fmla="*/ 15 h 15"/>
                  <a:gd name="T26" fmla="*/ 222 w 351"/>
                  <a:gd name="T27" fmla="*/ 15 h 15"/>
                  <a:gd name="T28" fmla="*/ 252 w 351"/>
                  <a:gd name="T29" fmla="*/ 15 h 15"/>
                  <a:gd name="T30" fmla="*/ 284 w 351"/>
                  <a:gd name="T31" fmla="*/ 15 h 15"/>
                  <a:gd name="T32" fmla="*/ 317 w 351"/>
                  <a:gd name="T33" fmla="*/ 15 h 15"/>
                  <a:gd name="T34" fmla="*/ 351 w 351"/>
                  <a:gd name="T35" fmla="*/ 15 h 15"/>
                  <a:gd name="T36" fmla="*/ 351 w 351"/>
                  <a:gd name="T37" fmla="*/ 3 h 15"/>
                  <a:gd name="T38" fmla="*/ 317 w 351"/>
                  <a:gd name="T39" fmla="*/ 3 h 15"/>
                  <a:gd name="T40" fmla="*/ 284 w 351"/>
                  <a:gd name="T41" fmla="*/ 3 h 15"/>
                  <a:gd name="T42" fmla="*/ 252 w 351"/>
                  <a:gd name="T43" fmla="*/ 3 h 15"/>
                  <a:gd name="T44" fmla="*/ 222 w 351"/>
                  <a:gd name="T45" fmla="*/ 3 h 15"/>
                  <a:gd name="T46" fmla="*/ 192 w 351"/>
                  <a:gd name="T47" fmla="*/ 3 h 15"/>
                  <a:gd name="T48" fmla="*/ 164 w 351"/>
                  <a:gd name="T49" fmla="*/ 3 h 15"/>
                  <a:gd name="T50" fmla="*/ 139 w 351"/>
                  <a:gd name="T51" fmla="*/ 3 h 15"/>
                  <a:gd name="T52" fmla="*/ 115 w 351"/>
                  <a:gd name="T53" fmla="*/ 3 h 15"/>
                  <a:gd name="T54" fmla="*/ 91 w 351"/>
                  <a:gd name="T55" fmla="*/ 3 h 15"/>
                  <a:gd name="T56" fmla="*/ 72 w 351"/>
                  <a:gd name="T57" fmla="*/ 2 h 15"/>
                  <a:gd name="T58" fmla="*/ 53 w 351"/>
                  <a:gd name="T59" fmla="*/ 2 h 15"/>
                  <a:gd name="T60" fmla="*/ 39 w 351"/>
                  <a:gd name="T61" fmla="*/ 1 h 15"/>
                  <a:gd name="T62" fmla="*/ 26 w 351"/>
                  <a:gd name="T63" fmla="*/ 1 h 15"/>
                  <a:gd name="T64" fmla="*/ 17 w 351"/>
                  <a:gd name="T65" fmla="*/ 1 h 15"/>
                  <a:gd name="T66" fmla="*/ 9 w 351"/>
                  <a:gd name="T67" fmla="*/ 1 h 15"/>
                  <a:gd name="T68" fmla="*/ 6 w 351"/>
                  <a:gd name="T69" fmla="*/ 0 h 15"/>
                  <a:gd name="T70" fmla="*/ 0 w 351"/>
                  <a:gd name="T71" fmla="*/ 4 h 15"/>
                  <a:gd name="T72" fmla="*/ 6 w 351"/>
                  <a:gd name="T73" fmla="*/ 0 h 15"/>
                  <a:gd name="T74" fmla="*/ 3 w 351"/>
                  <a:gd name="T75" fmla="*/ 1 h 15"/>
                  <a:gd name="T76" fmla="*/ 0 w 351"/>
                  <a:gd name="T77" fmla="*/ 3 h 15"/>
                  <a:gd name="T78" fmla="*/ 2 w 351"/>
                  <a:gd name="T79" fmla="*/ 7 h 15"/>
                  <a:gd name="T80" fmla="*/ 4 w 351"/>
                  <a:gd name="T81" fmla="*/ 9 h 15"/>
                  <a:gd name="T82" fmla="*/ 10 w 351"/>
                  <a:gd name="T83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51" h="15">
                    <a:moveTo>
                      <a:pt x="10" y="4"/>
                    </a:moveTo>
                    <a:lnTo>
                      <a:pt x="4" y="9"/>
                    </a:lnTo>
                    <a:lnTo>
                      <a:pt x="9" y="10"/>
                    </a:lnTo>
                    <a:lnTo>
                      <a:pt x="17" y="10"/>
                    </a:lnTo>
                    <a:lnTo>
                      <a:pt x="26" y="12"/>
                    </a:lnTo>
                    <a:lnTo>
                      <a:pt x="39" y="12"/>
                    </a:lnTo>
                    <a:lnTo>
                      <a:pt x="53" y="13"/>
                    </a:lnTo>
                    <a:lnTo>
                      <a:pt x="72" y="13"/>
                    </a:lnTo>
                    <a:lnTo>
                      <a:pt x="91" y="15"/>
                    </a:lnTo>
                    <a:lnTo>
                      <a:pt x="115" y="15"/>
                    </a:lnTo>
                    <a:lnTo>
                      <a:pt x="139" y="15"/>
                    </a:lnTo>
                    <a:lnTo>
                      <a:pt x="164" y="15"/>
                    </a:lnTo>
                    <a:lnTo>
                      <a:pt x="192" y="15"/>
                    </a:lnTo>
                    <a:lnTo>
                      <a:pt x="222" y="15"/>
                    </a:lnTo>
                    <a:lnTo>
                      <a:pt x="252" y="15"/>
                    </a:lnTo>
                    <a:lnTo>
                      <a:pt x="284" y="15"/>
                    </a:lnTo>
                    <a:lnTo>
                      <a:pt x="317" y="15"/>
                    </a:lnTo>
                    <a:lnTo>
                      <a:pt x="351" y="15"/>
                    </a:lnTo>
                    <a:lnTo>
                      <a:pt x="351" y="3"/>
                    </a:lnTo>
                    <a:lnTo>
                      <a:pt x="317" y="3"/>
                    </a:lnTo>
                    <a:lnTo>
                      <a:pt x="284" y="3"/>
                    </a:lnTo>
                    <a:lnTo>
                      <a:pt x="252" y="3"/>
                    </a:lnTo>
                    <a:lnTo>
                      <a:pt x="222" y="3"/>
                    </a:lnTo>
                    <a:lnTo>
                      <a:pt x="192" y="3"/>
                    </a:lnTo>
                    <a:lnTo>
                      <a:pt x="164" y="3"/>
                    </a:lnTo>
                    <a:lnTo>
                      <a:pt x="139" y="3"/>
                    </a:lnTo>
                    <a:lnTo>
                      <a:pt x="115" y="3"/>
                    </a:lnTo>
                    <a:lnTo>
                      <a:pt x="91" y="3"/>
                    </a:lnTo>
                    <a:lnTo>
                      <a:pt x="72" y="2"/>
                    </a:lnTo>
                    <a:lnTo>
                      <a:pt x="53" y="2"/>
                    </a:lnTo>
                    <a:lnTo>
                      <a:pt x="39" y="1"/>
                    </a:lnTo>
                    <a:lnTo>
                      <a:pt x="26" y="1"/>
                    </a:lnTo>
                    <a:lnTo>
                      <a:pt x="17" y="1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14" name="Freeform 338"/>
              <p:cNvSpPr>
                <a:spLocks/>
              </p:cNvSpPr>
              <p:nvPr/>
            </p:nvSpPr>
            <p:spPr bwMode="auto">
              <a:xfrm>
                <a:off x="3953" y="2863"/>
                <a:ext cx="6" cy="46"/>
              </a:xfrm>
              <a:custGeom>
                <a:avLst/>
                <a:gdLst>
                  <a:gd name="T0" fmla="*/ 8 w 13"/>
                  <a:gd name="T1" fmla="*/ 80 h 91"/>
                  <a:gd name="T2" fmla="*/ 13 w 13"/>
                  <a:gd name="T3" fmla="*/ 84 h 91"/>
                  <a:gd name="T4" fmla="*/ 10 w 13"/>
                  <a:gd name="T5" fmla="*/ 72 h 91"/>
                  <a:gd name="T6" fmla="*/ 12 w 13"/>
                  <a:gd name="T7" fmla="*/ 51 h 91"/>
                  <a:gd name="T8" fmla="*/ 10 w 13"/>
                  <a:gd name="T9" fmla="*/ 27 h 91"/>
                  <a:gd name="T10" fmla="*/ 13 w 13"/>
                  <a:gd name="T11" fmla="*/ 0 h 91"/>
                  <a:gd name="T12" fmla="*/ 3 w 13"/>
                  <a:gd name="T13" fmla="*/ 0 h 91"/>
                  <a:gd name="T14" fmla="*/ 1 w 13"/>
                  <a:gd name="T15" fmla="*/ 27 h 91"/>
                  <a:gd name="T16" fmla="*/ 0 w 13"/>
                  <a:gd name="T17" fmla="*/ 51 h 91"/>
                  <a:gd name="T18" fmla="*/ 1 w 13"/>
                  <a:gd name="T19" fmla="*/ 72 h 91"/>
                  <a:gd name="T20" fmla="*/ 3 w 13"/>
                  <a:gd name="T21" fmla="*/ 87 h 91"/>
                  <a:gd name="T22" fmla="*/ 8 w 13"/>
                  <a:gd name="T23" fmla="*/ 91 h 91"/>
                  <a:gd name="T24" fmla="*/ 3 w 13"/>
                  <a:gd name="T25" fmla="*/ 87 h 91"/>
                  <a:gd name="T26" fmla="*/ 6 w 13"/>
                  <a:gd name="T27" fmla="*/ 89 h 91"/>
                  <a:gd name="T28" fmla="*/ 9 w 13"/>
                  <a:gd name="T29" fmla="*/ 90 h 91"/>
                  <a:gd name="T30" fmla="*/ 12 w 13"/>
                  <a:gd name="T31" fmla="*/ 88 h 91"/>
                  <a:gd name="T32" fmla="*/ 13 w 13"/>
                  <a:gd name="T33" fmla="*/ 84 h 91"/>
                  <a:gd name="T34" fmla="*/ 8 w 13"/>
                  <a:gd name="T35" fmla="*/ 8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" h="91">
                    <a:moveTo>
                      <a:pt x="8" y="80"/>
                    </a:moveTo>
                    <a:lnTo>
                      <a:pt x="13" y="84"/>
                    </a:lnTo>
                    <a:lnTo>
                      <a:pt x="10" y="72"/>
                    </a:lnTo>
                    <a:lnTo>
                      <a:pt x="12" y="51"/>
                    </a:lnTo>
                    <a:lnTo>
                      <a:pt x="10" y="27"/>
                    </a:lnTo>
                    <a:lnTo>
                      <a:pt x="13" y="0"/>
                    </a:lnTo>
                    <a:lnTo>
                      <a:pt x="3" y="0"/>
                    </a:lnTo>
                    <a:lnTo>
                      <a:pt x="1" y="27"/>
                    </a:lnTo>
                    <a:lnTo>
                      <a:pt x="0" y="51"/>
                    </a:lnTo>
                    <a:lnTo>
                      <a:pt x="1" y="72"/>
                    </a:lnTo>
                    <a:lnTo>
                      <a:pt x="3" y="87"/>
                    </a:lnTo>
                    <a:lnTo>
                      <a:pt x="8" y="91"/>
                    </a:lnTo>
                    <a:lnTo>
                      <a:pt x="3" y="87"/>
                    </a:lnTo>
                    <a:lnTo>
                      <a:pt x="6" y="89"/>
                    </a:lnTo>
                    <a:lnTo>
                      <a:pt x="9" y="90"/>
                    </a:lnTo>
                    <a:lnTo>
                      <a:pt x="12" y="88"/>
                    </a:lnTo>
                    <a:lnTo>
                      <a:pt x="13" y="84"/>
                    </a:lnTo>
                    <a:lnTo>
                      <a:pt x="8" y="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15" name="Freeform 339"/>
              <p:cNvSpPr>
                <a:spLocks/>
              </p:cNvSpPr>
              <p:nvPr/>
            </p:nvSpPr>
            <p:spPr bwMode="auto">
              <a:xfrm>
                <a:off x="3957" y="2903"/>
                <a:ext cx="20" cy="6"/>
              </a:xfrm>
              <a:custGeom>
                <a:avLst/>
                <a:gdLst>
                  <a:gd name="T0" fmla="*/ 40 w 40"/>
                  <a:gd name="T1" fmla="*/ 2 h 12"/>
                  <a:gd name="T2" fmla="*/ 40 w 40"/>
                  <a:gd name="T3" fmla="*/ 1 h 12"/>
                  <a:gd name="T4" fmla="*/ 34 w 40"/>
                  <a:gd name="T5" fmla="*/ 1 h 12"/>
                  <a:gd name="T6" fmla="*/ 27 w 40"/>
                  <a:gd name="T7" fmla="*/ 1 h 12"/>
                  <a:gd name="T8" fmla="*/ 21 w 40"/>
                  <a:gd name="T9" fmla="*/ 2 h 12"/>
                  <a:gd name="T10" fmla="*/ 15 w 40"/>
                  <a:gd name="T11" fmla="*/ 1 h 12"/>
                  <a:gd name="T12" fmla="*/ 10 w 40"/>
                  <a:gd name="T13" fmla="*/ 0 h 12"/>
                  <a:gd name="T14" fmla="*/ 7 w 40"/>
                  <a:gd name="T15" fmla="*/ 0 h 12"/>
                  <a:gd name="T16" fmla="*/ 4 w 40"/>
                  <a:gd name="T17" fmla="*/ 0 h 12"/>
                  <a:gd name="T18" fmla="*/ 0 w 40"/>
                  <a:gd name="T19" fmla="*/ 0 h 12"/>
                  <a:gd name="T20" fmla="*/ 0 w 40"/>
                  <a:gd name="T21" fmla="*/ 11 h 12"/>
                  <a:gd name="T22" fmla="*/ 4 w 40"/>
                  <a:gd name="T23" fmla="*/ 11 h 12"/>
                  <a:gd name="T24" fmla="*/ 7 w 40"/>
                  <a:gd name="T25" fmla="*/ 11 h 12"/>
                  <a:gd name="T26" fmla="*/ 10 w 40"/>
                  <a:gd name="T27" fmla="*/ 11 h 12"/>
                  <a:gd name="T28" fmla="*/ 15 w 40"/>
                  <a:gd name="T29" fmla="*/ 10 h 12"/>
                  <a:gd name="T30" fmla="*/ 21 w 40"/>
                  <a:gd name="T31" fmla="*/ 11 h 12"/>
                  <a:gd name="T32" fmla="*/ 27 w 40"/>
                  <a:gd name="T33" fmla="*/ 12 h 12"/>
                  <a:gd name="T34" fmla="*/ 34 w 40"/>
                  <a:gd name="T35" fmla="*/ 12 h 12"/>
                  <a:gd name="T36" fmla="*/ 40 w 40"/>
                  <a:gd name="T37" fmla="*/ 12 h 12"/>
                  <a:gd name="T38" fmla="*/ 40 w 40"/>
                  <a:gd name="T39" fmla="*/ 11 h 12"/>
                  <a:gd name="T40" fmla="*/ 40 w 40"/>
                  <a:gd name="T41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" h="12">
                    <a:moveTo>
                      <a:pt x="40" y="2"/>
                    </a:moveTo>
                    <a:lnTo>
                      <a:pt x="40" y="1"/>
                    </a:lnTo>
                    <a:lnTo>
                      <a:pt x="34" y="1"/>
                    </a:lnTo>
                    <a:lnTo>
                      <a:pt x="27" y="1"/>
                    </a:lnTo>
                    <a:lnTo>
                      <a:pt x="21" y="2"/>
                    </a:lnTo>
                    <a:lnTo>
                      <a:pt x="15" y="1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4" y="11"/>
                    </a:lnTo>
                    <a:lnTo>
                      <a:pt x="7" y="11"/>
                    </a:lnTo>
                    <a:lnTo>
                      <a:pt x="10" y="11"/>
                    </a:lnTo>
                    <a:lnTo>
                      <a:pt x="15" y="10"/>
                    </a:lnTo>
                    <a:lnTo>
                      <a:pt x="21" y="11"/>
                    </a:lnTo>
                    <a:lnTo>
                      <a:pt x="27" y="12"/>
                    </a:lnTo>
                    <a:lnTo>
                      <a:pt x="34" y="12"/>
                    </a:lnTo>
                    <a:lnTo>
                      <a:pt x="40" y="12"/>
                    </a:lnTo>
                    <a:lnTo>
                      <a:pt x="40" y="11"/>
                    </a:lnTo>
                    <a:lnTo>
                      <a:pt x="4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16" name="Freeform 340"/>
              <p:cNvSpPr>
                <a:spLocks/>
              </p:cNvSpPr>
              <p:nvPr/>
            </p:nvSpPr>
            <p:spPr bwMode="auto">
              <a:xfrm>
                <a:off x="3977" y="2903"/>
                <a:ext cx="420" cy="10"/>
              </a:xfrm>
              <a:custGeom>
                <a:avLst/>
                <a:gdLst>
                  <a:gd name="T0" fmla="*/ 836 w 841"/>
                  <a:gd name="T1" fmla="*/ 8 h 19"/>
                  <a:gd name="T2" fmla="*/ 785 w 841"/>
                  <a:gd name="T3" fmla="*/ 8 h 19"/>
                  <a:gd name="T4" fmla="*/ 731 w 841"/>
                  <a:gd name="T5" fmla="*/ 8 h 19"/>
                  <a:gd name="T6" fmla="*/ 674 w 841"/>
                  <a:gd name="T7" fmla="*/ 8 h 19"/>
                  <a:gd name="T8" fmla="*/ 616 w 841"/>
                  <a:gd name="T9" fmla="*/ 7 h 19"/>
                  <a:gd name="T10" fmla="*/ 556 w 841"/>
                  <a:gd name="T11" fmla="*/ 7 h 19"/>
                  <a:gd name="T12" fmla="*/ 495 w 841"/>
                  <a:gd name="T13" fmla="*/ 6 h 19"/>
                  <a:gd name="T14" fmla="*/ 435 w 841"/>
                  <a:gd name="T15" fmla="*/ 6 h 19"/>
                  <a:gd name="T16" fmla="*/ 375 w 841"/>
                  <a:gd name="T17" fmla="*/ 5 h 19"/>
                  <a:gd name="T18" fmla="*/ 316 w 841"/>
                  <a:gd name="T19" fmla="*/ 5 h 19"/>
                  <a:gd name="T20" fmla="*/ 260 w 841"/>
                  <a:gd name="T21" fmla="*/ 3 h 19"/>
                  <a:gd name="T22" fmla="*/ 205 w 841"/>
                  <a:gd name="T23" fmla="*/ 3 h 19"/>
                  <a:gd name="T24" fmla="*/ 155 w 841"/>
                  <a:gd name="T25" fmla="*/ 2 h 19"/>
                  <a:gd name="T26" fmla="*/ 109 w 841"/>
                  <a:gd name="T27" fmla="*/ 1 h 19"/>
                  <a:gd name="T28" fmla="*/ 67 w 841"/>
                  <a:gd name="T29" fmla="*/ 1 h 19"/>
                  <a:gd name="T30" fmla="*/ 30 w 841"/>
                  <a:gd name="T31" fmla="*/ 0 h 19"/>
                  <a:gd name="T32" fmla="*/ 0 w 841"/>
                  <a:gd name="T33" fmla="*/ 1 h 19"/>
                  <a:gd name="T34" fmla="*/ 14 w 841"/>
                  <a:gd name="T35" fmla="*/ 11 h 19"/>
                  <a:gd name="T36" fmla="*/ 48 w 841"/>
                  <a:gd name="T37" fmla="*/ 13 h 19"/>
                  <a:gd name="T38" fmla="*/ 87 w 841"/>
                  <a:gd name="T39" fmla="*/ 13 h 19"/>
                  <a:gd name="T40" fmla="*/ 131 w 841"/>
                  <a:gd name="T41" fmla="*/ 14 h 19"/>
                  <a:gd name="T42" fmla="*/ 179 w 841"/>
                  <a:gd name="T43" fmla="*/ 14 h 19"/>
                  <a:gd name="T44" fmla="*/ 232 w 841"/>
                  <a:gd name="T45" fmla="*/ 15 h 19"/>
                  <a:gd name="T46" fmla="*/ 287 w 841"/>
                  <a:gd name="T47" fmla="*/ 15 h 19"/>
                  <a:gd name="T48" fmla="*/ 345 w 841"/>
                  <a:gd name="T49" fmla="*/ 16 h 19"/>
                  <a:gd name="T50" fmla="*/ 405 w 841"/>
                  <a:gd name="T51" fmla="*/ 17 h 19"/>
                  <a:gd name="T52" fmla="*/ 465 w 841"/>
                  <a:gd name="T53" fmla="*/ 17 h 19"/>
                  <a:gd name="T54" fmla="*/ 526 w 841"/>
                  <a:gd name="T55" fmla="*/ 18 h 19"/>
                  <a:gd name="T56" fmla="*/ 586 w 841"/>
                  <a:gd name="T57" fmla="*/ 18 h 19"/>
                  <a:gd name="T58" fmla="*/ 646 w 841"/>
                  <a:gd name="T59" fmla="*/ 18 h 19"/>
                  <a:gd name="T60" fmla="*/ 703 w 841"/>
                  <a:gd name="T61" fmla="*/ 19 h 19"/>
                  <a:gd name="T62" fmla="*/ 758 w 841"/>
                  <a:gd name="T63" fmla="*/ 19 h 19"/>
                  <a:gd name="T64" fmla="*/ 810 w 841"/>
                  <a:gd name="T65" fmla="*/ 19 h 19"/>
                  <a:gd name="T66" fmla="*/ 836 w 841"/>
                  <a:gd name="T67" fmla="*/ 19 h 19"/>
                  <a:gd name="T68" fmla="*/ 839 w 841"/>
                  <a:gd name="T69" fmla="*/ 17 h 19"/>
                  <a:gd name="T70" fmla="*/ 839 w 841"/>
                  <a:gd name="T71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41" h="19">
                    <a:moveTo>
                      <a:pt x="836" y="8"/>
                    </a:moveTo>
                    <a:lnTo>
                      <a:pt x="836" y="8"/>
                    </a:lnTo>
                    <a:lnTo>
                      <a:pt x="810" y="8"/>
                    </a:lnTo>
                    <a:lnTo>
                      <a:pt x="785" y="8"/>
                    </a:lnTo>
                    <a:lnTo>
                      <a:pt x="758" y="8"/>
                    </a:lnTo>
                    <a:lnTo>
                      <a:pt x="731" y="8"/>
                    </a:lnTo>
                    <a:lnTo>
                      <a:pt x="703" y="8"/>
                    </a:lnTo>
                    <a:lnTo>
                      <a:pt x="674" y="8"/>
                    </a:lnTo>
                    <a:lnTo>
                      <a:pt x="646" y="7"/>
                    </a:lnTo>
                    <a:lnTo>
                      <a:pt x="616" y="7"/>
                    </a:lnTo>
                    <a:lnTo>
                      <a:pt x="586" y="7"/>
                    </a:lnTo>
                    <a:lnTo>
                      <a:pt x="556" y="7"/>
                    </a:lnTo>
                    <a:lnTo>
                      <a:pt x="526" y="7"/>
                    </a:lnTo>
                    <a:lnTo>
                      <a:pt x="495" y="6"/>
                    </a:lnTo>
                    <a:lnTo>
                      <a:pt x="465" y="6"/>
                    </a:lnTo>
                    <a:lnTo>
                      <a:pt x="435" y="6"/>
                    </a:lnTo>
                    <a:lnTo>
                      <a:pt x="405" y="6"/>
                    </a:lnTo>
                    <a:lnTo>
                      <a:pt x="375" y="5"/>
                    </a:lnTo>
                    <a:lnTo>
                      <a:pt x="345" y="5"/>
                    </a:lnTo>
                    <a:lnTo>
                      <a:pt x="316" y="5"/>
                    </a:lnTo>
                    <a:lnTo>
                      <a:pt x="287" y="3"/>
                    </a:lnTo>
                    <a:lnTo>
                      <a:pt x="260" y="3"/>
                    </a:lnTo>
                    <a:lnTo>
                      <a:pt x="232" y="3"/>
                    </a:lnTo>
                    <a:lnTo>
                      <a:pt x="205" y="3"/>
                    </a:lnTo>
                    <a:lnTo>
                      <a:pt x="179" y="2"/>
                    </a:lnTo>
                    <a:lnTo>
                      <a:pt x="155" y="2"/>
                    </a:lnTo>
                    <a:lnTo>
                      <a:pt x="131" y="2"/>
                    </a:lnTo>
                    <a:lnTo>
                      <a:pt x="109" y="1"/>
                    </a:lnTo>
                    <a:lnTo>
                      <a:pt x="87" y="1"/>
                    </a:lnTo>
                    <a:lnTo>
                      <a:pt x="67" y="1"/>
                    </a:lnTo>
                    <a:lnTo>
                      <a:pt x="48" y="1"/>
                    </a:lnTo>
                    <a:lnTo>
                      <a:pt x="30" y="0"/>
                    </a:lnTo>
                    <a:lnTo>
                      <a:pt x="14" y="0"/>
                    </a:lnTo>
                    <a:lnTo>
                      <a:pt x="0" y="1"/>
                    </a:lnTo>
                    <a:lnTo>
                      <a:pt x="0" y="10"/>
                    </a:lnTo>
                    <a:lnTo>
                      <a:pt x="14" y="11"/>
                    </a:lnTo>
                    <a:lnTo>
                      <a:pt x="30" y="11"/>
                    </a:lnTo>
                    <a:lnTo>
                      <a:pt x="48" y="13"/>
                    </a:lnTo>
                    <a:lnTo>
                      <a:pt x="67" y="13"/>
                    </a:lnTo>
                    <a:lnTo>
                      <a:pt x="87" y="13"/>
                    </a:lnTo>
                    <a:lnTo>
                      <a:pt x="109" y="13"/>
                    </a:lnTo>
                    <a:lnTo>
                      <a:pt x="131" y="14"/>
                    </a:lnTo>
                    <a:lnTo>
                      <a:pt x="155" y="14"/>
                    </a:lnTo>
                    <a:lnTo>
                      <a:pt x="179" y="14"/>
                    </a:lnTo>
                    <a:lnTo>
                      <a:pt x="205" y="15"/>
                    </a:lnTo>
                    <a:lnTo>
                      <a:pt x="232" y="15"/>
                    </a:lnTo>
                    <a:lnTo>
                      <a:pt x="260" y="15"/>
                    </a:lnTo>
                    <a:lnTo>
                      <a:pt x="287" y="15"/>
                    </a:lnTo>
                    <a:lnTo>
                      <a:pt x="316" y="16"/>
                    </a:lnTo>
                    <a:lnTo>
                      <a:pt x="345" y="16"/>
                    </a:lnTo>
                    <a:lnTo>
                      <a:pt x="375" y="16"/>
                    </a:lnTo>
                    <a:lnTo>
                      <a:pt x="405" y="17"/>
                    </a:lnTo>
                    <a:lnTo>
                      <a:pt x="435" y="17"/>
                    </a:lnTo>
                    <a:lnTo>
                      <a:pt x="465" y="17"/>
                    </a:lnTo>
                    <a:lnTo>
                      <a:pt x="495" y="17"/>
                    </a:lnTo>
                    <a:lnTo>
                      <a:pt x="526" y="18"/>
                    </a:lnTo>
                    <a:lnTo>
                      <a:pt x="556" y="18"/>
                    </a:lnTo>
                    <a:lnTo>
                      <a:pt x="586" y="18"/>
                    </a:lnTo>
                    <a:lnTo>
                      <a:pt x="616" y="18"/>
                    </a:lnTo>
                    <a:lnTo>
                      <a:pt x="646" y="18"/>
                    </a:lnTo>
                    <a:lnTo>
                      <a:pt x="674" y="19"/>
                    </a:lnTo>
                    <a:lnTo>
                      <a:pt x="703" y="19"/>
                    </a:lnTo>
                    <a:lnTo>
                      <a:pt x="731" y="19"/>
                    </a:lnTo>
                    <a:lnTo>
                      <a:pt x="758" y="19"/>
                    </a:lnTo>
                    <a:lnTo>
                      <a:pt x="785" y="19"/>
                    </a:lnTo>
                    <a:lnTo>
                      <a:pt x="810" y="19"/>
                    </a:lnTo>
                    <a:lnTo>
                      <a:pt x="836" y="19"/>
                    </a:lnTo>
                    <a:lnTo>
                      <a:pt x="836" y="19"/>
                    </a:lnTo>
                    <a:lnTo>
                      <a:pt x="836" y="19"/>
                    </a:lnTo>
                    <a:lnTo>
                      <a:pt x="839" y="17"/>
                    </a:lnTo>
                    <a:lnTo>
                      <a:pt x="841" y="14"/>
                    </a:lnTo>
                    <a:lnTo>
                      <a:pt x="839" y="10"/>
                    </a:lnTo>
                    <a:lnTo>
                      <a:pt x="836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17" name="Freeform 341"/>
              <p:cNvSpPr>
                <a:spLocks/>
              </p:cNvSpPr>
              <p:nvPr/>
            </p:nvSpPr>
            <p:spPr bwMode="auto">
              <a:xfrm>
                <a:off x="3975" y="2906"/>
                <a:ext cx="421" cy="418"/>
              </a:xfrm>
              <a:custGeom>
                <a:avLst/>
                <a:gdLst>
                  <a:gd name="T0" fmla="*/ 839 w 842"/>
                  <a:gd name="T1" fmla="*/ 8 h 835"/>
                  <a:gd name="T2" fmla="*/ 788 w 842"/>
                  <a:gd name="T3" fmla="*/ 8 h 835"/>
                  <a:gd name="T4" fmla="*/ 734 w 842"/>
                  <a:gd name="T5" fmla="*/ 8 h 835"/>
                  <a:gd name="T6" fmla="*/ 677 w 842"/>
                  <a:gd name="T7" fmla="*/ 8 h 835"/>
                  <a:gd name="T8" fmla="*/ 619 w 842"/>
                  <a:gd name="T9" fmla="*/ 7 h 835"/>
                  <a:gd name="T10" fmla="*/ 559 w 842"/>
                  <a:gd name="T11" fmla="*/ 7 h 835"/>
                  <a:gd name="T12" fmla="*/ 498 w 842"/>
                  <a:gd name="T13" fmla="*/ 5 h 835"/>
                  <a:gd name="T14" fmla="*/ 438 w 842"/>
                  <a:gd name="T15" fmla="*/ 5 h 835"/>
                  <a:gd name="T16" fmla="*/ 378 w 842"/>
                  <a:gd name="T17" fmla="*/ 4 h 835"/>
                  <a:gd name="T18" fmla="*/ 319 w 842"/>
                  <a:gd name="T19" fmla="*/ 4 h 835"/>
                  <a:gd name="T20" fmla="*/ 263 w 842"/>
                  <a:gd name="T21" fmla="*/ 3 h 835"/>
                  <a:gd name="T22" fmla="*/ 208 w 842"/>
                  <a:gd name="T23" fmla="*/ 3 h 835"/>
                  <a:gd name="T24" fmla="*/ 158 w 842"/>
                  <a:gd name="T25" fmla="*/ 2 h 835"/>
                  <a:gd name="T26" fmla="*/ 112 w 842"/>
                  <a:gd name="T27" fmla="*/ 1 h 835"/>
                  <a:gd name="T28" fmla="*/ 70 w 842"/>
                  <a:gd name="T29" fmla="*/ 1 h 835"/>
                  <a:gd name="T30" fmla="*/ 33 w 842"/>
                  <a:gd name="T31" fmla="*/ 0 h 835"/>
                  <a:gd name="T32" fmla="*/ 3 w 842"/>
                  <a:gd name="T33" fmla="*/ 0 h 835"/>
                  <a:gd name="T34" fmla="*/ 14 w 842"/>
                  <a:gd name="T35" fmla="*/ 27 h 835"/>
                  <a:gd name="T36" fmla="*/ 49 w 842"/>
                  <a:gd name="T37" fmla="*/ 32 h 835"/>
                  <a:gd name="T38" fmla="*/ 90 w 842"/>
                  <a:gd name="T39" fmla="*/ 42 h 835"/>
                  <a:gd name="T40" fmla="*/ 127 w 842"/>
                  <a:gd name="T41" fmla="*/ 63 h 835"/>
                  <a:gd name="T42" fmla="*/ 154 w 842"/>
                  <a:gd name="T43" fmla="*/ 94 h 835"/>
                  <a:gd name="T44" fmla="*/ 169 w 842"/>
                  <a:gd name="T45" fmla="*/ 122 h 835"/>
                  <a:gd name="T46" fmla="*/ 170 w 842"/>
                  <a:gd name="T47" fmla="*/ 148 h 835"/>
                  <a:gd name="T48" fmla="*/ 159 w 842"/>
                  <a:gd name="T49" fmla="*/ 178 h 835"/>
                  <a:gd name="T50" fmla="*/ 136 w 842"/>
                  <a:gd name="T51" fmla="*/ 224 h 835"/>
                  <a:gd name="T52" fmla="*/ 107 w 842"/>
                  <a:gd name="T53" fmla="*/ 298 h 835"/>
                  <a:gd name="T54" fmla="*/ 78 w 842"/>
                  <a:gd name="T55" fmla="*/ 382 h 835"/>
                  <a:gd name="T56" fmla="*/ 58 w 842"/>
                  <a:gd name="T57" fmla="*/ 451 h 835"/>
                  <a:gd name="T58" fmla="*/ 49 w 842"/>
                  <a:gd name="T59" fmla="*/ 511 h 835"/>
                  <a:gd name="T60" fmla="*/ 56 w 842"/>
                  <a:gd name="T61" fmla="*/ 599 h 835"/>
                  <a:gd name="T62" fmla="*/ 70 w 842"/>
                  <a:gd name="T63" fmla="*/ 645 h 835"/>
                  <a:gd name="T64" fmla="*/ 108 w 842"/>
                  <a:gd name="T65" fmla="*/ 672 h 835"/>
                  <a:gd name="T66" fmla="*/ 147 w 842"/>
                  <a:gd name="T67" fmla="*/ 694 h 835"/>
                  <a:gd name="T68" fmla="*/ 185 w 842"/>
                  <a:gd name="T69" fmla="*/ 710 h 835"/>
                  <a:gd name="T70" fmla="*/ 220 w 842"/>
                  <a:gd name="T71" fmla="*/ 722 h 835"/>
                  <a:gd name="T72" fmla="*/ 249 w 842"/>
                  <a:gd name="T73" fmla="*/ 729 h 835"/>
                  <a:gd name="T74" fmla="*/ 271 w 842"/>
                  <a:gd name="T75" fmla="*/ 732 h 835"/>
                  <a:gd name="T76" fmla="*/ 283 w 842"/>
                  <a:gd name="T77" fmla="*/ 734 h 835"/>
                  <a:gd name="T78" fmla="*/ 293 w 842"/>
                  <a:gd name="T79" fmla="*/ 738 h 835"/>
                  <a:gd name="T80" fmla="*/ 309 w 842"/>
                  <a:gd name="T81" fmla="*/ 755 h 835"/>
                  <a:gd name="T82" fmla="*/ 328 w 842"/>
                  <a:gd name="T83" fmla="*/ 768 h 835"/>
                  <a:gd name="T84" fmla="*/ 372 w 842"/>
                  <a:gd name="T85" fmla="*/ 770 h 835"/>
                  <a:gd name="T86" fmla="*/ 431 w 842"/>
                  <a:gd name="T87" fmla="*/ 772 h 835"/>
                  <a:gd name="T88" fmla="*/ 498 w 842"/>
                  <a:gd name="T89" fmla="*/ 776 h 835"/>
                  <a:gd name="T90" fmla="*/ 567 w 842"/>
                  <a:gd name="T91" fmla="*/ 779 h 835"/>
                  <a:gd name="T92" fmla="*/ 631 w 842"/>
                  <a:gd name="T93" fmla="*/ 782 h 835"/>
                  <a:gd name="T94" fmla="*/ 685 w 842"/>
                  <a:gd name="T95" fmla="*/ 785 h 835"/>
                  <a:gd name="T96" fmla="*/ 722 w 842"/>
                  <a:gd name="T97" fmla="*/ 786 h 835"/>
                  <a:gd name="T98" fmla="*/ 730 w 842"/>
                  <a:gd name="T99" fmla="*/ 802 h 835"/>
                  <a:gd name="T100" fmla="*/ 734 w 842"/>
                  <a:gd name="T101" fmla="*/ 829 h 835"/>
                  <a:gd name="T102" fmla="*/ 748 w 842"/>
                  <a:gd name="T103" fmla="*/ 835 h 835"/>
                  <a:gd name="T104" fmla="*/ 781 w 842"/>
                  <a:gd name="T105" fmla="*/ 835 h 835"/>
                  <a:gd name="T106" fmla="*/ 816 w 842"/>
                  <a:gd name="T107" fmla="*/ 835 h 835"/>
                  <a:gd name="T108" fmla="*/ 839 w 842"/>
                  <a:gd name="T109" fmla="*/ 834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42" h="835">
                    <a:moveTo>
                      <a:pt x="842" y="834"/>
                    </a:moveTo>
                    <a:lnTo>
                      <a:pt x="839" y="8"/>
                    </a:lnTo>
                    <a:lnTo>
                      <a:pt x="813" y="8"/>
                    </a:lnTo>
                    <a:lnTo>
                      <a:pt x="788" y="8"/>
                    </a:lnTo>
                    <a:lnTo>
                      <a:pt x="761" y="8"/>
                    </a:lnTo>
                    <a:lnTo>
                      <a:pt x="734" y="8"/>
                    </a:lnTo>
                    <a:lnTo>
                      <a:pt x="706" y="8"/>
                    </a:lnTo>
                    <a:lnTo>
                      <a:pt x="677" y="8"/>
                    </a:lnTo>
                    <a:lnTo>
                      <a:pt x="649" y="7"/>
                    </a:lnTo>
                    <a:lnTo>
                      <a:pt x="619" y="7"/>
                    </a:lnTo>
                    <a:lnTo>
                      <a:pt x="589" y="7"/>
                    </a:lnTo>
                    <a:lnTo>
                      <a:pt x="559" y="7"/>
                    </a:lnTo>
                    <a:lnTo>
                      <a:pt x="529" y="7"/>
                    </a:lnTo>
                    <a:lnTo>
                      <a:pt x="498" y="5"/>
                    </a:lnTo>
                    <a:lnTo>
                      <a:pt x="468" y="5"/>
                    </a:lnTo>
                    <a:lnTo>
                      <a:pt x="438" y="5"/>
                    </a:lnTo>
                    <a:lnTo>
                      <a:pt x="408" y="5"/>
                    </a:lnTo>
                    <a:lnTo>
                      <a:pt x="378" y="4"/>
                    </a:lnTo>
                    <a:lnTo>
                      <a:pt x="348" y="4"/>
                    </a:lnTo>
                    <a:lnTo>
                      <a:pt x="319" y="4"/>
                    </a:lnTo>
                    <a:lnTo>
                      <a:pt x="290" y="3"/>
                    </a:lnTo>
                    <a:lnTo>
                      <a:pt x="263" y="3"/>
                    </a:lnTo>
                    <a:lnTo>
                      <a:pt x="235" y="3"/>
                    </a:lnTo>
                    <a:lnTo>
                      <a:pt x="208" y="3"/>
                    </a:lnTo>
                    <a:lnTo>
                      <a:pt x="182" y="2"/>
                    </a:lnTo>
                    <a:lnTo>
                      <a:pt x="158" y="2"/>
                    </a:lnTo>
                    <a:lnTo>
                      <a:pt x="134" y="2"/>
                    </a:lnTo>
                    <a:lnTo>
                      <a:pt x="112" y="1"/>
                    </a:lnTo>
                    <a:lnTo>
                      <a:pt x="90" y="1"/>
                    </a:lnTo>
                    <a:lnTo>
                      <a:pt x="70" y="1"/>
                    </a:lnTo>
                    <a:lnTo>
                      <a:pt x="51" y="1"/>
                    </a:lnTo>
                    <a:lnTo>
                      <a:pt x="33" y="0"/>
                    </a:lnTo>
                    <a:lnTo>
                      <a:pt x="17" y="0"/>
                    </a:lnTo>
                    <a:lnTo>
                      <a:pt x="3" y="0"/>
                    </a:lnTo>
                    <a:lnTo>
                      <a:pt x="0" y="26"/>
                    </a:lnTo>
                    <a:lnTo>
                      <a:pt x="14" y="27"/>
                    </a:lnTo>
                    <a:lnTo>
                      <a:pt x="30" y="30"/>
                    </a:lnTo>
                    <a:lnTo>
                      <a:pt x="49" y="32"/>
                    </a:lnTo>
                    <a:lnTo>
                      <a:pt x="69" y="37"/>
                    </a:lnTo>
                    <a:lnTo>
                      <a:pt x="90" y="42"/>
                    </a:lnTo>
                    <a:lnTo>
                      <a:pt x="109" y="51"/>
                    </a:lnTo>
                    <a:lnTo>
                      <a:pt x="127" y="63"/>
                    </a:lnTo>
                    <a:lnTo>
                      <a:pt x="142" y="78"/>
                    </a:lnTo>
                    <a:lnTo>
                      <a:pt x="154" y="94"/>
                    </a:lnTo>
                    <a:lnTo>
                      <a:pt x="164" y="109"/>
                    </a:lnTo>
                    <a:lnTo>
                      <a:pt x="169" y="122"/>
                    </a:lnTo>
                    <a:lnTo>
                      <a:pt x="172" y="134"/>
                    </a:lnTo>
                    <a:lnTo>
                      <a:pt x="170" y="148"/>
                    </a:lnTo>
                    <a:lnTo>
                      <a:pt x="166" y="162"/>
                    </a:lnTo>
                    <a:lnTo>
                      <a:pt x="159" y="178"/>
                    </a:lnTo>
                    <a:lnTo>
                      <a:pt x="149" y="198"/>
                    </a:lnTo>
                    <a:lnTo>
                      <a:pt x="136" y="224"/>
                    </a:lnTo>
                    <a:lnTo>
                      <a:pt x="122" y="259"/>
                    </a:lnTo>
                    <a:lnTo>
                      <a:pt x="107" y="298"/>
                    </a:lnTo>
                    <a:lnTo>
                      <a:pt x="92" y="341"/>
                    </a:lnTo>
                    <a:lnTo>
                      <a:pt x="78" y="382"/>
                    </a:lnTo>
                    <a:lnTo>
                      <a:pt x="67" y="420"/>
                    </a:lnTo>
                    <a:lnTo>
                      <a:pt x="58" y="451"/>
                    </a:lnTo>
                    <a:lnTo>
                      <a:pt x="52" y="473"/>
                    </a:lnTo>
                    <a:lnTo>
                      <a:pt x="49" y="511"/>
                    </a:lnTo>
                    <a:lnTo>
                      <a:pt x="53" y="556"/>
                    </a:lnTo>
                    <a:lnTo>
                      <a:pt x="56" y="599"/>
                    </a:lnTo>
                    <a:lnTo>
                      <a:pt x="52" y="627"/>
                    </a:lnTo>
                    <a:lnTo>
                      <a:pt x="70" y="645"/>
                    </a:lnTo>
                    <a:lnTo>
                      <a:pt x="89" y="660"/>
                    </a:lnTo>
                    <a:lnTo>
                      <a:pt x="108" y="672"/>
                    </a:lnTo>
                    <a:lnTo>
                      <a:pt x="128" y="684"/>
                    </a:lnTo>
                    <a:lnTo>
                      <a:pt x="147" y="694"/>
                    </a:lnTo>
                    <a:lnTo>
                      <a:pt x="167" y="702"/>
                    </a:lnTo>
                    <a:lnTo>
                      <a:pt x="185" y="710"/>
                    </a:lnTo>
                    <a:lnTo>
                      <a:pt x="203" y="716"/>
                    </a:lnTo>
                    <a:lnTo>
                      <a:pt x="220" y="722"/>
                    </a:lnTo>
                    <a:lnTo>
                      <a:pt x="235" y="725"/>
                    </a:lnTo>
                    <a:lnTo>
                      <a:pt x="249" y="729"/>
                    </a:lnTo>
                    <a:lnTo>
                      <a:pt x="261" y="731"/>
                    </a:lnTo>
                    <a:lnTo>
                      <a:pt x="271" y="732"/>
                    </a:lnTo>
                    <a:lnTo>
                      <a:pt x="279" y="733"/>
                    </a:lnTo>
                    <a:lnTo>
                      <a:pt x="283" y="734"/>
                    </a:lnTo>
                    <a:lnTo>
                      <a:pt x="285" y="734"/>
                    </a:lnTo>
                    <a:lnTo>
                      <a:pt x="293" y="738"/>
                    </a:lnTo>
                    <a:lnTo>
                      <a:pt x="301" y="745"/>
                    </a:lnTo>
                    <a:lnTo>
                      <a:pt x="309" y="755"/>
                    </a:lnTo>
                    <a:lnTo>
                      <a:pt x="314" y="768"/>
                    </a:lnTo>
                    <a:lnTo>
                      <a:pt x="328" y="768"/>
                    </a:lnTo>
                    <a:lnTo>
                      <a:pt x="348" y="769"/>
                    </a:lnTo>
                    <a:lnTo>
                      <a:pt x="372" y="770"/>
                    </a:lnTo>
                    <a:lnTo>
                      <a:pt x="400" y="771"/>
                    </a:lnTo>
                    <a:lnTo>
                      <a:pt x="431" y="772"/>
                    </a:lnTo>
                    <a:lnTo>
                      <a:pt x="463" y="775"/>
                    </a:lnTo>
                    <a:lnTo>
                      <a:pt x="498" y="776"/>
                    </a:lnTo>
                    <a:lnTo>
                      <a:pt x="532" y="777"/>
                    </a:lnTo>
                    <a:lnTo>
                      <a:pt x="567" y="779"/>
                    </a:lnTo>
                    <a:lnTo>
                      <a:pt x="600" y="781"/>
                    </a:lnTo>
                    <a:lnTo>
                      <a:pt x="631" y="782"/>
                    </a:lnTo>
                    <a:lnTo>
                      <a:pt x="660" y="784"/>
                    </a:lnTo>
                    <a:lnTo>
                      <a:pt x="685" y="785"/>
                    </a:lnTo>
                    <a:lnTo>
                      <a:pt x="706" y="785"/>
                    </a:lnTo>
                    <a:lnTo>
                      <a:pt x="722" y="786"/>
                    </a:lnTo>
                    <a:lnTo>
                      <a:pt x="732" y="786"/>
                    </a:lnTo>
                    <a:lnTo>
                      <a:pt x="730" y="802"/>
                    </a:lnTo>
                    <a:lnTo>
                      <a:pt x="732" y="817"/>
                    </a:lnTo>
                    <a:lnTo>
                      <a:pt x="734" y="829"/>
                    </a:lnTo>
                    <a:lnTo>
                      <a:pt x="735" y="834"/>
                    </a:lnTo>
                    <a:lnTo>
                      <a:pt x="748" y="835"/>
                    </a:lnTo>
                    <a:lnTo>
                      <a:pt x="764" y="835"/>
                    </a:lnTo>
                    <a:lnTo>
                      <a:pt x="781" y="835"/>
                    </a:lnTo>
                    <a:lnTo>
                      <a:pt x="799" y="835"/>
                    </a:lnTo>
                    <a:lnTo>
                      <a:pt x="816" y="835"/>
                    </a:lnTo>
                    <a:lnTo>
                      <a:pt x="829" y="834"/>
                    </a:lnTo>
                    <a:lnTo>
                      <a:pt x="839" y="834"/>
                    </a:lnTo>
                    <a:lnTo>
                      <a:pt x="842" y="834"/>
                    </a:lnTo>
                    <a:close/>
                  </a:path>
                </a:pathLst>
              </a:custGeom>
              <a:solidFill>
                <a:srgbClr val="7C3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18" name="Freeform 342"/>
              <p:cNvSpPr>
                <a:spLocks/>
              </p:cNvSpPr>
              <p:nvPr/>
            </p:nvSpPr>
            <p:spPr bwMode="auto">
              <a:xfrm>
                <a:off x="4391" y="2907"/>
                <a:ext cx="8" cy="416"/>
              </a:xfrm>
              <a:custGeom>
                <a:avLst/>
                <a:gdLst>
                  <a:gd name="T0" fmla="*/ 6 w 15"/>
                  <a:gd name="T1" fmla="*/ 11 h 832"/>
                  <a:gd name="T2" fmla="*/ 0 w 15"/>
                  <a:gd name="T3" fmla="*/ 6 h 832"/>
                  <a:gd name="T4" fmla="*/ 3 w 15"/>
                  <a:gd name="T5" fmla="*/ 832 h 832"/>
                  <a:gd name="T6" fmla="*/ 15 w 15"/>
                  <a:gd name="T7" fmla="*/ 832 h 832"/>
                  <a:gd name="T8" fmla="*/ 11 w 15"/>
                  <a:gd name="T9" fmla="*/ 6 h 832"/>
                  <a:gd name="T10" fmla="*/ 6 w 15"/>
                  <a:gd name="T11" fmla="*/ 0 h 832"/>
                  <a:gd name="T12" fmla="*/ 11 w 15"/>
                  <a:gd name="T13" fmla="*/ 6 h 832"/>
                  <a:gd name="T14" fmla="*/ 9 w 15"/>
                  <a:gd name="T15" fmla="*/ 2 h 832"/>
                  <a:gd name="T16" fmla="*/ 6 w 15"/>
                  <a:gd name="T17" fmla="*/ 0 h 832"/>
                  <a:gd name="T18" fmla="*/ 2 w 15"/>
                  <a:gd name="T19" fmla="*/ 2 h 832"/>
                  <a:gd name="T20" fmla="*/ 0 w 15"/>
                  <a:gd name="T21" fmla="*/ 6 h 832"/>
                  <a:gd name="T22" fmla="*/ 6 w 15"/>
                  <a:gd name="T23" fmla="*/ 11 h 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" h="832">
                    <a:moveTo>
                      <a:pt x="6" y="11"/>
                    </a:moveTo>
                    <a:lnTo>
                      <a:pt x="0" y="6"/>
                    </a:lnTo>
                    <a:lnTo>
                      <a:pt x="3" y="832"/>
                    </a:lnTo>
                    <a:lnTo>
                      <a:pt x="15" y="832"/>
                    </a:lnTo>
                    <a:lnTo>
                      <a:pt x="11" y="6"/>
                    </a:lnTo>
                    <a:lnTo>
                      <a:pt x="6" y="0"/>
                    </a:lnTo>
                    <a:lnTo>
                      <a:pt x="11" y="6"/>
                    </a:lnTo>
                    <a:lnTo>
                      <a:pt x="9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19" name="Freeform 343"/>
              <p:cNvSpPr>
                <a:spLocks/>
              </p:cNvSpPr>
              <p:nvPr/>
            </p:nvSpPr>
            <p:spPr bwMode="auto">
              <a:xfrm>
                <a:off x="3974" y="2903"/>
                <a:ext cx="420" cy="10"/>
              </a:xfrm>
              <a:custGeom>
                <a:avLst/>
                <a:gdLst>
                  <a:gd name="T0" fmla="*/ 4 w 840"/>
                  <a:gd name="T1" fmla="*/ 10 h 19"/>
                  <a:gd name="T2" fmla="*/ 34 w 840"/>
                  <a:gd name="T3" fmla="*/ 11 h 19"/>
                  <a:gd name="T4" fmla="*/ 71 w 840"/>
                  <a:gd name="T5" fmla="*/ 13 h 19"/>
                  <a:gd name="T6" fmla="*/ 113 w 840"/>
                  <a:gd name="T7" fmla="*/ 13 h 19"/>
                  <a:gd name="T8" fmla="*/ 159 w 840"/>
                  <a:gd name="T9" fmla="*/ 14 h 19"/>
                  <a:gd name="T10" fmla="*/ 209 w 840"/>
                  <a:gd name="T11" fmla="*/ 15 h 19"/>
                  <a:gd name="T12" fmla="*/ 264 w 840"/>
                  <a:gd name="T13" fmla="*/ 15 h 19"/>
                  <a:gd name="T14" fmla="*/ 320 w 840"/>
                  <a:gd name="T15" fmla="*/ 16 h 19"/>
                  <a:gd name="T16" fmla="*/ 379 w 840"/>
                  <a:gd name="T17" fmla="*/ 16 h 19"/>
                  <a:gd name="T18" fmla="*/ 439 w 840"/>
                  <a:gd name="T19" fmla="*/ 17 h 19"/>
                  <a:gd name="T20" fmla="*/ 499 w 840"/>
                  <a:gd name="T21" fmla="*/ 17 h 19"/>
                  <a:gd name="T22" fmla="*/ 560 w 840"/>
                  <a:gd name="T23" fmla="*/ 18 h 19"/>
                  <a:gd name="T24" fmla="*/ 620 w 840"/>
                  <a:gd name="T25" fmla="*/ 18 h 19"/>
                  <a:gd name="T26" fmla="*/ 678 w 840"/>
                  <a:gd name="T27" fmla="*/ 19 h 19"/>
                  <a:gd name="T28" fmla="*/ 735 w 840"/>
                  <a:gd name="T29" fmla="*/ 19 h 19"/>
                  <a:gd name="T30" fmla="*/ 789 w 840"/>
                  <a:gd name="T31" fmla="*/ 19 h 19"/>
                  <a:gd name="T32" fmla="*/ 840 w 840"/>
                  <a:gd name="T33" fmla="*/ 19 h 19"/>
                  <a:gd name="T34" fmla="*/ 814 w 840"/>
                  <a:gd name="T35" fmla="*/ 8 h 19"/>
                  <a:gd name="T36" fmla="*/ 762 w 840"/>
                  <a:gd name="T37" fmla="*/ 8 h 19"/>
                  <a:gd name="T38" fmla="*/ 707 w 840"/>
                  <a:gd name="T39" fmla="*/ 8 h 19"/>
                  <a:gd name="T40" fmla="*/ 650 w 840"/>
                  <a:gd name="T41" fmla="*/ 7 h 19"/>
                  <a:gd name="T42" fmla="*/ 590 w 840"/>
                  <a:gd name="T43" fmla="*/ 7 h 19"/>
                  <a:gd name="T44" fmla="*/ 530 w 840"/>
                  <a:gd name="T45" fmla="*/ 7 h 19"/>
                  <a:gd name="T46" fmla="*/ 469 w 840"/>
                  <a:gd name="T47" fmla="*/ 6 h 19"/>
                  <a:gd name="T48" fmla="*/ 409 w 840"/>
                  <a:gd name="T49" fmla="*/ 6 h 19"/>
                  <a:gd name="T50" fmla="*/ 349 w 840"/>
                  <a:gd name="T51" fmla="*/ 5 h 19"/>
                  <a:gd name="T52" fmla="*/ 291 w 840"/>
                  <a:gd name="T53" fmla="*/ 3 h 19"/>
                  <a:gd name="T54" fmla="*/ 236 w 840"/>
                  <a:gd name="T55" fmla="*/ 3 h 19"/>
                  <a:gd name="T56" fmla="*/ 183 w 840"/>
                  <a:gd name="T57" fmla="*/ 2 h 19"/>
                  <a:gd name="T58" fmla="*/ 135 w 840"/>
                  <a:gd name="T59" fmla="*/ 2 h 19"/>
                  <a:gd name="T60" fmla="*/ 91 w 840"/>
                  <a:gd name="T61" fmla="*/ 1 h 19"/>
                  <a:gd name="T62" fmla="*/ 52 w 840"/>
                  <a:gd name="T63" fmla="*/ 1 h 19"/>
                  <a:gd name="T64" fmla="*/ 18 w 840"/>
                  <a:gd name="T65" fmla="*/ 0 h 19"/>
                  <a:gd name="T66" fmla="*/ 0 w 840"/>
                  <a:gd name="T67" fmla="*/ 6 h 19"/>
                  <a:gd name="T68" fmla="*/ 1 w 840"/>
                  <a:gd name="T69" fmla="*/ 2 h 19"/>
                  <a:gd name="T70" fmla="*/ 1 w 840"/>
                  <a:gd name="T71" fmla="*/ 9 h 19"/>
                  <a:gd name="T72" fmla="*/ 9 w 840"/>
                  <a:gd name="T73" fmla="*/ 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40" h="19">
                    <a:moveTo>
                      <a:pt x="9" y="6"/>
                    </a:moveTo>
                    <a:lnTo>
                      <a:pt x="4" y="10"/>
                    </a:lnTo>
                    <a:lnTo>
                      <a:pt x="18" y="11"/>
                    </a:lnTo>
                    <a:lnTo>
                      <a:pt x="34" y="11"/>
                    </a:lnTo>
                    <a:lnTo>
                      <a:pt x="52" y="13"/>
                    </a:lnTo>
                    <a:lnTo>
                      <a:pt x="71" y="13"/>
                    </a:lnTo>
                    <a:lnTo>
                      <a:pt x="91" y="13"/>
                    </a:lnTo>
                    <a:lnTo>
                      <a:pt x="113" y="13"/>
                    </a:lnTo>
                    <a:lnTo>
                      <a:pt x="135" y="14"/>
                    </a:lnTo>
                    <a:lnTo>
                      <a:pt x="159" y="14"/>
                    </a:lnTo>
                    <a:lnTo>
                      <a:pt x="183" y="14"/>
                    </a:lnTo>
                    <a:lnTo>
                      <a:pt x="209" y="15"/>
                    </a:lnTo>
                    <a:lnTo>
                      <a:pt x="236" y="15"/>
                    </a:lnTo>
                    <a:lnTo>
                      <a:pt x="264" y="15"/>
                    </a:lnTo>
                    <a:lnTo>
                      <a:pt x="291" y="15"/>
                    </a:lnTo>
                    <a:lnTo>
                      <a:pt x="320" y="16"/>
                    </a:lnTo>
                    <a:lnTo>
                      <a:pt x="349" y="16"/>
                    </a:lnTo>
                    <a:lnTo>
                      <a:pt x="379" y="16"/>
                    </a:lnTo>
                    <a:lnTo>
                      <a:pt x="409" y="17"/>
                    </a:lnTo>
                    <a:lnTo>
                      <a:pt x="439" y="17"/>
                    </a:lnTo>
                    <a:lnTo>
                      <a:pt x="469" y="17"/>
                    </a:lnTo>
                    <a:lnTo>
                      <a:pt x="499" y="17"/>
                    </a:lnTo>
                    <a:lnTo>
                      <a:pt x="530" y="18"/>
                    </a:lnTo>
                    <a:lnTo>
                      <a:pt x="560" y="18"/>
                    </a:lnTo>
                    <a:lnTo>
                      <a:pt x="590" y="18"/>
                    </a:lnTo>
                    <a:lnTo>
                      <a:pt x="620" y="18"/>
                    </a:lnTo>
                    <a:lnTo>
                      <a:pt x="650" y="18"/>
                    </a:lnTo>
                    <a:lnTo>
                      <a:pt x="678" y="19"/>
                    </a:lnTo>
                    <a:lnTo>
                      <a:pt x="707" y="19"/>
                    </a:lnTo>
                    <a:lnTo>
                      <a:pt x="735" y="19"/>
                    </a:lnTo>
                    <a:lnTo>
                      <a:pt x="762" y="19"/>
                    </a:lnTo>
                    <a:lnTo>
                      <a:pt x="789" y="19"/>
                    </a:lnTo>
                    <a:lnTo>
                      <a:pt x="814" y="19"/>
                    </a:lnTo>
                    <a:lnTo>
                      <a:pt x="840" y="19"/>
                    </a:lnTo>
                    <a:lnTo>
                      <a:pt x="840" y="8"/>
                    </a:lnTo>
                    <a:lnTo>
                      <a:pt x="814" y="8"/>
                    </a:lnTo>
                    <a:lnTo>
                      <a:pt x="789" y="8"/>
                    </a:lnTo>
                    <a:lnTo>
                      <a:pt x="762" y="8"/>
                    </a:lnTo>
                    <a:lnTo>
                      <a:pt x="735" y="8"/>
                    </a:lnTo>
                    <a:lnTo>
                      <a:pt x="707" y="8"/>
                    </a:lnTo>
                    <a:lnTo>
                      <a:pt x="678" y="8"/>
                    </a:lnTo>
                    <a:lnTo>
                      <a:pt x="650" y="7"/>
                    </a:lnTo>
                    <a:lnTo>
                      <a:pt x="620" y="7"/>
                    </a:lnTo>
                    <a:lnTo>
                      <a:pt x="590" y="7"/>
                    </a:lnTo>
                    <a:lnTo>
                      <a:pt x="560" y="7"/>
                    </a:lnTo>
                    <a:lnTo>
                      <a:pt x="530" y="7"/>
                    </a:lnTo>
                    <a:lnTo>
                      <a:pt x="499" y="6"/>
                    </a:lnTo>
                    <a:lnTo>
                      <a:pt x="469" y="6"/>
                    </a:lnTo>
                    <a:lnTo>
                      <a:pt x="439" y="6"/>
                    </a:lnTo>
                    <a:lnTo>
                      <a:pt x="409" y="6"/>
                    </a:lnTo>
                    <a:lnTo>
                      <a:pt x="379" y="5"/>
                    </a:lnTo>
                    <a:lnTo>
                      <a:pt x="349" y="5"/>
                    </a:lnTo>
                    <a:lnTo>
                      <a:pt x="320" y="5"/>
                    </a:lnTo>
                    <a:lnTo>
                      <a:pt x="291" y="3"/>
                    </a:lnTo>
                    <a:lnTo>
                      <a:pt x="264" y="3"/>
                    </a:lnTo>
                    <a:lnTo>
                      <a:pt x="236" y="3"/>
                    </a:lnTo>
                    <a:lnTo>
                      <a:pt x="209" y="3"/>
                    </a:lnTo>
                    <a:lnTo>
                      <a:pt x="183" y="2"/>
                    </a:lnTo>
                    <a:lnTo>
                      <a:pt x="159" y="2"/>
                    </a:lnTo>
                    <a:lnTo>
                      <a:pt x="135" y="2"/>
                    </a:lnTo>
                    <a:lnTo>
                      <a:pt x="113" y="1"/>
                    </a:lnTo>
                    <a:lnTo>
                      <a:pt x="91" y="1"/>
                    </a:lnTo>
                    <a:lnTo>
                      <a:pt x="71" y="1"/>
                    </a:lnTo>
                    <a:lnTo>
                      <a:pt x="52" y="1"/>
                    </a:lnTo>
                    <a:lnTo>
                      <a:pt x="34" y="0"/>
                    </a:lnTo>
                    <a:lnTo>
                      <a:pt x="18" y="0"/>
                    </a:lnTo>
                    <a:lnTo>
                      <a:pt x="4" y="1"/>
                    </a:lnTo>
                    <a:lnTo>
                      <a:pt x="0" y="6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6"/>
                    </a:lnTo>
                    <a:lnTo>
                      <a:pt x="1" y="9"/>
                    </a:lnTo>
                    <a:lnTo>
                      <a:pt x="4" y="11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20" name="Freeform 344"/>
              <p:cNvSpPr>
                <a:spLocks/>
              </p:cNvSpPr>
              <p:nvPr/>
            </p:nvSpPr>
            <p:spPr bwMode="auto">
              <a:xfrm>
                <a:off x="3973" y="2906"/>
                <a:ext cx="6" cy="16"/>
              </a:xfrm>
              <a:custGeom>
                <a:avLst/>
                <a:gdLst>
                  <a:gd name="T0" fmla="*/ 5 w 13"/>
                  <a:gd name="T1" fmla="*/ 22 h 31"/>
                  <a:gd name="T2" fmla="*/ 10 w 13"/>
                  <a:gd name="T3" fmla="*/ 26 h 31"/>
                  <a:gd name="T4" fmla="*/ 13 w 13"/>
                  <a:gd name="T5" fmla="*/ 0 h 31"/>
                  <a:gd name="T6" fmla="*/ 4 w 13"/>
                  <a:gd name="T7" fmla="*/ 0 h 31"/>
                  <a:gd name="T8" fmla="*/ 0 w 13"/>
                  <a:gd name="T9" fmla="*/ 26 h 31"/>
                  <a:gd name="T10" fmla="*/ 5 w 13"/>
                  <a:gd name="T11" fmla="*/ 31 h 31"/>
                  <a:gd name="T12" fmla="*/ 0 w 13"/>
                  <a:gd name="T13" fmla="*/ 26 h 31"/>
                  <a:gd name="T14" fmla="*/ 2 w 13"/>
                  <a:gd name="T15" fmla="*/ 30 h 31"/>
                  <a:gd name="T16" fmla="*/ 5 w 13"/>
                  <a:gd name="T17" fmla="*/ 31 h 31"/>
                  <a:gd name="T18" fmla="*/ 8 w 13"/>
                  <a:gd name="T19" fmla="*/ 30 h 31"/>
                  <a:gd name="T20" fmla="*/ 10 w 13"/>
                  <a:gd name="T21" fmla="*/ 26 h 31"/>
                  <a:gd name="T22" fmla="*/ 5 w 13"/>
                  <a:gd name="T23" fmla="*/ 2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31">
                    <a:moveTo>
                      <a:pt x="5" y="22"/>
                    </a:moveTo>
                    <a:lnTo>
                      <a:pt x="10" y="26"/>
                    </a:lnTo>
                    <a:lnTo>
                      <a:pt x="13" y="0"/>
                    </a:lnTo>
                    <a:lnTo>
                      <a:pt x="4" y="0"/>
                    </a:lnTo>
                    <a:lnTo>
                      <a:pt x="0" y="26"/>
                    </a:lnTo>
                    <a:lnTo>
                      <a:pt x="5" y="31"/>
                    </a:lnTo>
                    <a:lnTo>
                      <a:pt x="0" y="26"/>
                    </a:lnTo>
                    <a:lnTo>
                      <a:pt x="2" y="30"/>
                    </a:lnTo>
                    <a:lnTo>
                      <a:pt x="5" y="31"/>
                    </a:lnTo>
                    <a:lnTo>
                      <a:pt x="8" y="30"/>
                    </a:lnTo>
                    <a:lnTo>
                      <a:pt x="10" y="26"/>
                    </a:lnTo>
                    <a:lnTo>
                      <a:pt x="5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21" name="Freeform 345"/>
              <p:cNvSpPr>
                <a:spLocks/>
              </p:cNvSpPr>
              <p:nvPr/>
            </p:nvSpPr>
            <p:spPr bwMode="auto">
              <a:xfrm>
                <a:off x="3975" y="2917"/>
                <a:ext cx="73" cy="30"/>
              </a:xfrm>
              <a:custGeom>
                <a:avLst/>
                <a:gdLst>
                  <a:gd name="T0" fmla="*/ 145 w 145"/>
                  <a:gd name="T1" fmla="*/ 53 h 59"/>
                  <a:gd name="T2" fmla="*/ 145 w 145"/>
                  <a:gd name="T3" fmla="*/ 53 h 59"/>
                  <a:gd name="T4" fmla="*/ 130 w 145"/>
                  <a:gd name="T5" fmla="*/ 38 h 59"/>
                  <a:gd name="T6" fmla="*/ 112 w 145"/>
                  <a:gd name="T7" fmla="*/ 25 h 59"/>
                  <a:gd name="T8" fmla="*/ 91 w 145"/>
                  <a:gd name="T9" fmla="*/ 16 h 59"/>
                  <a:gd name="T10" fmla="*/ 70 w 145"/>
                  <a:gd name="T11" fmla="*/ 10 h 59"/>
                  <a:gd name="T12" fmla="*/ 49 w 145"/>
                  <a:gd name="T13" fmla="*/ 5 h 59"/>
                  <a:gd name="T14" fmla="*/ 30 w 145"/>
                  <a:gd name="T15" fmla="*/ 3 h 59"/>
                  <a:gd name="T16" fmla="*/ 14 w 145"/>
                  <a:gd name="T17" fmla="*/ 1 h 59"/>
                  <a:gd name="T18" fmla="*/ 0 w 145"/>
                  <a:gd name="T19" fmla="*/ 0 h 59"/>
                  <a:gd name="T20" fmla="*/ 0 w 145"/>
                  <a:gd name="T21" fmla="*/ 9 h 59"/>
                  <a:gd name="T22" fmla="*/ 14 w 145"/>
                  <a:gd name="T23" fmla="*/ 10 h 59"/>
                  <a:gd name="T24" fmla="*/ 30 w 145"/>
                  <a:gd name="T25" fmla="*/ 12 h 59"/>
                  <a:gd name="T26" fmla="*/ 49 w 145"/>
                  <a:gd name="T27" fmla="*/ 15 h 59"/>
                  <a:gd name="T28" fmla="*/ 68 w 145"/>
                  <a:gd name="T29" fmla="*/ 19 h 59"/>
                  <a:gd name="T30" fmla="*/ 89 w 145"/>
                  <a:gd name="T31" fmla="*/ 25 h 59"/>
                  <a:gd name="T32" fmla="*/ 107 w 145"/>
                  <a:gd name="T33" fmla="*/ 34 h 59"/>
                  <a:gd name="T34" fmla="*/ 123 w 145"/>
                  <a:gd name="T35" fmla="*/ 44 h 59"/>
                  <a:gd name="T36" fmla="*/ 138 w 145"/>
                  <a:gd name="T37" fmla="*/ 59 h 59"/>
                  <a:gd name="T38" fmla="*/ 138 w 145"/>
                  <a:gd name="T39" fmla="*/ 59 h 59"/>
                  <a:gd name="T40" fmla="*/ 145 w 145"/>
                  <a:gd name="T41" fmla="*/ 5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5" h="59">
                    <a:moveTo>
                      <a:pt x="145" y="53"/>
                    </a:moveTo>
                    <a:lnTo>
                      <a:pt x="145" y="53"/>
                    </a:lnTo>
                    <a:lnTo>
                      <a:pt x="130" y="38"/>
                    </a:lnTo>
                    <a:lnTo>
                      <a:pt x="112" y="25"/>
                    </a:lnTo>
                    <a:lnTo>
                      <a:pt x="91" y="16"/>
                    </a:lnTo>
                    <a:lnTo>
                      <a:pt x="70" y="10"/>
                    </a:lnTo>
                    <a:lnTo>
                      <a:pt x="49" y="5"/>
                    </a:lnTo>
                    <a:lnTo>
                      <a:pt x="30" y="3"/>
                    </a:lnTo>
                    <a:lnTo>
                      <a:pt x="14" y="1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14" y="10"/>
                    </a:lnTo>
                    <a:lnTo>
                      <a:pt x="30" y="12"/>
                    </a:lnTo>
                    <a:lnTo>
                      <a:pt x="49" y="15"/>
                    </a:lnTo>
                    <a:lnTo>
                      <a:pt x="68" y="19"/>
                    </a:lnTo>
                    <a:lnTo>
                      <a:pt x="89" y="25"/>
                    </a:lnTo>
                    <a:lnTo>
                      <a:pt x="107" y="34"/>
                    </a:lnTo>
                    <a:lnTo>
                      <a:pt x="123" y="44"/>
                    </a:lnTo>
                    <a:lnTo>
                      <a:pt x="138" y="59"/>
                    </a:lnTo>
                    <a:lnTo>
                      <a:pt x="138" y="59"/>
                    </a:lnTo>
                    <a:lnTo>
                      <a:pt x="145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22" name="Freeform 346"/>
              <p:cNvSpPr>
                <a:spLocks/>
              </p:cNvSpPr>
              <p:nvPr/>
            </p:nvSpPr>
            <p:spPr bwMode="auto">
              <a:xfrm>
                <a:off x="4044" y="2944"/>
                <a:ext cx="20" cy="63"/>
              </a:xfrm>
              <a:custGeom>
                <a:avLst/>
                <a:gdLst>
                  <a:gd name="T0" fmla="*/ 15 w 39"/>
                  <a:gd name="T1" fmla="*/ 125 h 125"/>
                  <a:gd name="T2" fmla="*/ 15 w 39"/>
                  <a:gd name="T3" fmla="*/ 125 h 125"/>
                  <a:gd name="T4" fmla="*/ 26 w 39"/>
                  <a:gd name="T5" fmla="*/ 105 h 125"/>
                  <a:gd name="T6" fmla="*/ 32 w 39"/>
                  <a:gd name="T7" fmla="*/ 88 h 125"/>
                  <a:gd name="T8" fmla="*/ 37 w 39"/>
                  <a:gd name="T9" fmla="*/ 74 h 125"/>
                  <a:gd name="T10" fmla="*/ 39 w 39"/>
                  <a:gd name="T11" fmla="*/ 59 h 125"/>
                  <a:gd name="T12" fmla="*/ 36 w 39"/>
                  <a:gd name="T13" fmla="*/ 46 h 125"/>
                  <a:gd name="T14" fmla="*/ 30 w 39"/>
                  <a:gd name="T15" fmla="*/ 32 h 125"/>
                  <a:gd name="T16" fmla="*/ 21 w 39"/>
                  <a:gd name="T17" fmla="*/ 17 h 125"/>
                  <a:gd name="T18" fmla="*/ 7 w 39"/>
                  <a:gd name="T19" fmla="*/ 0 h 125"/>
                  <a:gd name="T20" fmla="*/ 0 w 39"/>
                  <a:gd name="T21" fmla="*/ 6 h 125"/>
                  <a:gd name="T22" fmla="*/ 12 w 39"/>
                  <a:gd name="T23" fmla="*/ 21 h 125"/>
                  <a:gd name="T24" fmla="*/ 21 w 39"/>
                  <a:gd name="T25" fmla="*/ 36 h 125"/>
                  <a:gd name="T26" fmla="*/ 27 w 39"/>
                  <a:gd name="T27" fmla="*/ 48 h 125"/>
                  <a:gd name="T28" fmla="*/ 28 w 39"/>
                  <a:gd name="T29" fmla="*/ 59 h 125"/>
                  <a:gd name="T30" fmla="*/ 28 w 39"/>
                  <a:gd name="T31" fmla="*/ 72 h 125"/>
                  <a:gd name="T32" fmla="*/ 23 w 39"/>
                  <a:gd name="T33" fmla="*/ 86 h 125"/>
                  <a:gd name="T34" fmla="*/ 16 w 39"/>
                  <a:gd name="T35" fmla="*/ 101 h 125"/>
                  <a:gd name="T36" fmla="*/ 6 w 39"/>
                  <a:gd name="T37" fmla="*/ 120 h 125"/>
                  <a:gd name="T38" fmla="*/ 6 w 39"/>
                  <a:gd name="T39" fmla="*/ 120 h 125"/>
                  <a:gd name="T40" fmla="*/ 15 w 39"/>
                  <a:gd name="T41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9" h="125">
                    <a:moveTo>
                      <a:pt x="15" y="125"/>
                    </a:moveTo>
                    <a:lnTo>
                      <a:pt x="15" y="125"/>
                    </a:lnTo>
                    <a:lnTo>
                      <a:pt x="26" y="105"/>
                    </a:lnTo>
                    <a:lnTo>
                      <a:pt x="32" y="88"/>
                    </a:lnTo>
                    <a:lnTo>
                      <a:pt x="37" y="74"/>
                    </a:lnTo>
                    <a:lnTo>
                      <a:pt x="39" y="59"/>
                    </a:lnTo>
                    <a:lnTo>
                      <a:pt x="36" y="46"/>
                    </a:lnTo>
                    <a:lnTo>
                      <a:pt x="30" y="32"/>
                    </a:lnTo>
                    <a:lnTo>
                      <a:pt x="21" y="17"/>
                    </a:lnTo>
                    <a:lnTo>
                      <a:pt x="7" y="0"/>
                    </a:lnTo>
                    <a:lnTo>
                      <a:pt x="0" y="6"/>
                    </a:lnTo>
                    <a:lnTo>
                      <a:pt x="12" y="21"/>
                    </a:lnTo>
                    <a:lnTo>
                      <a:pt x="21" y="36"/>
                    </a:lnTo>
                    <a:lnTo>
                      <a:pt x="27" y="48"/>
                    </a:lnTo>
                    <a:lnTo>
                      <a:pt x="28" y="59"/>
                    </a:lnTo>
                    <a:lnTo>
                      <a:pt x="28" y="72"/>
                    </a:lnTo>
                    <a:lnTo>
                      <a:pt x="23" y="86"/>
                    </a:lnTo>
                    <a:lnTo>
                      <a:pt x="16" y="101"/>
                    </a:lnTo>
                    <a:lnTo>
                      <a:pt x="6" y="120"/>
                    </a:lnTo>
                    <a:lnTo>
                      <a:pt x="6" y="120"/>
                    </a:lnTo>
                    <a:lnTo>
                      <a:pt x="15" y="1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23" name="Freeform 347"/>
              <p:cNvSpPr>
                <a:spLocks/>
              </p:cNvSpPr>
              <p:nvPr/>
            </p:nvSpPr>
            <p:spPr bwMode="auto">
              <a:xfrm>
                <a:off x="3999" y="3004"/>
                <a:ext cx="53" cy="140"/>
              </a:xfrm>
              <a:custGeom>
                <a:avLst/>
                <a:gdLst>
                  <a:gd name="T0" fmla="*/ 9 w 106"/>
                  <a:gd name="T1" fmla="*/ 279 h 279"/>
                  <a:gd name="T2" fmla="*/ 9 w 106"/>
                  <a:gd name="T3" fmla="*/ 279 h 279"/>
                  <a:gd name="T4" fmla="*/ 15 w 106"/>
                  <a:gd name="T5" fmla="*/ 257 h 279"/>
                  <a:gd name="T6" fmla="*/ 24 w 106"/>
                  <a:gd name="T7" fmla="*/ 226 h 279"/>
                  <a:gd name="T8" fmla="*/ 36 w 106"/>
                  <a:gd name="T9" fmla="*/ 188 h 279"/>
                  <a:gd name="T10" fmla="*/ 50 w 106"/>
                  <a:gd name="T11" fmla="*/ 147 h 279"/>
                  <a:gd name="T12" fmla="*/ 65 w 106"/>
                  <a:gd name="T13" fmla="*/ 104 h 279"/>
                  <a:gd name="T14" fmla="*/ 80 w 106"/>
                  <a:gd name="T15" fmla="*/ 65 h 279"/>
                  <a:gd name="T16" fmla="*/ 94 w 106"/>
                  <a:gd name="T17" fmla="*/ 30 h 279"/>
                  <a:gd name="T18" fmla="*/ 106 w 106"/>
                  <a:gd name="T19" fmla="*/ 5 h 279"/>
                  <a:gd name="T20" fmla="*/ 97 w 106"/>
                  <a:gd name="T21" fmla="*/ 0 h 279"/>
                  <a:gd name="T22" fmla="*/ 84 w 106"/>
                  <a:gd name="T23" fmla="*/ 28 h 279"/>
                  <a:gd name="T24" fmla="*/ 70 w 106"/>
                  <a:gd name="T25" fmla="*/ 63 h 279"/>
                  <a:gd name="T26" fmla="*/ 55 w 106"/>
                  <a:gd name="T27" fmla="*/ 102 h 279"/>
                  <a:gd name="T28" fmla="*/ 41 w 106"/>
                  <a:gd name="T29" fmla="*/ 144 h 279"/>
                  <a:gd name="T30" fmla="*/ 27 w 106"/>
                  <a:gd name="T31" fmla="*/ 186 h 279"/>
                  <a:gd name="T32" fmla="*/ 15 w 106"/>
                  <a:gd name="T33" fmla="*/ 224 h 279"/>
                  <a:gd name="T34" fmla="*/ 6 w 106"/>
                  <a:gd name="T35" fmla="*/ 255 h 279"/>
                  <a:gd name="T36" fmla="*/ 0 w 106"/>
                  <a:gd name="T37" fmla="*/ 277 h 279"/>
                  <a:gd name="T38" fmla="*/ 0 w 106"/>
                  <a:gd name="T39" fmla="*/ 277 h 279"/>
                  <a:gd name="T40" fmla="*/ 9 w 106"/>
                  <a:gd name="T41" fmla="*/ 279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6" h="279">
                    <a:moveTo>
                      <a:pt x="9" y="279"/>
                    </a:moveTo>
                    <a:lnTo>
                      <a:pt x="9" y="279"/>
                    </a:lnTo>
                    <a:lnTo>
                      <a:pt x="15" y="257"/>
                    </a:lnTo>
                    <a:lnTo>
                      <a:pt x="24" y="226"/>
                    </a:lnTo>
                    <a:lnTo>
                      <a:pt x="36" y="188"/>
                    </a:lnTo>
                    <a:lnTo>
                      <a:pt x="50" y="147"/>
                    </a:lnTo>
                    <a:lnTo>
                      <a:pt x="65" y="104"/>
                    </a:lnTo>
                    <a:lnTo>
                      <a:pt x="80" y="65"/>
                    </a:lnTo>
                    <a:lnTo>
                      <a:pt x="94" y="30"/>
                    </a:lnTo>
                    <a:lnTo>
                      <a:pt x="106" y="5"/>
                    </a:lnTo>
                    <a:lnTo>
                      <a:pt x="97" y="0"/>
                    </a:lnTo>
                    <a:lnTo>
                      <a:pt x="84" y="28"/>
                    </a:lnTo>
                    <a:lnTo>
                      <a:pt x="70" y="63"/>
                    </a:lnTo>
                    <a:lnTo>
                      <a:pt x="55" y="102"/>
                    </a:lnTo>
                    <a:lnTo>
                      <a:pt x="41" y="144"/>
                    </a:lnTo>
                    <a:lnTo>
                      <a:pt x="27" y="186"/>
                    </a:lnTo>
                    <a:lnTo>
                      <a:pt x="15" y="224"/>
                    </a:lnTo>
                    <a:lnTo>
                      <a:pt x="6" y="255"/>
                    </a:lnTo>
                    <a:lnTo>
                      <a:pt x="0" y="277"/>
                    </a:lnTo>
                    <a:lnTo>
                      <a:pt x="0" y="277"/>
                    </a:lnTo>
                    <a:lnTo>
                      <a:pt x="9" y="2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6124" name="Group 348"/>
            <p:cNvGrpSpPr>
              <a:grpSpLocks/>
            </p:cNvGrpSpPr>
            <p:nvPr/>
          </p:nvGrpSpPr>
          <p:grpSpPr bwMode="auto">
            <a:xfrm>
              <a:off x="3512" y="2348"/>
              <a:ext cx="1095" cy="987"/>
              <a:chOff x="3512" y="2348"/>
              <a:chExt cx="1095" cy="987"/>
            </a:xfrm>
          </p:grpSpPr>
          <p:sp>
            <p:nvSpPr>
              <p:cNvPr id="76125" name="Freeform 349"/>
              <p:cNvSpPr>
                <a:spLocks/>
              </p:cNvSpPr>
              <p:nvPr/>
            </p:nvSpPr>
            <p:spPr bwMode="auto">
              <a:xfrm>
                <a:off x="3997" y="3142"/>
                <a:ext cx="9" cy="80"/>
              </a:xfrm>
              <a:custGeom>
                <a:avLst/>
                <a:gdLst>
                  <a:gd name="T0" fmla="*/ 11 w 18"/>
                  <a:gd name="T1" fmla="*/ 152 h 160"/>
                  <a:gd name="T2" fmla="*/ 12 w 18"/>
                  <a:gd name="T3" fmla="*/ 158 h 160"/>
                  <a:gd name="T4" fmla="*/ 18 w 18"/>
                  <a:gd name="T5" fmla="*/ 127 h 160"/>
                  <a:gd name="T6" fmla="*/ 14 w 18"/>
                  <a:gd name="T7" fmla="*/ 84 h 160"/>
                  <a:gd name="T8" fmla="*/ 11 w 18"/>
                  <a:gd name="T9" fmla="*/ 39 h 160"/>
                  <a:gd name="T10" fmla="*/ 12 w 18"/>
                  <a:gd name="T11" fmla="*/ 2 h 160"/>
                  <a:gd name="T12" fmla="*/ 3 w 18"/>
                  <a:gd name="T13" fmla="*/ 0 h 160"/>
                  <a:gd name="T14" fmla="*/ 0 w 18"/>
                  <a:gd name="T15" fmla="*/ 39 h 160"/>
                  <a:gd name="T16" fmla="*/ 4 w 18"/>
                  <a:gd name="T17" fmla="*/ 84 h 160"/>
                  <a:gd name="T18" fmla="*/ 7 w 18"/>
                  <a:gd name="T19" fmla="*/ 127 h 160"/>
                  <a:gd name="T20" fmla="*/ 3 w 18"/>
                  <a:gd name="T21" fmla="*/ 153 h 160"/>
                  <a:gd name="T22" fmla="*/ 4 w 18"/>
                  <a:gd name="T23" fmla="*/ 159 h 160"/>
                  <a:gd name="T24" fmla="*/ 3 w 18"/>
                  <a:gd name="T25" fmla="*/ 153 h 160"/>
                  <a:gd name="T26" fmla="*/ 3 w 18"/>
                  <a:gd name="T27" fmla="*/ 157 h 160"/>
                  <a:gd name="T28" fmla="*/ 7 w 18"/>
                  <a:gd name="T29" fmla="*/ 160 h 160"/>
                  <a:gd name="T30" fmla="*/ 10 w 18"/>
                  <a:gd name="T31" fmla="*/ 160 h 160"/>
                  <a:gd name="T32" fmla="*/ 12 w 18"/>
                  <a:gd name="T33" fmla="*/ 158 h 160"/>
                  <a:gd name="T34" fmla="*/ 11 w 18"/>
                  <a:gd name="T35" fmla="*/ 15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" h="160">
                    <a:moveTo>
                      <a:pt x="11" y="152"/>
                    </a:moveTo>
                    <a:lnTo>
                      <a:pt x="12" y="158"/>
                    </a:lnTo>
                    <a:lnTo>
                      <a:pt x="18" y="127"/>
                    </a:lnTo>
                    <a:lnTo>
                      <a:pt x="14" y="84"/>
                    </a:lnTo>
                    <a:lnTo>
                      <a:pt x="11" y="39"/>
                    </a:lnTo>
                    <a:lnTo>
                      <a:pt x="12" y="2"/>
                    </a:lnTo>
                    <a:lnTo>
                      <a:pt x="3" y="0"/>
                    </a:lnTo>
                    <a:lnTo>
                      <a:pt x="0" y="39"/>
                    </a:lnTo>
                    <a:lnTo>
                      <a:pt x="4" y="84"/>
                    </a:lnTo>
                    <a:lnTo>
                      <a:pt x="7" y="127"/>
                    </a:lnTo>
                    <a:lnTo>
                      <a:pt x="3" y="153"/>
                    </a:lnTo>
                    <a:lnTo>
                      <a:pt x="4" y="159"/>
                    </a:lnTo>
                    <a:lnTo>
                      <a:pt x="3" y="153"/>
                    </a:lnTo>
                    <a:lnTo>
                      <a:pt x="3" y="157"/>
                    </a:lnTo>
                    <a:lnTo>
                      <a:pt x="7" y="160"/>
                    </a:lnTo>
                    <a:lnTo>
                      <a:pt x="10" y="160"/>
                    </a:lnTo>
                    <a:lnTo>
                      <a:pt x="12" y="158"/>
                    </a:lnTo>
                    <a:lnTo>
                      <a:pt x="11" y="1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26" name="Freeform 350"/>
              <p:cNvSpPr>
                <a:spLocks/>
              </p:cNvSpPr>
              <p:nvPr/>
            </p:nvSpPr>
            <p:spPr bwMode="auto">
              <a:xfrm>
                <a:off x="3999" y="3218"/>
                <a:ext cx="121" cy="58"/>
              </a:xfrm>
              <a:custGeom>
                <a:avLst/>
                <a:gdLst>
                  <a:gd name="T0" fmla="*/ 237 w 241"/>
                  <a:gd name="T1" fmla="*/ 106 h 115"/>
                  <a:gd name="T2" fmla="*/ 237 w 241"/>
                  <a:gd name="T3" fmla="*/ 106 h 115"/>
                  <a:gd name="T4" fmla="*/ 235 w 241"/>
                  <a:gd name="T5" fmla="*/ 106 h 115"/>
                  <a:gd name="T6" fmla="*/ 231 w 241"/>
                  <a:gd name="T7" fmla="*/ 105 h 115"/>
                  <a:gd name="T8" fmla="*/ 223 w 241"/>
                  <a:gd name="T9" fmla="*/ 104 h 115"/>
                  <a:gd name="T10" fmla="*/ 213 w 241"/>
                  <a:gd name="T11" fmla="*/ 102 h 115"/>
                  <a:gd name="T12" fmla="*/ 202 w 241"/>
                  <a:gd name="T13" fmla="*/ 100 h 115"/>
                  <a:gd name="T14" fmla="*/ 188 w 241"/>
                  <a:gd name="T15" fmla="*/ 97 h 115"/>
                  <a:gd name="T16" fmla="*/ 173 w 241"/>
                  <a:gd name="T17" fmla="*/ 93 h 115"/>
                  <a:gd name="T18" fmla="*/ 156 w 241"/>
                  <a:gd name="T19" fmla="*/ 87 h 115"/>
                  <a:gd name="T20" fmla="*/ 139 w 241"/>
                  <a:gd name="T21" fmla="*/ 82 h 115"/>
                  <a:gd name="T22" fmla="*/ 120 w 241"/>
                  <a:gd name="T23" fmla="*/ 74 h 115"/>
                  <a:gd name="T24" fmla="*/ 102 w 241"/>
                  <a:gd name="T25" fmla="*/ 66 h 115"/>
                  <a:gd name="T26" fmla="*/ 82 w 241"/>
                  <a:gd name="T27" fmla="*/ 55 h 115"/>
                  <a:gd name="T28" fmla="*/ 63 w 241"/>
                  <a:gd name="T29" fmla="*/ 44 h 115"/>
                  <a:gd name="T30" fmla="*/ 43 w 241"/>
                  <a:gd name="T31" fmla="*/ 31 h 115"/>
                  <a:gd name="T32" fmla="*/ 26 w 241"/>
                  <a:gd name="T33" fmla="*/ 17 h 115"/>
                  <a:gd name="T34" fmla="*/ 7 w 241"/>
                  <a:gd name="T35" fmla="*/ 0 h 115"/>
                  <a:gd name="T36" fmla="*/ 0 w 241"/>
                  <a:gd name="T37" fmla="*/ 7 h 115"/>
                  <a:gd name="T38" fmla="*/ 19 w 241"/>
                  <a:gd name="T39" fmla="*/ 24 h 115"/>
                  <a:gd name="T40" fmla="*/ 38 w 241"/>
                  <a:gd name="T41" fmla="*/ 40 h 115"/>
                  <a:gd name="T42" fmla="*/ 58 w 241"/>
                  <a:gd name="T43" fmla="*/ 53 h 115"/>
                  <a:gd name="T44" fmla="*/ 78 w 241"/>
                  <a:gd name="T45" fmla="*/ 64 h 115"/>
                  <a:gd name="T46" fmla="*/ 97 w 241"/>
                  <a:gd name="T47" fmla="*/ 75 h 115"/>
                  <a:gd name="T48" fmla="*/ 118 w 241"/>
                  <a:gd name="T49" fmla="*/ 83 h 115"/>
                  <a:gd name="T50" fmla="*/ 136 w 241"/>
                  <a:gd name="T51" fmla="*/ 91 h 115"/>
                  <a:gd name="T52" fmla="*/ 154 w 241"/>
                  <a:gd name="T53" fmla="*/ 97 h 115"/>
                  <a:gd name="T54" fmla="*/ 171 w 241"/>
                  <a:gd name="T55" fmla="*/ 102 h 115"/>
                  <a:gd name="T56" fmla="*/ 186 w 241"/>
                  <a:gd name="T57" fmla="*/ 106 h 115"/>
                  <a:gd name="T58" fmla="*/ 200 w 241"/>
                  <a:gd name="T59" fmla="*/ 109 h 115"/>
                  <a:gd name="T60" fmla="*/ 213 w 241"/>
                  <a:gd name="T61" fmla="*/ 112 h 115"/>
                  <a:gd name="T62" fmla="*/ 223 w 241"/>
                  <a:gd name="T63" fmla="*/ 113 h 115"/>
                  <a:gd name="T64" fmla="*/ 231 w 241"/>
                  <a:gd name="T65" fmla="*/ 114 h 115"/>
                  <a:gd name="T66" fmla="*/ 235 w 241"/>
                  <a:gd name="T67" fmla="*/ 115 h 115"/>
                  <a:gd name="T68" fmla="*/ 237 w 241"/>
                  <a:gd name="T69" fmla="*/ 115 h 115"/>
                  <a:gd name="T70" fmla="*/ 237 w 241"/>
                  <a:gd name="T71" fmla="*/ 115 h 115"/>
                  <a:gd name="T72" fmla="*/ 237 w 241"/>
                  <a:gd name="T73" fmla="*/ 115 h 115"/>
                  <a:gd name="T74" fmla="*/ 240 w 241"/>
                  <a:gd name="T75" fmla="*/ 114 h 115"/>
                  <a:gd name="T76" fmla="*/ 241 w 241"/>
                  <a:gd name="T77" fmla="*/ 110 h 115"/>
                  <a:gd name="T78" fmla="*/ 240 w 241"/>
                  <a:gd name="T79" fmla="*/ 107 h 115"/>
                  <a:gd name="T80" fmla="*/ 237 w 241"/>
                  <a:gd name="T81" fmla="*/ 106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41" h="115">
                    <a:moveTo>
                      <a:pt x="237" y="106"/>
                    </a:moveTo>
                    <a:lnTo>
                      <a:pt x="237" y="106"/>
                    </a:lnTo>
                    <a:lnTo>
                      <a:pt x="235" y="106"/>
                    </a:lnTo>
                    <a:lnTo>
                      <a:pt x="231" y="105"/>
                    </a:lnTo>
                    <a:lnTo>
                      <a:pt x="223" y="104"/>
                    </a:lnTo>
                    <a:lnTo>
                      <a:pt x="213" y="102"/>
                    </a:lnTo>
                    <a:lnTo>
                      <a:pt x="202" y="100"/>
                    </a:lnTo>
                    <a:lnTo>
                      <a:pt x="188" y="97"/>
                    </a:lnTo>
                    <a:lnTo>
                      <a:pt x="173" y="93"/>
                    </a:lnTo>
                    <a:lnTo>
                      <a:pt x="156" y="87"/>
                    </a:lnTo>
                    <a:lnTo>
                      <a:pt x="139" y="82"/>
                    </a:lnTo>
                    <a:lnTo>
                      <a:pt x="120" y="74"/>
                    </a:lnTo>
                    <a:lnTo>
                      <a:pt x="102" y="66"/>
                    </a:lnTo>
                    <a:lnTo>
                      <a:pt x="82" y="55"/>
                    </a:lnTo>
                    <a:lnTo>
                      <a:pt x="63" y="44"/>
                    </a:lnTo>
                    <a:lnTo>
                      <a:pt x="43" y="31"/>
                    </a:lnTo>
                    <a:lnTo>
                      <a:pt x="26" y="17"/>
                    </a:lnTo>
                    <a:lnTo>
                      <a:pt x="7" y="0"/>
                    </a:lnTo>
                    <a:lnTo>
                      <a:pt x="0" y="7"/>
                    </a:lnTo>
                    <a:lnTo>
                      <a:pt x="19" y="24"/>
                    </a:lnTo>
                    <a:lnTo>
                      <a:pt x="38" y="40"/>
                    </a:lnTo>
                    <a:lnTo>
                      <a:pt x="58" y="53"/>
                    </a:lnTo>
                    <a:lnTo>
                      <a:pt x="78" y="64"/>
                    </a:lnTo>
                    <a:lnTo>
                      <a:pt x="97" y="75"/>
                    </a:lnTo>
                    <a:lnTo>
                      <a:pt x="118" y="83"/>
                    </a:lnTo>
                    <a:lnTo>
                      <a:pt x="136" y="91"/>
                    </a:lnTo>
                    <a:lnTo>
                      <a:pt x="154" y="97"/>
                    </a:lnTo>
                    <a:lnTo>
                      <a:pt x="171" y="102"/>
                    </a:lnTo>
                    <a:lnTo>
                      <a:pt x="186" y="106"/>
                    </a:lnTo>
                    <a:lnTo>
                      <a:pt x="200" y="109"/>
                    </a:lnTo>
                    <a:lnTo>
                      <a:pt x="213" y="112"/>
                    </a:lnTo>
                    <a:lnTo>
                      <a:pt x="223" y="113"/>
                    </a:lnTo>
                    <a:lnTo>
                      <a:pt x="231" y="114"/>
                    </a:lnTo>
                    <a:lnTo>
                      <a:pt x="235" y="115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40" y="114"/>
                    </a:lnTo>
                    <a:lnTo>
                      <a:pt x="241" y="110"/>
                    </a:lnTo>
                    <a:lnTo>
                      <a:pt x="240" y="107"/>
                    </a:lnTo>
                    <a:lnTo>
                      <a:pt x="237" y="1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27" name="Freeform 351"/>
              <p:cNvSpPr>
                <a:spLocks/>
              </p:cNvSpPr>
              <p:nvPr/>
            </p:nvSpPr>
            <p:spPr bwMode="auto">
              <a:xfrm>
                <a:off x="4117" y="3271"/>
                <a:ext cx="18" cy="22"/>
              </a:xfrm>
              <a:custGeom>
                <a:avLst/>
                <a:gdLst>
                  <a:gd name="T0" fmla="*/ 29 w 34"/>
                  <a:gd name="T1" fmla="*/ 33 h 42"/>
                  <a:gd name="T2" fmla="*/ 34 w 34"/>
                  <a:gd name="T3" fmla="*/ 37 h 42"/>
                  <a:gd name="T4" fmla="*/ 28 w 34"/>
                  <a:gd name="T5" fmla="*/ 23 h 42"/>
                  <a:gd name="T6" fmla="*/ 19 w 34"/>
                  <a:gd name="T7" fmla="*/ 11 h 42"/>
                  <a:gd name="T8" fmla="*/ 10 w 34"/>
                  <a:gd name="T9" fmla="*/ 3 h 42"/>
                  <a:gd name="T10" fmla="*/ 0 w 34"/>
                  <a:gd name="T11" fmla="*/ 0 h 42"/>
                  <a:gd name="T12" fmla="*/ 0 w 34"/>
                  <a:gd name="T13" fmla="*/ 9 h 42"/>
                  <a:gd name="T14" fmla="*/ 5 w 34"/>
                  <a:gd name="T15" fmla="*/ 13 h 42"/>
                  <a:gd name="T16" fmla="*/ 12 w 34"/>
                  <a:gd name="T17" fmla="*/ 18 h 42"/>
                  <a:gd name="T18" fmla="*/ 19 w 34"/>
                  <a:gd name="T19" fmla="*/ 28 h 42"/>
                  <a:gd name="T20" fmla="*/ 25 w 34"/>
                  <a:gd name="T21" fmla="*/ 39 h 42"/>
                  <a:gd name="T22" fmla="*/ 29 w 34"/>
                  <a:gd name="T23" fmla="*/ 42 h 42"/>
                  <a:gd name="T24" fmla="*/ 25 w 34"/>
                  <a:gd name="T25" fmla="*/ 39 h 42"/>
                  <a:gd name="T26" fmla="*/ 27 w 34"/>
                  <a:gd name="T27" fmla="*/ 41 h 42"/>
                  <a:gd name="T28" fmla="*/ 31 w 34"/>
                  <a:gd name="T29" fmla="*/ 42 h 42"/>
                  <a:gd name="T30" fmla="*/ 33 w 34"/>
                  <a:gd name="T31" fmla="*/ 40 h 42"/>
                  <a:gd name="T32" fmla="*/ 34 w 34"/>
                  <a:gd name="T33" fmla="*/ 37 h 42"/>
                  <a:gd name="T34" fmla="*/ 29 w 34"/>
                  <a:gd name="T35" fmla="*/ 3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42">
                    <a:moveTo>
                      <a:pt x="29" y="33"/>
                    </a:moveTo>
                    <a:lnTo>
                      <a:pt x="34" y="37"/>
                    </a:lnTo>
                    <a:lnTo>
                      <a:pt x="28" y="23"/>
                    </a:lnTo>
                    <a:lnTo>
                      <a:pt x="19" y="11"/>
                    </a:lnTo>
                    <a:lnTo>
                      <a:pt x="10" y="3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5" y="13"/>
                    </a:lnTo>
                    <a:lnTo>
                      <a:pt x="12" y="18"/>
                    </a:lnTo>
                    <a:lnTo>
                      <a:pt x="19" y="28"/>
                    </a:lnTo>
                    <a:lnTo>
                      <a:pt x="25" y="39"/>
                    </a:lnTo>
                    <a:lnTo>
                      <a:pt x="29" y="42"/>
                    </a:lnTo>
                    <a:lnTo>
                      <a:pt x="25" y="39"/>
                    </a:lnTo>
                    <a:lnTo>
                      <a:pt x="27" y="41"/>
                    </a:lnTo>
                    <a:lnTo>
                      <a:pt x="31" y="42"/>
                    </a:lnTo>
                    <a:lnTo>
                      <a:pt x="33" y="40"/>
                    </a:lnTo>
                    <a:lnTo>
                      <a:pt x="34" y="37"/>
                    </a:lnTo>
                    <a:lnTo>
                      <a:pt x="29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28" name="Freeform 352"/>
              <p:cNvSpPr>
                <a:spLocks/>
              </p:cNvSpPr>
              <p:nvPr/>
            </p:nvSpPr>
            <p:spPr bwMode="auto">
              <a:xfrm>
                <a:off x="4132" y="3288"/>
                <a:ext cx="212" cy="15"/>
              </a:xfrm>
              <a:custGeom>
                <a:avLst/>
                <a:gdLst>
                  <a:gd name="T0" fmla="*/ 422 w 423"/>
                  <a:gd name="T1" fmla="*/ 24 h 30"/>
                  <a:gd name="T2" fmla="*/ 418 w 423"/>
                  <a:gd name="T3" fmla="*/ 19 h 30"/>
                  <a:gd name="T4" fmla="*/ 408 w 423"/>
                  <a:gd name="T5" fmla="*/ 19 h 30"/>
                  <a:gd name="T6" fmla="*/ 392 w 423"/>
                  <a:gd name="T7" fmla="*/ 17 h 30"/>
                  <a:gd name="T8" fmla="*/ 371 w 423"/>
                  <a:gd name="T9" fmla="*/ 17 h 30"/>
                  <a:gd name="T10" fmla="*/ 346 w 423"/>
                  <a:gd name="T11" fmla="*/ 17 h 30"/>
                  <a:gd name="T12" fmla="*/ 317 w 423"/>
                  <a:gd name="T13" fmla="*/ 15 h 30"/>
                  <a:gd name="T14" fmla="*/ 286 w 423"/>
                  <a:gd name="T15" fmla="*/ 14 h 30"/>
                  <a:gd name="T16" fmla="*/ 253 w 423"/>
                  <a:gd name="T17" fmla="*/ 13 h 30"/>
                  <a:gd name="T18" fmla="*/ 218 w 423"/>
                  <a:gd name="T19" fmla="*/ 10 h 30"/>
                  <a:gd name="T20" fmla="*/ 184 w 423"/>
                  <a:gd name="T21" fmla="*/ 9 h 30"/>
                  <a:gd name="T22" fmla="*/ 149 w 423"/>
                  <a:gd name="T23" fmla="*/ 8 h 30"/>
                  <a:gd name="T24" fmla="*/ 117 w 423"/>
                  <a:gd name="T25" fmla="*/ 6 h 30"/>
                  <a:gd name="T26" fmla="*/ 86 w 423"/>
                  <a:gd name="T27" fmla="*/ 5 h 30"/>
                  <a:gd name="T28" fmla="*/ 58 w 423"/>
                  <a:gd name="T29" fmla="*/ 4 h 30"/>
                  <a:gd name="T30" fmla="*/ 34 w 423"/>
                  <a:gd name="T31" fmla="*/ 2 h 30"/>
                  <a:gd name="T32" fmla="*/ 14 w 423"/>
                  <a:gd name="T33" fmla="*/ 0 h 30"/>
                  <a:gd name="T34" fmla="*/ 0 w 423"/>
                  <a:gd name="T35" fmla="*/ 1 h 30"/>
                  <a:gd name="T36" fmla="*/ 0 w 423"/>
                  <a:gd name="T37" fmla="*/ 10 h 30"/>
                  <a:gd name="T38" fmla="*/ 14 w 423"/>
                  <a:gd name="T39" fmla="*/ 12 h 30"/>
                  <a:gd name="T40" fmla="*/ 34 w 423"/>
                  <a:gd name="T41" fmla="*/ 12 h 30"/>
                  <a:gd name="T42" fmla="*/ 58 w 423"/>
                  <a:gd name="T43" fmla="*/ 13 h 30"/>
                  <a:gd name="T44" fmla="*/ 86 w 423"/>
                  <a:gd name="T45" fmla="*/ 14 h 30"/>
                  <a:gd name="T46" fmla="*/ 117 w 423"/>
                  <a:gd name="T47" fmla="*/ 15 h 30"/>
                  <a:gd name="T48" fmla="*/ 149 w 423"/>
                  <a:gd name="T49" fmla="*/ 17 h 30"/>
                  <a:gd name="T50" fmla="*/ 184 w 423"/>
                  <a:gd name="T51" fmla="*/ 19 h 30"/>
                  <a:gd name="T52" fmla="*/ 218 w 423"/>
                  <a:gd name="T53" fmla="*/ 20 h 30"/>
                  <a:gd name="T54" fmla="*/ 253 w 423"/>
                  <a:gd name="T55" fmla="*/ 22 h 30"/>
                  <a:gd name="T56" fmla="*/ 286 w 423"/>
                  <a:gd name="T57" fmla="*/ 23 h 30"/>
                  <a:gd name="T58" fmla="*/ 317 w 423"/>
                  <a:gd name="T59" fmla="*/ 24 h 30"/>
                  <a:gd name="T60" fmla="*/ 346 w 423"/>
                  <a:gd name="T61" fmla="*/ 27 h 30"/>
                  <a:gd name="T62" fmla="*/ 371 w 423"/>
                  <a:gd name="T63" fmla="*/ 29 h 30"/>
                  <a:gd name="T64" fmla="*/ 392 w 423"/>
                  <a:gd name="T65" fmla="*/ 29 h 30"/>
                  <a:gd name="T66" fmla="*/ 408 w 423"/>
                  <a:gd name="T67" fmla="*/ 30 h 30"/>
                  <a:gd name="T68" fmla="*/ 418 w 423"/>
                  <a:gd name="T69" fmla="*/ 30 h 30"/>
                  <a:gd name="T70" fmla="*/ 413 w 423"/>
                  <a:gd name="T71" fmla="*/ 24 h 30"/>
                  <a:gd name="T72" fmla="*/ 418 w 423"/>
                  <a:gd name="T73" fmla="*/ 30 h 30"/>
                  <a:gd name="T74" fmla="*/ 421 w 423"/>
                  <a:gd name="T75" fmla="*/ 28 h 30"/>
                  <a:gd name="T76" fmla="*/ 423 w 423"/>
                  <a:gd name="T77" fmla="*/ 24 h 30"/>
                  <a:gd name="T78" fmla="*/ 421 w 423"/>
                  <a:gd name="T79" fmla="*/ 21 h 30"/>
                  <a:gd name="T80" fmla="*/ 418 w 423"/>
                  <a:gd name="T81" fmla="*/ 19 h 30"/>
                  <a:gd name="T82" fmla="*/ 422 w 423"/>
                  <a:gd name="T83" fmla="*/ 2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23" h="30">
                    <a:moveTo>
                      <a:pt x="422" y="24"/>
                    </a:moveTo>
                    <a:lnTo>
                      <a:pt x="418" y="19"/>
                    </a:lnTo>
                    <a:lnTo>
                      <a:pt x="408" y="19"/>
                    </a:lnTo>
                    <a:lnTo>
                      <a:pt x="392" y="17"/>
                    </a:lnTo>
                    <a:lnTo>
                      <a:pt x="371" y="17"/>
                    </a:lnTo>
                    <a:lnTo>
                      <a:pt x="346" y="17"/>
                    </a:lnTo>
                    <a:lnTo>
                      <a:pt x="317" y="15"/>
                    </a:lnTo>
                    <a:lnTo>
                      <a:pt x="286" y="14"/>
                    </a:lnTo>
                    <a:lnTo>
                      <a:pt x="253" y="13"/>
                    </a:lnTo>
                    <a:lnTo>
                      <a:pt x="218" y="10"/>
                    </a:lnTo>
                    <a:lnTo>
                      <a:pt x="184" y="9"/>
                    </a:lnTo>
                    <a:lnTo>
                      <a:pt x="149" y="8"/>
                    </a:lnTo>
                    <a:lnTo>
                      <a:pt x="117" y="6"/>
                    </a:lnTo>
                    <a:lnTo>
                      <a:pt x="86" y="5"/>
                    </a:lnTo>
                    <a:lnTo>
                      <a:pt x="58" y="4"/>
                    </a:lnTo>
                    <a:lnTo>
                      <a:pt x="34" y="2"/>
                    </a:lnTo>
                    <a:lnTo>
                      <a:pt x="14" y="0"/>
                    </a:lnTo>
                    <a:lnTo>
                      <a:pt x="0" y="1"/>
                    </a:lnTo>
                    <a:lnTo>
                      <a:pt x="0" y="10"/>
                    </a:lnTo>
                    <a:lnTo>
                      <a:pt x="14" y="12"/>
                    </a:lnTo>
                    <a:lnTo>
                      <a:pt x="34" y="12"/>
                    </a:lnTo>
                    <a:lnTo>
                      <a:pt x="58" y="13"/>
                    </a:lnTo>
                    <a:lnTo>
                      <a:pt x="86" y="14"/>
                    </a:lnTo>
                    <a:lnTo>
                      <a:pt x="117" y="15"/>
                    </a:lnTo>
                    <a:lnTo>
                      <a:pt x="149" y="17"/>
                    </a:lnTo>
                    <a:lnTo>
                      <a:pt x="184" y="19"/>
                    </a:lnTo>
                    <a:lnTo>
                      <a:pt x="218" y="20"/>
                    </a:lnTo>
                    <a:lnTo>
                      <a:pt x="253" y="22"/>
                    </a:lnTo>
                    <a:lnTo>
                      <a:pt x="286" y="23"/>
                    </a:lnTo>
                    <a:lnTo>
                      <a:pt x="317" y="24"/>
                    </a:lnTo>
                    <a:lnTo>
                      <a:pt x="346" y="27"/>
                    </a:lnTo>
                    <a:lnTo>
                      <a:pt x="371" y="29"/>
                    </a:lnTo>
                    <a:lnTo>
                      <a:pt x="392" y="29"/>
                    </a:lnTo>
                    <a:lnTo>
                      <a:pt x="408" y="30"/>
                    </a:lnTo>
                    <a:lnTo>
                      <a:pt x="418" y="30"/>
                    </a:lnTo>
                    <a:lnTo>
                      <a:pt x="413" y="24"/>
                    </a:lnTo>
                    <a:lnTo>
                      <a:pt x="418" y="30"/>
                    </a:lnTo>
                    <a:lnTo>
                      <a:pt x="421" y="28"/>
                    </a:lnTo>
                    <a:lnTo>
                      <a:pt x="423" y="24"/>
                    </a:lnTo>
                    <a:lnTo>
                      <a:pt x="421" y="21"/>
                    </a:lnTo>
                    <a:lnTo>
                      <a:pt x="418" y="19"/>
                    </a:lnTo>
                    <a:lnTo>
                      <a:pt x="422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29" name="Freeform 353"/>
              <p:cNvSpPr>
                <a:spLocks/>
              </p:cNvSpPr>
              <p:nvPr/>
            </p:nvSpPr>
            <p:spPr bwMode="auto">
              <a:xfrm>
                <a:off x="4337" y="3300"/>
                <a:ext cx="8" cy="26"/>
              </a:xfrm>
              <a:custGeom>
                <a:avLst/>
                <a:gdLst>
                  <a:gd name="T0" fmla="*/ 10 w 15"/>
                  <a:gd name="T1" fmla="*/ 43 h 52"/>
                  <a:gd name="T2" fmla="*/ 15 w 15"/>
                  <a:gd name="T3" fmla="*/ 46 h 52"/>
                  <a:gd name="T4" fmla="*/ 13 w 15"/>
                  <a:gd name="T5" fmla="*/ 42 h 52"/>
                  <a:gd name="T6" fmla="*/ 11 w 15"/>
                  <a:gd name="T7" fmla="*/ 31 h 52"/>
                  <a:gd name="T8" fmla="*/ 11 w 15"/>
                  <a:gd name="T9" fmla="*/ 16 h 52"/>
                  <a:gd name="T10" fmla="*/ 11 w 15"/>
                  <a:gd name="T11" fmla="*/ 0 h 52"/>
                  <a:gd name="T12" fmla="*/ 2 w 15"/>
                  <a:gd name="T13" fmla="*/ 0 h 52"/>
                  <a:gd name="T14" fmla="*/ 0 w 15"/>
                  <a:gd name="T15" fmla="*/ 16 h 52"/>
                  <a:gd name="T16" fmla="*/ 2 w 15"/>
                  <a:gd name="T17" fmla="*/ 31 h 52"/>
                  <a:gd name="T18" fmla="*/ 4 w 15"/>
                  <a:gd name="T19" fmla="*/ 44 h 52"/>
                  <a:gd name="T20" fmla="*/ 5 w 15"/>
                  <a:gd name="T21" fmla="*/ 49 h 52"/>
                  <a:gd name="T22" fmla="*/ 10 w 15"/>
                  <a:gd name="T23" fmla="*/ 52 h 52"/>
                  <a:gd name="T24" fmla="*/ 5 w 15"/>
                  <a:gd name="T25" fmla="*/ 49 h 52"/>
                  <a:gd name="T26" fmla="*/ 8 w 15"/>
                  <a:gd name="T27" fmla="*/ 51 h 52"/>
                  <a:gd name="T28" fmla="*/ 11 w 15"/>
                  <a:gd name="T29" fmla="*/ 52 h 52"/>
                  <a:gd name="T30" fmla="*/ 13 w 15"/>
                  <a:gd name="T31" fmla="*/ 50 h 52"/>
                  <a:gd name="T32" fmla="*/ 15 w 15"/>
                  <a:gd name="T33" fmla="*/ 46 h 52"/>
                  <a:gd name="T34" fmla="*/ 10 w 15"/>
                  <a:gd name="T35" fmla="*/ 43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" h="52">
                    <a:moveTo>
                      <a:pt x="10" y="43"/>
                    </a:moveTo>
                    <a:lnTo>
                      <a:pt x="15" y="46"/>
                    </a:lnTo>
                    <a:lnTo>
                      <a:pt x="13" y="42"/>
                    </a:lnTo>
                    <a:lnTo>
                      <a:pt x="11" y="31"/>
                    </a:lnTo>
                    <a:lnTo>
                      <a:pt x="11" y="16"/>
                    </a:lnTo>
                    <a:lnTo>
                      <a:pt x="11" y="0"/>
                    </a:lnTo>
                    <a:lnTo>
                      <a:pt x="2" y="0"/>
                    </a:lnTo>
                    <a:lnTo>
                      <a:pt x="0" y="16"/>
                    </a:lnTo>
                    <a:lnTo>
                      <a:pt x="2" y="31"/>
                    </a:lnTo>
                    <a:lnTo>
                      <a:pt x="4" y="44"/>
                    </a:lnTo>
                    <a:lnTo>
                      <a:pt x="5" y="49"/>
                    </a:lnTo>
                    <a:lnTo>
                      <a:pt x="10" y="52"/>
                    </a:lnTo>
                    <a:lnTo>
                      <a:pt x="5" y="49"/>
                    </a:lnTo>
                    <a:lnTo>
                      <a:pt x="8" y="51"/>
                    </a:lnTo>
                    <a:lnTo>
                      <a:pt x="11" y="52"/>
                    </a:lnTo>
                    <a:lnTo>
                      <a:pt x="13" y="50"/>
                    </a:lnTo>
                    <a:lnTo>
                      <a:pt x="15" y="46"/>
                    </a:lnTo>
                    <a:lnTo>
                      <a:pt x="10" y="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30" name="Freeform 354"/>
              <p:cNvSpPr>
                <a:spLocks/>
              </p:cNvSpPr>
              <p:nvPr/>
            </p:nvSpPr>
            <p:spPr bwMode="auto">
              <a:xfrm>
                <a:off x="4342" y="3320"/>
                <a:ext cx="57" cy="7"/>
              </a:xfrm>
              <a:custGeom>
                <a:avLst/>
                <a:gdLst>
                  <a:gd name="T0" fmla="*/ 101 w 113"/>
                  <a:gd name="T1" fmla="*/ 6 h 12"/>
                  <a:gd name="T2" fmla="*/ 107 w 113"/>
                  <a:gd name="T3" fmla="*/ 1 h 12"/>
                  <a:gd name="T4" fmla="*/ 104 w 113"/>
                  <a:gd name="T5" fmla="*/ 0 h 12"/>
                  <a:gd name="T6" fmla="*/ 94 w 113"/>
                  <a:gd name="T7" fmla="*/ 0 h 12"/>
                  <a:gd name="T8" fmla="*/ 81 w 113"/>
                  <a:gd name="T9" fmla="*/ 1 h 12"/>
                  <a:gd name="T10" fmla="*/ 64 w 113"/>
                  <a:gd name="T11" fmla="*/ 1 h 12"/>
                  <a:gd name="T12" fmla="*/ 46 w 113"/>
                  <a:gd name="T13" fmla="*/ 1 h 12"/>
                  <a:gd name="T14" fmla="*/ 29 w 113"/>
                  <a:gd name="T15" fmla="*/ 1 h 12"/>
                  <a:gd name="T16" fmla="*/ 13 w 113"/>
                  <a:gd name="T17" fmla="*/ 1 h 12"/>
                  <a:gd name="T18" fmla="*/ 0 w 113"/>
                  <a:gd name="T19" fmla="*/ 1 h 12"/>
                  <a:gd name="T20" fmla="*/ 0 w 113"/>
                  <a:gd name="T21" fmla="*/ 10 h 12"/>
                  <a:gd name="T22" fmla="*/ 13 w 113"/>
                  <a:gd name="T23" fmla="*/ 12 h 12"/>
                  <a:gd name="T24" fmla="*/ 29 w 113"/>
                  <a:gd name="T25" fmla="*/ 12 h 12"/>
                  <a:gd name="T26" fmla="*/ 46 w 113"/>
                  <a:gd name="T27" fmla="*/ 12 h 12"/>
                  <a:gd name="T28" fmla="*/ 64 w 113"/>
                  <a:gd name="T29" fmla="*/ 12 h 12"/>
                  <a:gd name="T30" fmla="*/ 81 w 113"/>
                  <a:gd name="T31" fmla="*/ 12 h 12"/>
                  <a:gd name="T32" fmla="*/ 94 w 113"/>
                  <a:gd name="T33" fmla="*/ 11 h 12"/>
                  <a:gd name="T34" fmla="*/ 104 w 113"/>
                  <a:gd name="T35" fmla="*/ 11 h 12"/>
                  <a:gd name="T36" fmla="*/ 107 w 113"/>
                  <a:gd name="T37" fmla="*/ 10 h 12"/>
                  <a:gd name="T38" fmla="*/ 113 w 113"/>
                  <a:gd name="T39" fmla="*/ 6 h 12"/>
                  <a:gd name="T40" fmla="*/ 107 w 113"/>
                  <a:gd name="T41" fmla="*/ 10 h 12"/>
                  <a:gd name="T42" fmla="*/ 111 w 113"/>
                  <a:gd name="T43" fmla="*/ 9 h 12"/>
                  <a:gd name="T44" fmla="*/ 112 w 113"/>
                  <a:gd name="T45" fmla="*/ 6 h 12"/>
                  <a:gd name="T46" fmla="*/ 111 w 113"/>
                  <a:gd name="T47" fmla="*/ 2 h 12"/>
                  <a:gd name="T48" fmla="*/ 107 w 113"/>
                  <a:gd name="T49" fmla="*/ 1 h 12"/>
                  <a:gd name="T50" fmla="*/ 101 w 113"/>
                  <a:gd name="T5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3" h="12">
                    <a:moveTo>
                      <a:pt x="101" y="6"/>
                    </a:moveTo>
                    <a:lnTo>
                      <a:pt x="107" y="1"/>
                    </a:lnTo>
                    <a:lnTo>
                      <a:pt x="104" y="0"/>
                    </a:lnTo>
                    <a:lnTo>
                      <a:pt x="94" y="0"/>
                    </a:lnTo>
                    <a:lnTo>
                      <a:pt x="81" y="1"/>
                    </a:lnTo>
                    <a:lnTo>
                      <a:pt x="64" y="1"/>
                    </a:lnTo>
                    <a:lnTo>
                      <a:pt x="46" y="1"/>
                    </a:lnTo>
                    <a:lnTo>
                      <a:pt x="29" y="1"/>
                    </a:lnTo>
                    <a:lnTo>
                      <a:pt x="13" y="1"/>
                    </a:lnTo>
                    <a:lnTo>
                      <a:pt x="0" y="1"/>
                    </a:lnTo>
                    <a:lnTo>
                      <a:pt x="0" y="10"/>
                    </a:lnTo>
                    <a:lnTo>
                      <a:pt x="13" y="12"/>
                    </a:lnTo>
                    <a:lnTo>
                      <a:pt x="29" y="12"/>
                    </a:lnTo>
                    <a:lnTo>
                      <a:pt x="46" y="12"/>
                    </a:lnTo>
                    <a:lnTo>
                      <a:pt x="64" y="12"/>
                    </a:lnTo>
                    <a:lnTo>
                      <a:pt x="81" y="12"/>
                    </a:lnTo>
                    <a:lnTo>
                      <a:pt x="94" y="11"/>
                    </a:lnTo>
                    <a:lnTo>
                      <a:pt x="104" y="11"/>
                    </a:lnTo>
                    <a:lnTo>
                      <a:pt x="107" y="10"/>
                    </a:lnTo>
                    <a:lnTo>
                      <a:pt x="113" y="6"/>
                    </a:lnTo>
                    <a:lnTo>
                      <a:pt x="107" y="10"/>
                    </a:lnTo>
                    <a:lnTo>
                      <a:pt x="111" y="9"/>
                    </a:lnTo>
                    <a:lnTo>
                      <a:pt x="112" y="6"/>
                    </a:lnTo>
                    <a:lnTo>
                      <a:pt x="111" y="2"/>
                    </a:lnTo>
                    <a:lnTo>
                      <a:pt x="107" y="1"/>
                    </a:lnTo>
                    <a:lnTo>
                      <a:pt x="10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31" name="Freeform 355"/>
              <p:cNvSpPr>
                <a:spLocks/>
              </p:cNvSpPr>
              <p:nvPr/>
            </p:nvSpPr>
            <p:spPr bwMode="auto">
              <a:xfrm>
                <a:off x="4425" y="2861"/>
                <a:ext cx="179" cy="49"/>
              </a:xfrm>
              <a:custGeom>
                <a:avLst/>
                <a:gdLst>
                  <a:gd name="T0" fmla="*/ 357 w 357"/>
                  <a:gd name="T1" fmla="*/ 0 h 98"/>
                  <a:gd name="T2" fmla="*/ 352 w 357"/>
                  <a:gd name="T3" fmla="*/ 0 h 98"/>
                  <a:gd name="T4" fmla="*/ 341 w 357"/>
                  <a:gd name="T5" fmla="*/ 0 h 98"/>
                  <a:gd name="T6" fmla="*/ 326 w 357"/>
                  <a:gd name="T7" fmla="*/ 1 h 98"/>
                  <a:gd name="T8" fmla="*/ 306 w 357"/>
                  <a:gd name="T9" fmla="*/ 1 h 98"/>
                  <a:gd name="T10" fmla="*/ 283 w 357"/>
                  <a:gd name="T11" fmla="*/ 1 h 98"/>
                  <a:gd name="T12" fmla="*/ 258 w 357"/>
                  <a:gd name="T13" fmla="*/ 1 h 98"/>
                  <a:gd name="T14" fmla="*/ 229 w 357"/>
                  <a:gd name="T15" fmla="*/ 1 h 98"/>
                  <a:gd name="T16" fmla="*/ 200 w 357"/>
                  <a:gd name="T17" fmla="*/ 1 h 98"/>
                  <a:gd name="T18" fmla="*/ 170 w 357"/>
                  <a:gd name="T19" fmla="*/ 2 h 98"/>
                  <a:gd name="T20" fmla="*/ 140 w 357"/>
                  <a:gd name="T21" fmla="*/ 2 h 98"/>
                  <a:gd name="T22" fmla="*/ 112 w 357"/>
                  <a:gd name="T23" fmla="*/ 2 h 98"/>
                  <a:gd name="T24" fmla="*/ 84 w 357"/>
                  <a:gd name="T25" fmla="*/ 2 h 98"/>
                  <a:gd name="T26" fmla="*/ 57 w 357"/>
                  <a:gd name="T27" fmla="*/ 2 h 98"/>
                  <a:gd name="T28" fmla="*/ 34 w 357"/>
                  <a:gd name="T29" fmla="*/ 3 h 98"/>
                  <a:gd name="T30" fmla="*/ 15 w 357"/>
                  <a:gd name="T31" fmla="*/ 3 h 98"/>
                  <a:gd name="T32" fmla="*/ 0 w 357"/>
                  <a:gd name="T33" fmla="*/ 3 h 98"/>
                  <a:gd name="T34" fmla="*/ 0 w 357"/>
                  <a:gd name="T35" fmla="*/ 98 h 98"/>
                  <a:gd name="T36" fmla="*/ 16 w 357"/>
                  <a:gd name="T37" fmla="*/ 98 h 98"/>
                  <a:gd name="T38" fmla="*/ 37 w 357"/>
                  <a:gd name="T39" fmla="*/ 98 h 98"/>
                  <a:gd name="T40" fmla="*/ 60 w 357"/>
                  <a:gd name="T41" fmla="*/ 98 h 98"/>
                  <a:gd name="T42" fmla="*/ 85 w 357"/>
                  <a:gd name="T43" fmla="*/ 98 h 98"/>
                  <a:gd name="T44" fmla="*/ 114 w 357"/>
                  <a:gd name="T45" fmla="*/ 98 h 98"/>
                  <a:gd name="T46" fmla="*/ 143 w 357"/>
                  <a:gd name="T47" fmla="*/ 98 h 98"/>
                  <a:gd name="T48" fmla="*/ 173 w 357"/>
                  <a:gd name="T49" fmla="*/ 98 h 98"/>
                  <a:gd name="T50" fmla="*/ 203 w 357"/>
                  <a:gd name="T51" fmla="*/ 97 h 98"/>
                  <a:gd name="T52" fmla="*/ 231 w 357"/>
                  <a:gd name="T53" fmla="*/ 97 h 98"/>
                  <a:gd name="T54" fmla="*/ 259 w 357"/>
                  <a:gd name="T55" fmla="*/ 97 h 98"/>
                  <a:gd name="T56" fmla="*/ 284 w 357"/>
                  <a:gd name="T57" fmla="*/ 97 h 98"/>
                  <a:gd name="T58" fmla="*/ 306 w 357"/>
                  <a:gd name="T59" fmla="*/ 97 h 98"/>
                  <a:gd name="T60" fmla="*/ 326 w 357"/>
                  <a:gd name="T61" fmla="*/ 97 h 98"/>
                  <a:gd name="T62" fmla="*/ 341 w 357"/>
                  <a:gd name="T63" fmla="*/ 95 h 98"/>
                  <a:gd name="T64" fmla="*/ 352 w 357"/>
                  <a:gd name="T65" fmla="*/ 95 h 98"/>
                  <a:gd name="T66" fmla="*/ 357 w 357"/>
                  <a:gd name="T67" fmla="*/ 95 h 98"/>
                  <a:gd name="T68" fmla="*/ 357 w 357"/>
                  <a:gd name="T6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57" h="98">
                    <a:moveTo>
                      <a:pt x="357" y="0"/>
                    </a:moveTo>
                    <a:lnTo>
                      <a:pt x="352" y="0"/>
                    </a:lnTo>
                    <a:lnTo>
                      <a:pt x="341" y="0"/>
                    </a:lnTo>
                    <a:lnTo>
                      <a:pt x="326" y="1"/>
                    </a:lnTo>
                    <a:lnTo>
                      <a:pt x="306" y="1"/>
                    </a:lnTo>
                    <a:lnTo>
                      <a:pt x="283" y="1"/>
                    </a:lnTo>
                    <a:lnTo>
                      <a:pt x="258" y="1"/>
                    </a:lnTo>
                    <a:lnTo>
                      <a:pt x="229" y="1"/>
                    </a:lnTo>
                    <a:lnTo>
                      <a:pt x="200" y="1"/>
                    </a:lnTo>
                    <a:lnTo>
                      <a:pt x="170" y="2"/>
                    </a:lnTo>
                    <a:lnTo>
                      <a:pt x="140" y="2"/>
                    </a:lnTo>
                    <a:lnTo>
                      <a:pt x="112" y="2"/>
                    </a:lnTo>
                    <a:lnTo>
                      <a:pt x="84" y="2"/>
                    </a:lnTo>
                    <a:lnTo>
                      <a:pt x="57" y="2"/>
                    </a:lnTo>
                    <a:lnTo>
                      <a:pt x="34" y="3"/>
                    </a:lnTo>
                    <a:lnTo>
                      <a:pt x="15" y="3"/>
                    </a:lnTo>
                    <a:lnTo>
                      <a:pt x="0" y="3"/>
                    </a:lnTo>
                    <a:lnTo>
                      <a:pt x="0" y="98"/>
                    </a:lnTo>
                    <a:lnTo>
                      <a:pt x="16" y="98"/>
                    </a:lnTo>
                    <a:lnTo>
                      <a:pt x="37" y="98"/>
                    </a:lnTo>
                    <a:lnTo>
                      <a:pt x="60" y="98"/>
                    </a:lnTo>
                    <a:lnTo>
                      <a:pt x="85" y="98"/>
                    </a:lnTo>
                    <a:lnTo>
                      <a:pt x="114" y="98"/>
                    </a:lnTo>
                    <a:lnTo>
                      <a:pt x="143" y="98"/>
                    </a:lnTo>
                    <a:lnTo>
                      <a:pt x="173" y="98"/>
                    </a:lnTo>
                    <a:lnTo>
                      <a:pt x="203" y="97"/>
                    </a:lnTo>
                    <a:lnTo>
                      <a:pt x="231" y="97"/>
                    </a:lnTo>
                    <a:lnTo>
                      <a:pt x="259" y="97"/>
                    </a:lnTo>
                    <a:lnTo>
                      <a:pt x="284" y="97"/>
                    </a:lnTo>
                    <a:lnTo>
                      <a:pt x="306" y="97"/>
                    </a:lnTo>
                    <a:lnTo>
                      <a:pt x="326" y="97"/>
                    </a:lnTo>
                    <a:lnTo>
                      <a:pt x="341" y="95"/>
                    </a:lnTo>
                    <a:lnTo>
                      <a:pt x="352" y="95"/>
                    </a:lnTo>
                    <a:lnTo>
                      <a:pt x="357" y="95"/>
                    </a:lnTo>
                    <a:lnTo>
                      <a:pt x="357" y="0"/>
                    </a:lnTo>
                    <a:close/>
                  </a:path>
                </a:pathLst>
              </a:custGeom>
              <a:solidFill>
                <a:srgbClr val="4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32" name="Freeform 356"/>
              <p:cNvSpPr>
                <a:spLocks/>
              </p:cNvSpPr>
              <p:nvPr/>
            </p:nvSpPr>
            <p:spPr bwMode="auto">
              <a:xfrm>
                <a:off x="4423" y="2859"/>
                <a:ext cx="181" cy="7"/>
              </a:xfrm>
              <a:custGeom>
                <a:avLst/>
                <a:gdLst>
                  <a:gd name="T0" fmla="*/ 12 w 363"/>
                  <a:gd name="T1" fmla="*/ 9 h 15"/>
                  <a:gd name="T2" fmla="*/ 6 w 363"/>
                  <a:gd name="T3" fmla="*/ 14 h 15"/>
                  <a:gd name="T4" fmla="*/ 21 w 363"/>
                  <a:gd name="T5" fmla="*/ 15 h 15"/>
                  <a:gd name="T6" fmla="*/ 40 w 363"/>
                  <a:gd name="T7" fmla="*/ 15 h 15"/>
                  <a:gd name="T8" fmla="*/ 63 w 363"/>
                  <a:gd name="T9" fmla="*/ 14 h 15"/>
                  <a:gd name="T10" fmla="*/ 90 w 363"/>
                  <a:gd name="T11" fmla="*/ 14 h 15"/>
                  <a:gd name="T12" fmla="*/ 118 w 363"/>
                  <a:gd name="T13" fmla="*/ 14 h 15"/>
                  <a:gd name="T14" fmla="*/ 146 w 363"/>
                  <a:gd name="T15" fmla="*/ 14 h 15"/>
                  <a:gd name="T16" fmla="*/ 176 w 363"/>
                  <a:gd name="T17" fmla="*/ 14 h 15"/>
                  <a:gd name="T18" fmla="*/ 206 w 363"/>
                  <a:gd name="T19" fmla="*/ 13 h 15"/>
                  <a:gd name="T20" fmla="*/ 235 w 363"/>
                  <a:gd name="T21" fmla="*/ 13 h 15"/>
                  <a:gd name="T22" fmla="*/ 264 w 363"/>
                  <a:gd name="T23" fmla="*/ 13 h 15"/>
                  <a:gd name="T24" fmla="*/ 289 w 363"/>
                  <a:gd name="T25" fmla="*/ 13 h 15"/>
                  <a:gd name="T26" fmla="*/ 312 w 363"/>
                  <a:gd name="T27" fmla="*/ 13 h 15"/>
                  <a:gd name="T28" fmla="*/ 332 w 363"/>
                  <a:gd name="T29" fmla="*/ 13 h 15"/>
                  <a:gd name="T30" fmla="*/ 347 w 363"/>
                  <a:gd name="T31" fmla="*/ 12 h 15"/>
                  <a:gd name="T32" fmla="*/ 358 w 363"/>
                  <a:gd name="T33" fmla="*/ 12 h 15"/>
                  <a:gd name="T34" fmla="*/ 363 w 363"/>
                  <a:gd name="T35" fmla="*/ 10 h 15"/>
                  <a:gd name="T36" fmla="*/ 363 w 363"/>
                  <a:gd name="T37" fmla="*/ 1 h 15"/>
                  <a:gd name="T38" fmla="*/ 358 w 363"/>
                  <a:gd name="T39" fmla="*/ 0 h 15"/>
                  <a:gd name="T40" fmla="*/ 347 w 363"/>
                  <a:gd name="T41" fmla="*/ 0 h 15"/>
                  <a:gd name="T42" fmla="*/ 332 w 363"/>
                  <a:gd name="T43" fmla="*/ 1 h 15"/>
                  <a:gd name="T44" fmla="*/ 312 w 363"/>
                  <a:gd name="T45" fmla="*/ 1 h 15"/>
                  <a:gd name="T46" fmla="*/ 289 w 363"/>
                  <a:gd name="T47" fmla="*/ 1 h 15"/>
                  <a:gd name="T48" fmla="*/ 264 w 363"/>
                  <a:gd name="T49" fmla="*/ 1 h 15"/>
                  <a:gd name="T50" fmla="*/ 235 w 363"/>
                  <a:gd name="T51" fmla="*/ 1 h 15"/>
                  <a:gd name="T52" fmla="*/ 206 w 363"/>
                  <a:gd name="T53" fmla="*/ 1 h 15"/>
                  <a:gd name="T54" fmla="*/ 176 w 363"/>
                  <a:gd name="T55" fmla="*/ 2 h 15"/>
                  <a:gd name="T56" fmla="*/ 146 w 363"/>
                  <a:gd name="T57" fmla="*/ 2 h 15"/>
                  <a:gd name="T58" fmla="*/ 118 w 363"/>
                  <a:gd name="T59" fmla="*/ 2 h 15"/>
                  <a:gd name="T60" fmla="*/ 90 w 363"/>
                  <a:gd name="T61" fmla="*/ 2 h 15"/>
                  <a:gd name="T62" fmla="*/ 63 w 363"/>
                  <a:gd name="T63" fmla="*/ 2 h 15"/>
                  <a:gd name="T64" fmla="*/ 40 w 363"/>
                  <a:gd name="T65" fmla="*/ 4 h 15"/>
                  <a:gd name="T66" fmla="*/ 21 w 363"/>
                  <a:gd name="T67" fmla="*/ 4 h 15"/>
                  <a:gd name="T68" fmla="*/ 6 w 363"/>
                  <a:gd name="T69" fmla="*/ 5 h 15"/>
                  <a:gd name="T70" fmla="*/ 0 w 363"/>
                  <a:gd name="T71" fmla="*/ 9 h 15"/>
                  <a:gd name="T72" fmla="*/ 6 w 363"/>
                  <a:gd name="T73" fmla="*/ 4 h 15"/>
                  <a:gd name="T74" fmla="*/ 2 w 363"/>
                  <a:gd name="T75" fmla="*/ 6 h 15"/>
                  <a:gd name="T76" fmla="*/ 1 w 363"/>
                  <a:gd name="T77" fmla="*/ 9 h 15"/>
                  <a:gd name="T78" fmla="*/ 2 w 363"/>
                  <a:gd name="T79" fmla="*/ 13 h 15"/>
                  <a:gd name="T80" fmla="*/ 6 w 363"/>
                  <a:gd name="T81" fmla="*/ 15 h 15"/>
                  <a:gd name="T82" fmla="*/ 12 w 363"/>
                  <a:gd name="T83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63" h="15">
                    <a:moveTo>
                      <a:pt x="12" y="9"/>
                    </a:moveTo>
                    <a:lnTo>
                      <a:pt x="6" y="14"/>
                    </a:lnTo>
                    <a:lnTo>
                      <a:pt x="21" y="15"/>
                    </a:lnTo>
                    <a:lnTo>
                      <a:pt x="40" y="15"/>
                    </a:lnTo>
                    <a:lnTo>
                      <a:pt x="63" y="14"/>
                    </a:lnTo>
                    <a:lnTo>
                      <a:pt x="90" y="14"/>
                    </a:lnTo>
                    <a:lnTo>
                      <a:pt x="118" y="14"/>
                    </a:lnTo>
                    <a:lnTo>
                      <a:pt x="146" y="14"/>
                    </a:lnTo>
                    <a:lnTo>
                      <a:pt x="176" y="14"/>
                    </a:lnTo>
                    <a:lnTo>
                      <a:pt x="206" y="13"/>
                    </a:lnTo>
                    <a:lnTo>
                      <a:pt x="235" y="13"/>
                    </a:lnTo>
                    <a:lnTo>
                      <a:pt x="264" y="13"/>
                    </a:lnTo>
                    <a:lnTo>
                      <a:pt x="289" y="13"/>
                    </a:lnTo>
                    <a:lnTo>
                      <a:pt x="312" y="13"/>
                    </a:lnTo>
                    <a:lnTo>
                      <a:pt x="332" y="13"/>
                    </a:lnTo>
                    <a:lnTo>
                      <a:pt x="347" y="12"/>
                    </a:lnTo>
                    <a:lnTo>
                      <a:pt x="358" y="12"/>
                    </a:lnTo>
                    <a:lnTo>
                      <a:pt x="363" y="10"/>
                    </a:lnTo>
                    <a:lnTo>
                      <a:pt x="363" y="1"/>
                    </a:lnTo>
                    <a:lnTo>
                      <a:pt x="358" y="0"/>
                    </a:lnTo>
                    <a:lnTo>
                      <a:pt x="347" y="0"/>
                    </a:lnTo>
                    <a:lnTo>
                      <a:pt x="332" y="1"/>
                    </a:lnTo>
                    <a:lnTo>
                      <a:pt x="312" y="1"/>
                    </a:lnTo>
                    <a:lnTo>
                      <a:pt x="289" y="1"/>
                    </a:lnTo>
                    <a:lnTo>
                      <a:pt x="264" y="1"/>
                    </a:lnTo>
                    <a:lnTo>
                      <a:pt x="235" y="1"/>
                    </a:lnTo>
                    <a:lnTo>
                      <a:pt x="206" y="1"/>
                    </a:lnTo>
                    <a:lnTo>
                      <a:pt x="176" y="2"/>
                    </a:lnTo>
                    <a:lnTo>
                      <a:pt x="146" y="2"/>
                    </a:lnTo>
                    <a:lnTo>
                      <a:pt x="118" y="2"/>
                    </a:lnTo>
                    <a:lnTo>
                      <a:pt x="90" y="2"/>
                    </a:lnTo>
                    <a:lnTo>
                      <a:pt x="63" y="2"/>
                    </a:lnTo>
                    <a:lnTo>
                      <a:pt x="40" y="4"/>
                    </a:lnTo>
                    <a:lnTo>
                      <a:pt x="21" y="4"/>
                    </a:lnTo>
                    <a:lnTo>
                      <a:pt x="6" y="5"/>
                    </a:lnTo>
                    <a:lnTo>
                      <a:pt x="0" y="9"/>
                    </a:lnTo>
                    <a:lnTo>
                      <a:pt x="6" y="4"/>
                    </a:lnTo>
                    <a:lnTo>
                      <a:pt x="2" y="6"/>
                    </a:lnTo>
                    <a:lnTo>
                      <a:pt x="1" y="9"/>
                    </a:lnTo>
                    <a:lnTo>
                      <a:pt x="2" y="13"/>
                    </a:lnTo>
                    <a:lnTo>
                      <a:pt x="6" y="15"/>
                    </a:lnTo>
                    <a:lnTo>
                      <a:pt x="12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33" name="Freeform 357"/>
              <p:cNvSpPr>
                <a:spLocks/>
              </p:cNvSpPr>
              <p:nvPr/>
            </p:nvSpPr>
            <p:spPr bwMode="auto">
              <a:xfrm>
                <a:off x="4423" y="2863"/>
                <a:ext cx="5" cy="50"/>
              </a:xfrm>
              <a:custGeom>
                <a:avLst/>
                <a:gdLst>
                  <a:gd name="T0" fmla="*/ 6 w 12"/>
                  <a:gd name="T1" fmla="*/ 89 h 100"/>
                  <a:gd name="T2" fmla="*/ 12 w 12"/>
                  <a:gd name="T3" fmla="*/ 95 h 100"/>
                  <a:gd name="T4" fmla="*/ 12 w 12"/>
                  <a:gd name="T5" fmla="*/ 0 h 100"/>
                  <a:gd name="T6" fmla="*/ 0 w 12"/>
                  <a:gd name="T7" fmla="*/ 0 h 100"/>
                  <a:gd name="T8" fmla="*/ 0 w 12"/>
                  <a:gd name="T9" fmla="*/ 95 h 100"/>
                  <a:gd name="T10" fmla="*/ 6 w 12"/>
                  <a:gd name="T11" fmla="*/ 100 h 100"/>
                  <a:gd name="T12" fmla="*/ 0 w 12"/>
                  <a:gd name="T13" fmla="*/ 95 h 100"/>
                  <a:gd name="T14" fmla="*/ 2 w 12"/>
                  <a:gd name="T15" fmla="*/ 98 h 100"/>
                  <a:gd name="T16" fmla="*/ 6 w 12"/>
                  <a:gd name="T17" fmla="*/ 99 h 100"/>
                  <a:gd name="T18" fmla="*/ 9 w 12"/>
                  <a:gd name="T19" fmla="*/ 98 h 100"/>
                  <a:gd name="T20" fmla="*/ 12 w 12"/>
                  <a:gd name="T21" fmla="*/ 95 h 100"/>
                  <a:gd name="T22" fmla="*/ 6 w 12"/>
                  <a:gd name="T23" fmla="*/ 89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100">
                    <a:moveTo>
                      <a:pt x="6" y="89"/>
                    </a:moveTo>
                    <a:lnTo>
                      <a:pt x="12" y="95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95"/>
                    </a:lnTo>
                    <a:lnTo>
                      <a:pt x="6" y="100"/>
                    </a:lnTo>
                    <a:lnTo>
                      <a:pt x="0" y="95"/>
                    </a:lnTo>
                    <a:lnTo>
                      <a:pt x="2" y="98"/>
                    </a:lnTo>
                    <a:lnTo>
                      <a:pt x="6" y="99"/>
                    </a:lnTo>
                    <a:lnTo>
                      <a:pt x="9" y="98"/>
                    </a:lnTo>
                    <a:lnTo>
                      <a:pt x="12" y="95"/>
                    </a:lnTo>
                    <a:lnTo>
                      <a:pt x="6" y="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34" name="Freeform 358"/>
              <p:cNvSpPr>
                <a:spLocks/>
              </p:cNvSpPr>
              <p:nvPr/>
            </p:nvSpPr>
            <p:spPr bwMode="auto">
              <a:xfrm>
                <a:off x="4425" y="2906"/>
                <a:ext cx="182" cy="7"/>
              </a:xfrm>
              <a:custGeom>
                <a:avLst/>
                <a:gdLst>
                  <a:gd name="T0" fmla="*/ 351 w 363"/>
                  <a:gd name="T1" fmla="*/ 5 h 13"/>
                  <a:gd name="T2" fmla="*/ 357 w 363"/>
                  <a:gd name="T3" fmla="*/ 1 h 13"/>
                  <a:gd name="T4" fmla="*/ 352 w 363"/>
                  <a:gd name="T5" fmla="*/ 0 h 13"/>
                  <a:gd name="T6" fmla="*/ 341 w 363"/>
                  <a:gd name="T7" fmla="*/ 0 h 13"/>
                  <a:gd name="T8" fmla="*/ 326 w 363"/>
                  <a:gd name="T9" fmla="*/ 1 h 13"/>
                  <a:gd name="T10" fmla="*/ 306 w 363"/>
                  <a:gd name="T11" fmla="*/ 1 h 13"/>
                  <a:gd name="T12" fmla="*/ 284 w 363"/>
                  <a:gd name="T13" fmla="*/ 1 h 13"/>
                  <a:gd name="T14" fmla="*/ 259 w 363"/>
                  <a:gd name="T15" fmla="*/ 1 h 13"/>
                  <a:gd name="T16" fmla="*/ 231 w 363"/>
                  <a:gd name="T17" fmla="*/ 1 h 13"/>
                  <a:gd name="T18" fmla="*/ 203 w 363"/>
                  <a:gd name="T19" fmla="*/ 1 h 13"/>
                  <a:gd name="T20" fmla="*/ 173 w 363"/>
                  <a:gd name="T21" fmla="*/ 2 h 13"/>
                  <a:gd name="T22" fmla="*/ 143 w 363"/>
                  <a:gd name="T23" fmla="*/ 2 h 13"/>
                  <a:gd name="T24" fmla="*/ 114 w 363"/>
                  <a:gd name="T25" fmla="*/ 2 h 13"/>
                  <a:gd name="T26" fmla="*/ 85 w 363"/>
                  <a:gd name="T27" fmla="*/ 2 h 13"/>
                  <a:gd name="T28" fmla="*/ 60 w 363"/>
                  <a:gd name="T29" fmla="*/ 2 h 13"/>
                  <a:gd name="T30" fmla="*/ 37 w 363"/>
                  <a:gd name="T31" fmla="*/ 2 h 13"/>
                  <a:gd name="T32" fmla="*/ 16 w 363"/>
                  <a:gd name="T33" fmla="*/ 2 h 13"/>
                  <a:gd name="T34" fmla="*/ 0 w 363"/>
                  <a:gd name="T35" fmla="*/ 2 h 13"/>
                  <a:gd name="T36" fmla="*/ 0 w 363"/>
                  <a:gd name="T37" fmla="*/ 13 h 13"/>
                  <a:gd name="T38" fmla="*/ 16 w 363"/>
                  <a:gd name="T39" fmla="*/ 13 h 13"/>
                  <a:gd name="T40" fmla="*/ 37 w 363"/>
                  <a:gd name="T41" fmla="*/ 13 h 13"/>
                  <a:gd name="T42" fmla="*/ 60 w 363"/>
                  <a:gd name="T43" fmla="*/ 13 h 13"/>
                  <a:gd name="T44" fmla="*/ 85 w 363"/>
                  <a:gd name="T45" fmla="*/ 13 h 13"/>
                  <a:gd name="T46" fmla="*/ 114 w 363"/>
                  <a:gd name="T47" fmla="*/ 13 h 13"/>
                  <a:gd name="T48" fmla="*/ 143 w 363"/>
                  <a:gd name="T49" fmla="*/ 13 h 13"/>
                  <a:gd name="T50" fmla="*/ 173 w 363"/>
                  <a:gd name="T51" fmla="*/ 13 h 13"/>
                  <a:gd name="T52" fmla="*/ 203 w 363"/>
                  <a:gd name="T53" fmla="*/ 12 h 13"/>
                  <a:gd name="T54" fmla="*/ 231 w 363"/>
                  <a:gd name="T55" fmla="*/ 12 h 13"/>
                  <a:gd name="T56" fmla="*/ 259 w 363"/>
                  <a:gd name="T57" fmla="*/ 12 h 13"/>
                  <a:gd name="T58" fmla="*/ 284 w 363"/>
                  <a:gd name="T59" fmla="*/ 12 h 13"/>
                  <a:gd name="T60" fmla="*/ 306 w 363"/>
                  <a:gd name="T61" fmla="*/ 12 h 13"/>
                  <a:gd name="T62" fmla="*/ 326 w 363"/>
                  <a:gd name="T63" fmla="*/ 12 h 13"/>
                  <a:gd name="T64" fmla="*/ 341 w 363"/>
                  <a:gd name="T65" fmla="*/ 11 h 13"/>
                  <a:gd name="T66" fmla="*/ 352 w 363"/>
                  <a:gd name="T67" fmla="*/ 11 h 13"/>
                  <a:gd name="T68" fmla="*/ 357 w 363"/>
                  <a:gd name="T69" fmla="*/ 10 h 13"/>
                  <a:gd name="T70" fmla="*/ 363 w 363"/>
                  <a:gd name="T71" fmla="*/ 5 h 13"/>
                  <a:gd name="T72" fmla="*/ 357 w 363"/>
                  <a:gd name="T73" fmla="*/ 10 h 13"/>
                  <a:gd name="T74" fmla="*/ 360 w 363"/>
                  <a:gd name="T75" fmla="*/ 9 h 13"/>
                  <a:gd name="T76" fmla="*/ 362 w 363"/>
                  <a:gd name="T77" fmla="*/ 5 h 13"/>
                  <a:gd name="T78" fmla="*/ 360 w 363"/>
                  <a:gd name="T79" fmla="*/ 2 h 13"/>
                  <a:gd name="T80" fmla="*/ 357 w 363"/>
                  <a:gd name="T81" fmla="*/ 1 h 13"/>
                  <a:gd name="T82" fmla="*/ 351 w 363"/>
                  <a:gd name="T83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63" h="13">
                    <a:moveTo>
                      <a:pt x="351" y="5"/>
                    </a:moveTo>
                    <a:lnTo>
                      <a:pt x="357" y="1"/>
                    </a:lnTo>
                    <a:lnTo>
                      <a:pt x="352" y="0"/>
                    </a:lnTo>
                    <a:lnTo>
                      <a:pt x="341" y="0"/>
                    </a:lnTo>
                    <a:lnTo>
                      <a:pt x="326" y="1"/>
                    </a:lnTo>
                    <a:lnTo>
                      <a:pt x="306" y="1"/>
                    </a:lnTo>
                    <a:lnTo>
                      <a:pt x="284" y="1"/>
                    </a:lnTo>
                    <a:lnTo>
                      <a:pt x="259" y="1"/>
                    </a:lnTo>
                    <a:lnTo>
                      <a:pt x="231" y="1"/>
                    </a:lnTo>
                    <a:lnTo>
                      <a:pt x="203" y="1"/>
                    </a:lnTo>
                    <a:lnTo>
                      <a:pt x="173" y="2"/>
                    </a:lnTo>
                    <a:lnTo>
                      <a:pt x="143" y="2"/>
                    </a:lnTo>
                    <a:lnTo>
                      <a:pt x="114" y="2"/>
                    </a:lnTo>
                    <a:lnTo>
                      <a:pt x="85" y="2"/>
                    </a:lnTo>
                    <a:lnTo>
                      <a:pt x="60" y="2"/>
                    </a:lnTo>
                    <a:lnTo>
                      <a:pt x="37" y="2"/>
                    </a:lnTo>
                    <a:lnTo>
                      <a:pt x="16" y="2"/>
                    </a:lnTo>
                    <a:lnTo>
                      <a:pt x="0" y="2"/>
                    </a:lnTo>
                    <a:lnTo>
                      <a:pt x="0" y="13"/>
                    </a:lnTo>
                    <a:lnTo>
                      <a:pt x="16" y="13"/>
                    </a:lnTo>
                    <a:lnTo>
                      <a:pt x="37" y="13"/>
                    </a:lnTo>
                    <a:lnTo>
                      <a:pt x="60" y="13"/>
                    </a:lnTo>
                    <a:lnTo>
                      <a:pt x="85" y="13"/>
                    </a:lnTo>
                    <a:lnTo>
                      <a:pt x="114" y="13"/>
                    </a:lnTo>
                    <a:lnTo>
                      <a:pt x="143" y="13"/>
                    </a:lnTo>
                    <a:lnTo>
                      <a:pt x="173" y="13"/>
                    </a:lnTo>
                    <a:lnTo>
                      <a:pt x="203" y="12"/>
                    </a:lnTo>
                    <a:lnTo>
                      <a:pt x="231" y="12"/>
                    </a:lnTo>
                    <a:lnTo>
                      <a:pt x="259" y="12"/>
                    </a:lnTo>
                    <a:lnTo>
                      <a:pt x="284" y="12"/>
                    </a:lnTo>
                    <a:lnTo>
                      <a:pt x="306" y="12"/>
                    </a:lnTo>
                    <a:lnTo>
                      <a:pt x="326" y="12"/>
                    </a:lnTo>
                    <a:lnTo>
                      <a:pt x="341" y="11"/>
                    </a:lnTo>
                    <a:lnTo>
                      <a:pt x="352" y="11"/>
                    </a:lnTo>
                    <a:lnTo>
                      <a:pt x="357" y="10"/>
                    </a:lnTo>
                    <a:lnTo>
                      <a:pt x="363" y="5"/>
                    </a:lnTo>
                    <a:lnTo>
                      <a:pt x="357" y="10"/>
                    </a:lnTo>
                    <a:lnTo>
                      <a:pt x="360" y="9"/>
                    </a:lnTo>
                    <a:lnTo>
                      <a:pt x="362" y="5"/>
                    </a:lnTo>
                    <a:lnTo>
                      <a:pt x="360" y="2"/>
                    </a:lnTo>
                    <a:lnTo>
                      <a:pt x="357" y="1"/>
                    </a:lnTo>
                    <a:lnTo>
                      <a:pt x="35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35" name="Freeform 359"/>
              <p:cNvSpPr>
                <a:spLocks/>
              </p:cNvSpPr>
              <p:nvPr/>
            </p:nvSpPr>
            <p:spPr bwMode="auto">
              <a:xfrm>
                <a:off x="4601" y="2859"/>
                <a:ext cx="6" cy="50"/>
              </a:xfrm>
              <a:custGeom>
                <a:avLst/>
                <a:gdLst>
                  <a:gd name="T0" fmla="*/ 6 w 12"/>
                  <a:gd name="T1" fmla="*/ 10 h 101"/>
                  <a:gd name="T2" fmla="*/ 0 w 12"/>
                  <a:gd name="T3" fmla="*/ 6 h 101"/>
                  <a:gd name="T4" fmla="*/ 0 w 12"/>
                  <a:gd name="T5" fmla="*/ 101 h 101"/>
                  <a:gd name="T6" fmla="*/ 12 w 12"/>
                  <a:gd name="T7" fmla="*/ 101 h 101"/>
                  <a:gd name="T8" fmla="*/ 12 w 12"/>
                  <a:gd name="T9" fmla="*/ 6 h 101"/>
                  <a:gd name="T10" fmla="*/ 6 w 12"/>
                  <a:gd name="T11" fmla="*/ 1 h 101"/>
                  <a:gd name="T12" fmla="*/ 12 w 12"/>
                  <a:gd name="T13" fmla="*/ 6 h 101"/>
                  <a:gd name="T14" fmla="*/ 9 w 12"/>
                  <a:gd name="T15" fmla="*/ 2 h 101"/>
                  <a:gd name="T16" fmla="*/ 6 w 12"/>
                  <a:gd name="T17" fmla="*/ 0 h 101"/>
                  <a:gd name="T18" fmla="*/ 3 w 12"/>
                  <a:gd name="T19" fmla="*/ 2 h 101"/>
                  <a:gd name="T20" fmla="*/ 0 w 12"/>
                  <a:gd name="T21" fmla="*/ 6 h 101"/>
                  <a:gd name="T22" fmla="*/ 6 w 12"/>
                  <a:gd name="T23" fmla="*/ 1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101">
                    <a:moveTo>
                      <a:pt x="6" y="10"/>
                    </a:moveTo>
                    <a:lnTo>
                      <a:pt x="0" y="6"/>
                    </a:lnTo>
                    <a:lnTo>
                      <a:pt x="0" y="101"/>
                    </a:lnTo>
                    <a:lnTo>
                      <a:pt x="12" y="101"/>
                    </a:lnTo>
                    <a:lnTo>
                      <a:pt x="12" y="6"/>
                    </a:lnTo>
                    <a:lnTo>
                      <a:pt x="6" y="1"/>
                    </a:lnTo>
                    <a:lnTo>
                      <a:pt x="12" y="6"/>
                    </a:lnTo>
                    <a:lnTo>
                      <a:pt x="9" y="2"/>
                    </a:lnTo>
                    <a:lnTo>
                      <a:pt x="6" y="0"/>
                    </a:lnTo>
                    <a:lnTo>
                      <a:pt x="3" y="2"/>
                    </a:lnTo>
                    <a:lnTo>
                      <a:pt x="0" y="6"/>
                    </a:ln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36" name="Freeform 360"/>
              <p:cNvSpPr>
                <a:spLocks/>
              </p:cNvSpPr>
              <p:nvPr/>
            </p:nvSpPr>
            <p:spPr bwMode="auto">
              <a:xfrm>
                <a:off x="4394" y="2909"/>
                <a:ext cx="182" cy="414"/>
              </a:xfrm>
              <a:custGeom>
                <a:avLst/>
                <a:gdLst>
                  <a:gd name="T0" fmla="*/ 3 w 364"/>
                  <a:gd name="T1" fmla="*/ 829 h 829"/>
                  <a:gd name="T2" fmla="*/ 0 w 364"/>
                  <a:gd name="T3" fmla="*/ 3 h 829"/>
                  <a:gd name="T4" fmla="*/ 8 w 364"/>
                  <a:gd name="T5" fmla="*/ 3 h 829"/>
                  <a:gd name="T6" fmla="*/ 16 w 364"/>
                  <a:gd name="T7" fmla="*/ 3 h 829"/>
                  <a:gd name="T8" fmla="*/ 24 w 364"/>
                  <a:gd name="T9" fmla="*/ 3 h 829"/>
                  <a:gd name="T10" fmla="*/ 32 w 364"/>
                  <a:gd name="T11" fmla="*/ 3 h 829"/>
                  <a:gd name="T12" fmla="*/ 39 w 364"/>
                  <a:gd name="T13" fmla="*/ 3 h 829"/>
                  <a:gd name="T14" fmla="*/ 47 w 364"/>
                  <a:gd name="T15" fmla="*/ 3 h 829"/>
                  <a:gd name="T16" fmla="*/ 55 w 364"/>
                  <a:gd name="T17" fmla="*/ 3 h 829"/>
                  <a:gd name="T18" fmla="*/ 62 w 364"/>
                  <a:gd name="T19" fmla="*/ 3 h 829"/>
                  <a:gd name="T20" fmla="*/ 78 w 364"/>
                  <a:gd name="T21" fmla="*/ 3 h 829"/>
                  <a:gd name="T22" fmla="*/ 96 w 364"/>
                  <a:gd name="T23" fmla="*/ 3 h 829"/>
                  <a:gd name="T24" fmla="*/ 117 w 364"/>
                  <a:gd name="T25" fmla="*/ 3 h 829"/>
                  <a:gd name="T26" fmla="*/ 139 w 364"/>
                  <a:gd name="T27" fmla="*/ 3 h 829"/>
                  <a:gd name="T28" fmla="*/ 163 w 364"/>
                  <a:gd name="T29" fmla="*/ 3 h 829"/>
                  <a:gd name="T30" fmla="*/ 187 w 364"/>
                  <a:gd name="T31" fmla="*/ 3 h 829"/>
                  <a:gd name="T32" fmla="*/ 213 w 364"/>
                  <a:gd name="T33" fmla="*/ 3 h 829"/>
                  <a:gd name="T34" fmla="*/ 237 w 364"/>
                  <a:gd name="T35" fmla="*/ 2 h 829"/>
                  <a:gd name="T36" fmla="*/ 261 w 364"/>
                  <a:gd name="T37" fmla="*/ 2 h 829"/>
                  <a:gd name="T38" fmla="*/ 283 w 364"/>
                  <a:gd name="T39" fmla="*/ 2 h 829"/>
                  <a:gd name="T40" fmla="*/ 304 w 364"/>
                  <a:gd name="T41" fmla="*/ 2 h 829"/>
                  <a:gd name="T42" fmla="*/ 322 w 364"/>
                  <a:gd name="T43" fmla="*/ 2 h 829"/>
                  <a:gd name="T44" fmla="*/ 338 w 364"/>
                  <a:gd name="T45" fmla="*/ 2 h 829"/>
                  <a:gd name="T46" fmla="*/ 351 w 364"/>
                  <a:gd name="T47" fmla="*/ 0 h 829"/>
                  <a:gd name="T48" fmla="*/ 359 w 364"/>
                  <a:gd name="T49" fmla="*/ 0 h 829"/>
                  <a:gd name="T50" fmla="*/ 364 w 364"/>
                  <a:gd name="T51" fmla="*/ 0 h 829"/>
                  <a:gd name="T52" fmla="*/ 364 w 364"/>
                  <a:gd name="T53" fmla="*/ 159 h 829"/>
                  <a:gd name="T54" fmla="*/ 364 w 364"/>
                  <a:gd name="T55" fmla="*/ 431 h 829"/>
                  <a:gd name="T56" fmla="*/ 364 w 364"/>
                  <a:gd name="T57" fmla="*/ 688 h 829"/>
                  <a:gd name="T58" fmla="*/ 364 w 364"/>
                  <a:gd name="T59" fmla="*/ 802 h 829"/>
                  <a:gd name="T60" fmla="*/ 289 w 364"/>
                  <a:gd name="T61" fmla="*/ 809 h 829"/>
                  <a:gd name="T62" fmla="*/ 289 w 364"/>
                  <a:gd name="T63" fmla="*/ 765 h 829"/>
                  <a:gd name="T64" fmla="*/ 69 w 364"/>
                  <a:gd name="T65" fmla="*/ 781 h 829"/>
                  <a:gd name="T66" fmla="*/ 69 w 364"/>
                  <a:gd name="T67" fmla="*/ 823 h 829"/>
                  <a:gd name="T68" fmla="*/ 3 w 364"/>
                  <a:gd name="T69" fmla="*/ 829 h 8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4" h="829">
                    <a:moveTo>
                      <a:pt x="3" y="829"/>
                    </a:moveTo>
                    <a:lnTo>
                      <a:pt x="0" y="3"/>
                    </a:lnTo>
                    <a:lnTo>
                      <a:pt x="8" y="3"/>
                    </a:lnTo>
                    <a:lnTo>
                      <a:pt x="16" y="3"/>
                    </a:lnTo>
                    <a:lnTo>
                      <a:pt x="24" y="3"/>
                    </a:lnTo>
                    <a:lnTo>
                      <a:pt x="32" y="3"/>
                    </a:lnTo>
                    <a:lnTo>
                      <a:pt x="39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2" y="3"/>
                    </a:lnTo>
                    <a:lnTo>
                      <a:pt x="78" y="3"/>
                    </a:lnTo>
                    <a:lnTo>
                      <a:pt x="96" y="3"/>
                    </a:lnTo>
                    <a:lnTo>
                      <a:pt x="117" y="3"/>
                    </a:lnTo>
                    <a:lnTo>
                      <a:pt x="139" y="3"/>
                    </a:lnTo>
                    <a:lnTo>
                      <a:pt x="163" y="3"/>
                    </a:lnTo>
                    <a:lnTo>
                      <a:pt x="187" y="3"/>
                    </a:lnTo>
                    <a:lnTo>
                      <a:pt x="213" y="3"/>
                    </a:lnTo>
                    <a:lnTo>
                      <a:pt x="237" y="2"/>
                    </a:lnTo>
                    <a:lnTo>
                      <a:pt x="261" y="2"/>
                    </a:lnTo>
                    <a:lnTo>
                      <a:pt x="283" y="2"/>
                    </a:lnTo>
                    <a:lnTo>
                      <a:pt x="304" y="2"/>
                    </a:lnTo>
                    <a:lnTo>
                      <a:pt x="322" y="2"/>
                    </a:lnTo>
                    <a:lnTo>
                      <a:pt x="338" y="2"/>
                    </a:lnTo>
                    <a:lnTo>
                      <a:pt x="351" y="0"/>
                    </a:lnTo>
                    <a:lnTo>
                      <a:pt x="359" y="0"/>
                    </a:lnTo>
                    <a:lnTo>
                      <a:pt x="364" y="0"/>
                    </a:lnTo>
                    <a:lnTo>
                      <a:pt x="364" y="159"/>
                    </a:lnTo>
                    <a:lnTo>
                      <a:pt x="364" y="431"/>
                    </a:lnTo>
                    <a:lnTo>
                      <a:pt x="364" y="688"/>
                    </a:lnTo>
                    <a:lnTo>
                      <a:pt x="364" y="802"/>
                    </a:lnTo>
                    <a:lnTo>
                      <a:pt x="289" y="809"/>
                    </a:lnTo>
                    <a:lnTo>
                      <a:pt x="289" y="765"/>
                    </a:lnTo>
                    <a:lnTo>
                      <a:pt x="69" y="781"/>
                    </a:lnTo>
                    <a:lnTo>
                      <a:pt x="69" y="823"/>
                    </a:lnTo>
                    <a:lnTo>
                      <a:pt x="3" y="829"/>
                    </a:lnTo>
                    <a:close/>
                  </a:path>
                </a:pathLst>
              </a:custGeom>
              <a:solidFill>
                <a:srgbClr val="4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37" name="Freeform 361"/>
              <p:cNvSpPr>
                <a:spLocks/>
              </p:cNvSpPr>
              <p:nvPr/>
            </p:nvSpPr>
            <p:spPr bwMode="auto">
              <a:xfrm>
                <a:off x="4391" y="2907"/>
                <a:ext cx="8" cy="416"/>
              </a:xfrm>
              <a:custGeom>
                <a:avLst/>
                <a:gdLst>
                  <a:gd name="T0" fmla="*/ 6 w 15"/>
                  <a:gd name="T1" fmla="*/ 0 h 832"/>
                  <a:gd name="T2" fmla="*/ 0 w 15"/>
                  <a:gd name="T3" fmla="*/ 6 h 832"/>
                  <a:gd name="T4" fmla="*/ 3 w 15"/>
                  <a:gd name="T5" fmla="*/ 832 h 832"/>
                  <a:gd name="T6" fmla="*/ 15 w 15"/>
                  <a:gd name="T7" fmla="*/ 832 h 832"/>
                  <a:gd name="T8" fmla="*/ 11 w 15"/>
                  <a:gd name="T9" fmla="*/ 6 h 832"/>
                  <a:gd name="T10" fmla="*/ 6 w 15"/>
                  <a:gd name="T11" fmla="*/ 11 h 832"/>
                  <a:gd name="T12" fmla="*/ 11 w 15"/>
                  <a:gd name="T13" fmla="*/ 6 h 832"/>
                  <a:gd name="T14" fmla="*/ 9 w 15"/>
                  <a:gd name="T15" fmla="*/ 2 h 832"/>
                  <a:gd name="T16" fmla="*/ 6 w 15"/>
                  <a:gd name="T17" fmla="*/ 0 h 832"/>
                  <a:gd name="T18" fmla="*/ 2 w 15"/>
                  <a:gd name="T19" fmla="*/ 2 h 832"/>
                  <a:gd name="T20" fmla="*/ 0 w 15"/>
                  <a:gd name="T21" fmla="*/ 6 h 832"/>
                  <a:gd name="T22" fmla="*/ 6 w 15"/>
                  <a:gd name="T23" fmla="*/ 0 h 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" h="832">
                    <a:moveTo>
                      <a:pt x="6" y="0"/>
                    </a:moveTo>
                    <a:lnTo>
                      <a:pt x="0" y="6"/>
                    </a:lnTo>
                    <a:lnTo>
                      <a:pt x="3" y="832"/>
                    </a:lnTo>
                    <a:lnTo>
                      <a:pt x="15" y="832"/>
                    </a:lnTo>
                    <a:lnTo>
                      <a:pt x="11" y="6"/>
                    </a:lnTo>
                    <a:lnTo>
                      <a:pt x="6" y="11"/>
                    </a:lnTo>
                    <a:lnTo>
                      <a:pt x="11" y="6"/>
                    </a:lnTo>
                    <a:lnTo>
                      <a:pt x="9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38" name="Freeform 362"/>
              <p:cNvSpPr>
                <a:spLocks/>
              </p:cNvSpPr>
              <p:nvPr/>
            </p:nvSpPr>
            <p:spPr bwMode="auto">
              <a:xfrm>
                <a:off x="4394" y="2907"/>
                <a:ext cx="34" cy="6"/>
              </a:xfrm>
              <a:custGeom>
                <a:avLst/>
                <a:gdLst>
                  <a:gd name="T0" fmla="*/ 62 w 68"/>
                  <a:gd name="T1" fmla="*/ 0 h 11"/>
                  <a:gd name="T2" fmla="*/ 62 w 68"/>
                  <a:gd name="T3" fmla="*/ 0 h 11"/>
                  <a:gd name="T4" fmla="*/ 55 w 68"/>
                  <a:gd name="T5" fmla="*/ 0 h 11"/>
                  <a:gd name="T6" fmla="*/ 47 w 68"/>
                  <a:gd name="T7" fmla="*/ 0 h 11"/>
                  <a:gd name="T8" fmla="*/ 39 w 68"/>
                  <a:gd name="T9" fmla="*/ 0 h 11"/>
                  <a:gd name="T10" fmla="*/ 32 w 68"/>
                  <a:gd name="T11" fmla="*/ 0 h 11"/>
                  <a:gd name="T12" fmla="*/ 24 w 68"/>
                  <a:gd name="T13" fmla="*/ 0 h 11"/>
                  <a:gd name="T14" fmla="*/ 16 w 68"/>
                  <a:gd name="T15" fmla="*/ 0 h 11"/>
                  <a:gd name="T16" fmla="*/ 8 w 68"/>
                  <a:gd name="T17" fmla="*/ 0 h 11"/>
                  <a:gd name="T18" fmla="*/ 0 w 68"/>
                  <a:gd name="T19" fmla="*/ 0 h 11"/>
                  <a:gd name="T20" fmla="*/ 0 w 68"/>
                  <a:gd name="T21" fmla="*/ 11 h 11"/>
                  <a:gd name="T22" fmla="*/ 8 w 68"/>
                  <a:gd name="T23" fmla="*/ 11 h 11"/>
                  <a:gd name="T24" fmla="*/ 16 w 68"/>
                  <a:gd name="T25" fmla="*/ 11 h 11"/>
                  <a:gd name="T26" fmla="*/ 24 w 68"/>
                  <a:gd name="T27" fmla="*/ 11 h 11"/>
                  <a:gd name="T28" fmla="*/ 32 w 68"/>
                  <a:gd name="T29" fmla="*/ 11 h 11"/>
                  <a:gd name="T30" fmla="*/ 39 w 68"/>
                  <a:gd name="T31" fmla="*/ 11 h 11"/>
                  <a:gd name="T32" fmla="*/ 47 w 68"/>
                  <a:gd name="T33" fmla="*/ 11 h 11"/>
                  <a:gd name="T34" fmla="*/ 55 w 68"/>
                  <a:gd name="T35" fmla="*/ 11 h 11"/>
                  <a:gd name="T36" fmla="*/ 62 w 68"/>
                  <a:gd name="T37" fmla="*/ 11 h 11"/>
                  <a:gd name="T38" fmla="*/ 62 w 68"/>
                  <a:gd name="T39" fmla="*/ 11 h 11"/>
                  <a:gd name="T40" fmla="*/ 62 w 68"/>
                  <a:gd name="T41" fmla="*/ 11 h 11"/>
                  <a:gd name="T42" fmla="*/ 65 w 68"/>
                  <a:gd name="T43" fmla="*/ 9 h 11"/>
                  <a:gd name="T44" fmla="*/ 68 w 68"/>
                  <a:gd name="T45" fmla="*/ 6 h 11"/>
                  <a:gd name="T46" fmla="*/ 65 w 68"/>
                  <a:gd name="T47" fmla="*/ 2 h 11"/>
                  <a:gd name="T48" fmla="*/ 62 w 68"/>
                  <a:gd name="T4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8" h="11">
                    <a:moveTo>
                      <a:pt x="62" y="0"/>
                    </a:moveTo>
                    <a:lnTo>
                      <a:pt x="62" y="0"/>
                    </a:lnTo>
                    <a:lnTo>
                      <a:pt x="55" y="0"/>
                    </a:lnTo>
                    <a:lnTo>
                      <a:pt x="47" y="0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" y="11"/>
                    </a:lnTo>
                    <a:lnTo>
                      <a:pt x="16" y="11"/>
                    </a:lnTo>
                    <a:lnTo>
                      <a:pt x="24" y="11"/>
                    </a:lnTo>
                    <a:lnTo>
                      <a:pt x="32" y="11"/>
                    </a:lnTo>
                    <a:lnTo>
                      <a:pt x="39" y="11"/>
                    </a:lnTo>
                    <a:lnTo>
                      <a:pt x="47" y="11"/>
                    </a:lnTo>
                    <a:lnTo>
                      <a:pt x="55" y="11"/>
                    </a:lnTo>
                    <a:lnTo>
                      <a:pt x="62" y="11"/>
                    </a:lnTo>
                    <a:lnTo>
                      <a:pt x="62" y="11"/>
                    </a:lnTo>
                    <a:lnTo>
                      <a:pt x="62" y="11"/>
                    </a:lnTo>
                    <a:lnTo>
                      <a:pt x="65" y="9"/>
                    </a:lnTo>
                    <a:lnTo>
                      <a:pt x="68" y="6"/>
                    </a:lnTo>
                    <a:lnTo>
                      <a:pt x="65" y="2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39" name="Freeform 363"/>
              <p:cNvSpPr>
                <a:spLocks/>
              </p:cNvSpPr>
              <p:nvPr/>
            </p:nvSpPr>
            <p:spPr bwMode="auto">
              <a:xfrm>
                <a:off x="4425" y="2906"/>
                <a:ext cx="154" cy="7"/>
              </a:xfrm>
              <a:custGeom>
                <a:avLst/>
                <a:gdLst>
                  <a:gd name="T0" fmla="*/ 307 w 307"/>
                  <a:gd name="T1" fmla="*/ 5 h 13"/>
                  <a:gd name="T2" fmla="*/ 302 w 307"/>
                  <a:gd name="T3" fmla="*/ 1 h 13"/>
                  <a:gd name="T4" fmla="*/ 297 w 307"/>
                  <a:gd name="T5" fmla="*/ 0 h 13"/>
                  <a:gd name="T6" fmla="*/ 289 w 307"/>
                  <a:gd name="T7" fmla="*/ 0 h 13"/>
                  <a:gd name="T8" fmla="*/ 276 w 307"/>
                  <a:gd name="T9" fmla="*/ 1 h 13"/>
                  <a:gd name="T10" fmla="*/ 260 w 307"/>
                  <a:gd name="T11" fmla="*/ 1 h 13"/>
                  <a:gd name="T12" fmla="*/ 242 w 307"/>
                  <a:gd name="T13" fmla="*/ 1 h 13"/>
                  <a:gd name="T14" fmla="*/ 221 w 307"/>
                  <a:gd name="T15" fmla="*/ 1 h 13"/>
                  <a:gd name="T16" fmla="*/ 199 w 307"/>
                  <a:gd name="T17" fmla="*/ 1 h 13"/>
                  <a:gd name="T18" fmla="*/ 175 w 307"/>
                  <a:gd name="T19" fmla="*/ 1 h 13"/>
                  <a:gd name="T20" fmla="*/ 151 w 307"/>
                  <a:gd name="T21" fmla="*/ 2 h 13"/>
                  <a:gd name="T22" fmla="*/ 125 w 307"/>
                  <a:gd name="T23" fmla="*/ 2 h 13"/>
                  <a:gd name="T24" fmla="*/ 101 w 307"/>
                  <a:gd name="T25" fmla="*/ 2 h 13"/>
                  <a:gd name="T26" fmla="*/ 77 w 307"/>
                  <a:gd name="T27" fmla="*/ 2 h 13"/>
                  <a:gd name="T28" fmla="*/ 55 w 307"/>
                  <a:gd name="T29" fmla="*/ 2 h 13"/>
                  <a:gd name="T30" fmla="*/ 34 w 307"/>
                  <a:gd name="T31" fmla="*/ 2 h 13"/>
                  <a:gd name="T32" fmla="*/ 16 w 307"/>
                  <a:gd name="T33" fmla="*/ 2 h 13"/>
                  <a:gd name="T34" fmla="*/ 0 w 307"/>
                  <a:gd name="T35" fmla="*/ 2 h 13"/>
                  <a:gd name="T36" fmla="*/ 0 w 307"/>
                  <a:gd name="T37" fmla="*/ 13 h 13"/>
                  <a:gd name="T38" fmla="*/ 16 w 307"/>
                  <a:gd name="T39" fmla="*/ 13 h 13"/>
                  <a:gd name="T40" fmla="*/ 34 w 307"/>
                  <a:gd name="T41" fmla="*/ 13 h 13"/>
                  <a:gd name="T42" fmla="*/ 55 w 307"/>
                  <a:gd name="T43" fmla="*/ 13 h 13"/>
                  <a:gd name="T44" fmla="*/ 77 w 307"/>
                  <a:gd name="T45" fmla="*/ 13 h 13"/>
                  <a:gd name="T46" fmla="*/ 101 w 307"/>
                  <a:gd name="T47" fmla="*/ 13 h 13"/>
                  <a:gd name="T48" fmla="*/ 125 w 307"/>
                  <a:gd name="T49" fmla="*/ 13 h 13"/>
                  <a:gd name="T50" fmla="*/ 151 w 307"/>
                  <a:gd name="T51" fmla="*/ 13 h 13"/>
                  <a:gd name="T52" fmla="*/ 175 w 307"/>
                  <a:gd name="T53" fmla="*/ 12 h 13"/>
                  <a:gd name="T54" fmla="*/ 199 w 307"/>
                  <a:gd name="T55" fmla="*/ 12 h 13"/>
                  <a:gd name="T56" fmla="*/ 221 w 307"/>
                  <a:gd name="T57" fmla="*/ 12 h 13"/>
                  <a:gd name="T58" fmla="*/ 242 w 307"/>
                  <a:gd name="T59" fmla="*/ 12 h 13"/>
                  <a:gd name="T60" fmla="*/ 260 w 307"/>
                  <a:gd name="T61" fmla="*/ 12 h 13"/>
                  <a:gd name="T62" fmla="*/ 276 w 307"/>
                  <a:gd name="T63" fmla="*/ 12 h 13"/>
                  <a:gd name="T64" fmla="*/ 289 w 307"/>
                  <a:gd name="T65" fmla="*/ 11 h 13"/>
                  <a:gd name="T66" fmla="*/ 297 w 307"/>
                  <a:gd name="T67" fmla="*/ 11 h 13"/>
                  <a:gd name="T68" fmla="*/ 302 w 307"/>
                  <a:gd name="T69" fmla="*/ 10 h 13"/>
                  <a:gd name="T70" fmla="*/ 296 w 307"/>
                  <a:gd name="T71" fmla="*/ 5 h 13"/>
                  <a:gd name="T72" fmla="*/ 302 w 307"/>
                  <a:gd name="T73" fmla="*/ 10 h 13"/>
                  <a:gd name="T74" fmla="*/ 305 w 307"/>
                  <a:gd name="T75" fmla="*/ 9 h 13"/>
                  <a:gd name="T76" fmla="*/ 306 w 307"/>
                  <a:gd name="T77" fmla="*/ 5 h 13"/>
                  <a:gd name="T78" fmla="*/ 305 w 307"/>
                  <a:gd name="T79" fmla="*/ 2 h 13"/>
                  <a:gd name="T80" fmla="*/ 302 w 307"/>
                  <a:gd name="T81" fmla="*/ 1 h 13"/>
                  <a:gd name="T82" fmla="*/ 307 w 307"/>
                  <a:gd name="T83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07" h="13">
                    <a:moveTo>
                      <a:pt x="307" y="5"/>
                    </a:moveTo>
                    <a:lnTo>
                      <a:pt x="302" y="1"/>
                    </a:lnTo>
                    <a:lnTo>
                      <a:pt x="297" y="0"/>
                    </a:lnTo>
                    <a:lnTo>
                      <a:pt x="289" y="0"/>
                    </a:lnTo>
                    <a:lnTo>
                      <a:pt x="276" y="1"/>
                    </a:lnTo>
                    <a:lnTo>
                      <a:pt x="260" y="1"/>
                    </a:lnTo>
                    <a:lnTo>
                      <a:pt x="242" y="1"/>
                    </a:lnTo>
                    <a:lnTo>
                      <a:pt x="221" y="1"/>
                    </a:lnTo>
                    <a:lnTo>
                      <a:pt x="199" y="1"/>
                    </a:lnTo>
                    <a:lnTo>
                      <a:pt x="175" y="1"/>
                    </a:lnTo>
                    <a:lnTo>
                      <a:pt x="151" y="2"/>
                    </a:lnTo>
                    <a:lnTo>
                      <a:pt x="125" y="2"/>
                    </a:lnTo>
                    <a:lnTo>
                      <a:pt x="101" y="2"/>
                    </a:lnTo>
                    <a:lnTo>
                      <a:pt x="77" y="2"/>
                    </a:lnTo>
                    <a:lnTo>
                      <a:pt x="55" y="2"/>
                    </a:lnTo>
                    <a:lnTo>
                      <a:pt x="34" y="2"/>
                    </a:lnTo>
                    <a:lnTo>
                      <a:pt x="16" y="2"/>
                    </a:lnTo>
                    <a:lnTo>
                      <a:pt x="0" y="2"/>
                    </a:lnTo>
                    <a:lnTo>
                      <a:pt x="0" y="13"/>
                    </a:lnTo>
                    <a:lnTo>
                      <a:pt x="16" y="13"/>
                    </a:lnTo>
                    <a:lnTo>
                      <a:pt x="34" y="13"/>
                    </a:lnTo>
                    <a:lnTo>
                      <a:pt x="55" y="13"/>
                    </a:lnTo>
                    <a:lnTo>
                      <a:pt x="77" y="13"/>
                    </a:lnTo>
                    <a:lnTo>
                      <a:pt x="101" y="13"/>
                    </a:lnTo>
                    <a:lnTo>
                      <a:pt x="125" y="13"/>
                    </a:lnTo>
                    <a:lnTo>
                      <a:pt x="151" y="13"/>
                    </a:lnTo>
                    <a:lnTo>
                      <a:pt x="175" y="12"/>
                    </a:lnTo>
                    <a:lnTo>
                      <a:pt x="199" y="12"/>
                    </a:lnTo>
                    <a:lnTo>
                      <a:pt x="221" y="12"/>
                    </a:lnTo>
                    <a:lnTo>
                      <a:pt x="242" y="12"/>
                    </a:lnTo>
                    <a:lnTo>
                      <a:pt x="260" y="12"/>
                    </a:lnTo>
                    <a:lnTo>
                      <a:pt x="276" y="12"/>
                    </a:lnTo>
                    <a:lnTo>
                      <a:pt x="289" y="11"/>
                    </a:lnTo>
                    <a:lnTo>
                      <a:pt x="297" y="11"/>
                    </a:lnTo>
                    <a:lnTo>
                      <a:pt x="302" y="10"/>
                    </a:lnTo>
                    <a:lnTo>
                      <a:pt x="296" y="5"/>
                    </a:lnTo>
                    <a:lnTo>
                      <a:pt x="302" y="10"/>
                    </a:lnTo>
                    <a:lnTo>
                      <a:pt x="305" y="9"/>
                    </a:lnTo>
                    <a:lnTo>
                      <a:pt x="306" y="5"/>
                    </a:lnTo>
                    <a:lnTo>
                      <a:pt x="305" y="2"/>
                    </a:lnTo>
                    <a:lnTo>
                      <a:pt x="302" y="1"/>
                    </a:lnTo>
                    <a:lnTo>
                      <a:pt x="307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40" name="Freeform 364"/>
              <p:cNvSpPr>
                <a:spLocks/>
              </p:cNvSpPr>
              <p:nvPr/>
            </p:nvSpPr>
            <p:spPr bwMode="auto">
              <a:xfrm>
                <a:off x="4573" y="2909"/>
                <a:ext cx="6" cy="403"/>
              </a:xfrm>
              <a:custGeom>
                <a:avLst/>
                <a:gdLst>
                  <a:gd name="T0" fmla="*/ 6 w 11"/>
                  <a:gd name="T1" fmla="*/ 807 h 807"/>
                  <a:gd name="T2" fmla="*/ 11 w 11"/>
                  <a:gd name="T3" fmla="*/ 802 h 807"/>
                  <a:gd name="T4" fmla="*/ 11 w 11"/>
                  <a:gd name="T5" fmla="*/ 688 h 807"/>
                  <a:gd name="T6" fmla="*/ 11 w 11"/>
                  <a:gd name="T7" fmla="*/ 431 h 807"/>
                  <a:gd name="T8" fmla="*/ 11 w 11"/>
                  <a:gd name="T9" fmla="*/ 159 h 807"/>
                  <a:gd name="T10" fmla="*/ 11 w 11"/>
                  <a:gd name="T11" fmla="*/ 0 h 807"/>
                  <a:gd name="T12" fmla="*/ 0 w 11"/>
                  <a:gd name="T13" fmla="*/ 0 h 807"/>
                  <a:gd name="T14" fmla="*/ 0 w 11"/>
                  <a:gd name="T15" fmla="*/ 159 h 807"/>
                  <a:gd name="T16" fmla="*/ 0 w 11"/>
                  <a:gd name="T17" fmla="*/ 431 h 807"/>
                  <a:gd name="T18" fmla="*/ 0 w 11"/>
                  <a:gd name="T19" fmla="*/ 688 h 807"/>
                  <a:gd name="T20" fmla="*/ 0 w 11"/>
                  <a:gd name="T21" fmla="*/ 802 h 807"/>
                  <a:gd name="T22" fmla="*/ 6 w 11"/>
                  <a:gd name="T23" fmla="*/ 797 h 807"/>
                  <a:gd name="T24" fmla="*/ 0 w 11"/>
                  <a:gd name="T25" fmla="*/ 802 h 807"/>
                  <a:gd name="T26" fmla="*/ 2 w 11"/>
                  <a:gd name="T27" fmla="*/ 806 h 807"/>
                  <a:gd name="T28" fmla="*/ 6 w 11"/>
                  <a:gd name="T29" fmla="*/ 807 h 807"/>
                  <a:gd name="T30" fmla="*/ 9 w 11"/>
                  <a:gd name="T31" fmla="*/ 806 h 807"/>
                  <a:gd name="T32" fmla="*/ 11 w 11"/>
                  <a:gd name="T33" fmla="*/ 802 h 807"/>
                  <a:gd name="T34" fmla="*/ 6 w 11"/>
                  <a:gd name="T35" fmla="*/ 807 h 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" h="807">
                    <a:moveTo>
                      <a:pt x="6" y="807"/>
                    </a:moveTo>
                    <a:lnTo>
                      <a:pt x="11" y="802"/>
                    </a:lnTo>
                    <a:lnTo>
                      <a:pt x="11" y="688"/>
                    </a:lnTo>
                    <a:lnTo>
                      <a:pt x="11" y="431"/>
                    </a:lnTo>
                    <a:lnTo>
                      <a:pt x="11" y="159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59"/>
                    </a:lnTo>
                    <a:lnTo>
                      <a:pt x="0" y="431"/>
                    </a:lnTo>
                    <a:lnTo>
                      <a:pt x="0" y="688"/>
                    </a:lnTo>
                    <a:lnTo>
                      <a:pt x="0" y="802"/>
                    </a:lnTo>
                    <a:lnTo>
                      <a:pt x="6" y="797"/>
                    </a:lnTo>
                    <a:lnTo>
                      <a:pt x="0" y="802"/>
                    </a:lnTo>
                    <a:lnTo>
                      <a:pt x="2" y="806"/>
                    </a:lnTo>
                    <a:lnTo>
                      <a:pt x="6" y="807"/>
                    </a:lnTo>
                    <a:lnTo>
                      <a:pt x="9" y="806"/>
                    </a:lnTo>
                    <a:lnTo>
                      <a:pt x="11" y="802"/>
                    </a:lnTo>
                    <a:lnTo>
                      <a:pt x="6" y="8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41" name="Freeform 365"/>
              <p:cNvSpPr>
                <a:spLocks/>
              </p:cNvSpPr>
              <p:nvPr/>
            </p:nvSpPr>
            <p:spPr bwMode="auto">
              <a:xfrm>
                <a:off x="4536" y="3308"/>
                <a:ext cx="40" cy="8"/>
              </a:xfrm>
              <a:custGeom>
                <a:avLst/>
                <a:gdLst>
                  <a:gd name="T0" fmla="*/ 0 w 81"/>
                  <a:gd name="T1" fmla="*/ 12 h 17"/>
                  <a:gd name="T2" fmla="*/ 6 w 81"/>
                  <a:gd name="T3" fmla="*/ 17 h 17"/>
                  <a:gd name="T4" fmla="*/ 81 w 81"/>
                  <a:gd name="T5" fmla="*/ 10 h 17"/>
                  <a:gd name="T6" fmla="*/ 81 w 81"/>
                  <a:gd name="T7" fmla="*/ 0 h 17"/>
                  <a:gd name="T8" fmla="*/ 6 w 81"/>
                  <a:gd name="T9" fmla="*/ 7 h 17"/>
                  <a:gd name="T10" fmla="*/ 12 w 81"/>
                  <a:gd name="T11" fmla="*/ 12 h 17"/>
                  <a:gd name="T12" fmla="*/ 6 w 81"/>
                  <a:gd name="T13" fmla="*/ 7 h 17"/>
                  <a:gd name="T14" fmla="*/ 2 w 81"/>
                  <a:gd name="T15" fmla="*/ 9 h 17"/>
                  <a:gd name="T16" fmla="*/ 1 w 81"/>
                  <a:gd name="T17" fmla="*/ 12 h 17"/>
                  <a:gd name="T18" fmla="*/ 2 w 81"/>
                  <a:gd name="T19" fmla="*/ 15 h 17"/>
                  <a:gd name="T20" fmla="*/ 6 w 81"/>
                  <a:gd name="T21" fmla="*/ 17 h 17"/>
                  <a:gd name="T22" fmla="*/ 0 w 81"/>
                  <a:gd name="T23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1" h="17">
                    <a:moveTo>
                      <a:pt x="0" y="12"/>
                    </a:moveTo>
                    <a:lnTo>
                      <a:pt x="6" y="17"/>
                    </a:lnTo>
                    <a:lnTo>
                      <a:pt x="81" y="10"/>
                    </a:lnTo>
                    <a:lnTo>
                      <a:pt x="81" y="0"/>
                    </a:lnTo>
                    <a:lnTo>
                      <a:pt x="6" y="7"/>
                    </a:lnTo>
                    <a:lnTo>
                      <a:pt x="12" y="12"/>
                    </a:lnTo>
                    <a:lnTo>
                      <a:pt x="6" y="7"/>
                    </a:lnTo>
                    <a:lnTo>
                      <a:pt x="2" y="9"/>
                    </a:lnTo>
                    <a:lnTo>
                      <a:pt x="1" y="12"/>
                    </a:lnTo>
                    <a:lnTo>
                      <a:pt x="2" y="15"/>
                    </a:lnTo>
                    <a:lnTo>
                      <a:pt x="6" y="17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42" name="Freeform 366"/>
              <p:cNvSpPr>
                <a:spLocks/>
              </p:cNvSpPr>
              <p:nvPr/>
            </p:nvSpPr>
            <p:spPr bwMode="auto">
              <a:xfrm>
                <a:off x="4536" y="3289"/>
                <a:ext cx="6" cy="24"/>
              </a:xfrm>
              <a:custGeom>
                <a:avLst/>
                <a:gdLst>
                  <a:gd name="T0" fmla="*/ 6 w 12"/>
                  <a:gd name="T1" fmla="*/ 11 h 50"/>
                  <a:gd name="T2" fmla="*/ 0 w 12"/>
                  <a:gd name="T3" fmla="*/ 6 h 50"/>
                  <a:gd name="T4" fmla="*/ 0 w 12"/>
                  <a:gd name="T5" fmla="*/ 50 h 50"/>
                  <a:gd name="T6" fmla="*/ 12 w 12"/>
                  <a:gd name="T7" fmla="*/ 50 h 50"/>
                  <a:gd name="T8" fmla="*/ 12 w 12"/>
                  <a:gd name="T9" fmla="*/ 6 h 50"/>
                  <a:gd name="T10" fmla="*/ 6 w 12"/>
                  <a:gd name="T11" fmla="*/ 2 h 50"/>
                  <a:gd name="T12" fmla="*/ 12 w 12"/>
                  <a:gd name="T13" fmla="*/ 6 h 50"/>
                  <a:gd name="T14" fmla="*/ 9 w 12"/>
                  <a:gd name="T15" fmla="*/ 3 h 50"/>
                  <a:gd name="T16" fmla="*/ 6 w 12"/>
                  <a:gd name="T17" fmla="*/ 0 h 50"/>
                  <a:gd name="T18" fmla="*/ 2 w 12"/>
                  <a:gd name="T19" fmla="*/ 3 h 50"/>
                  <a:gd name="T20" fmla="*/ 0 w 12"/>
                  <a:gd name="T21" fmla="*/ 6 h 50"/>
                  <a:gd name="T22" fmla="*/ 6 w 12"/>
                  <a:gd name="T23" fmla="*/ 1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50">
                    <a:moveTo>
                      <a:pt x="6" y="11"/>
                    </a:moveTo>
                    <a:lnTo>
                      <a:pt x="0" y="6"/>
                    </a:lnTo>
                    <a:lnTo>
                      <a:pt x="0" y="50"/>
                    </a:lnTo>
                    <a:lnTo>
                      <a:pt x="12" y="50"/>
                    </a:lnTo>
                    <a:lnTo>
                      <a:pt x="12" y="6"/>
                    </a:lnTo>
                    <a:lnTo>
                      <a:pt x="6" y="2"/>
                    </a:lnTo>
                    <a:lnTo>
                      <a:pt x="12" y="6"/>
                    </a:lnTo>
                    <a:lnTo>
                      <a:pt x="9" y="3"/>
                    </a:lnTo>
                    <a:lnTo>
                      <a:pt x="6" y="0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43" name="Freeform 367"/>
              <p:cNvSpPr>
                <a:spLocks/>
              </p:cNvSpPr>
              <p:nvPr/>
            </p:nvSpPr>
            <p:spPr bwMode="auto">
              <a:xfrm>
                <a:off x="4426" y="3289"/>
                <a:ext cx="113" cy="13"/>
              </a:xfrm>
              <a:custGeom>
                <a:avLst/>
                <a:gdLst>
                  <a:gd name="T0" fmla="*/ 12 w 226"/>
                  <a:gd name="T1" fmla="*/ 20 h 25"/>
                  <a:gd name="T2" fmla="*/ 6 w 226"/>
                  <a:gd name="T3" fmla="*/ 25 h 25"/>
                  <a:gd name="T4" fmla="*/ 226 w 226"/>
                  <a:gd name="T5" fmla="*/ 9 h 25"/>
                  <a:gd name="T6" fmla="*/ 226 w 226"/>
                  <a:gd name="T7" fmla="*/ 0 h 25"/>
                  <a:gd name="T8" fmla="*/ 6 w 226"/>
                  <a:gd name="T9" fmla="*/ 16 h 25"/>
                  <a:gd name="T10" fmla="*/ 0 w 226"/>
                  <a:gd name="T11" fmla="*/ 20 h 25"/>
                  <a:gd name="T12" fmla="*/ 6 w 226"/>
                  <a:gd name="T13" fmla="*/ 16 h 25"/>
                  <a:gd name="T14" fmla="*/ 2 w 226"/>
                  <a:gd name="T15" fmla="*/ 17 h 25"/>
                  <a:gd name="T16" fmla="*/ 1 w 226"/>
                  <a:gd name="T17" fmla="*/ 20 h 25"/>
                  <a:gd name="T18" fmla="*/ 2 w 226"/>
                  <a:gd name="T19" fmla="*/ 24 h 25"/>
                  <a:gd name="T20" fmla="*/ 6 w 226"/>
                  <a:gd name="T21" fmla="*/ 25 h 25"/>
                  <a:gd name="T22" fmla="*/ 12 w 226"/>
                  <a:gd name="T23" fmla="*/ 2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6" h="25">
                    <a:moveTo>
                      <a:pt x="12" y="20"/>
                    </a:moveTo>
                    <a:lnTo>
                      <a:pt x="6" y="25"/>
                    </a:lnTo>
                    <a:lnTo>
                      <a:pt x="226" y="9"/>
                    </a:lnTo>
                    <a:lnTo>
                      <a:pt x="226" y="0"/>
                    </a:lnTo>
                    <a:lnTo>
                      <a:pt x="6" y="16"/>
                    </a:lnTo>
                    <a:lnTo>
                      <a:pt x="0" y="20"/>
                    </a:lnTo>
                    <a:lnTo>
                      <a:pt x="6" y="16"/>
                    </a:lnTo>
                    <a:lnTo>
                      <a:pt x="2" y="17"/>
                    </a:lnTo>
                    <a:lnTo>
                      <a:pt x="1" y="20"/>
                    </a:lnTo>
                    <a:lnTo>
                      <a:pt x="2" y="24"/>
                    </a:lnTo>
                    <a:lnTo>
                      <a:pt x="6" y="25"/>
                    </a:lnTo>
                    <a:lnTo>
                      <a:pt x="12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44" name="Freeform 368"/>
              <p:cNvSpPr>
                <a:spLocks/>
              </p:cNvSpPr>
              <p:nvPr/>
            </p:nvSpPr>
            <p:spPr bwMode="auto">
              <a:xfrm>
                <a:off x="4426" y="3300"/>
                <a:ext cx="6" cy="23"/>
              </a:xfrm>
              <a:custGeom>
                <a:avLst/>
                <a:gdLst>
                  <a:gd name="T0" fmla="*/ 6 w 12"/>
                  <a:gd name="T1" fmla="*/ 46 h 46"/>
                  <a:gd name="T2" fmla="*/ 12 w 12"/>
                  <a:gd name="T3" fmla="*/ 42 h 46"/>
                  <a:gd name="T4" fmla="*/ 12 w 12"/>
                  <a:gd name="T5" fmla="*/ 0 h 46"/>
                  <a:gd name="T6" fmla="*/ 0 w 12"/>
                  <a:gd name="T7" fmla="*/ 0 h 46"/>
                  <a:gd name="T8" fmla="*/ 0 w 12"/>
                  <a:gd name="T9" fmla="*/ 42 h 46"/>
                  <a:gd name="T10" fmla="*/ 6 w 12"/>
                  <a:gd name="T11" fmla="*/ 37 h 46"/>
                  <a:gd name="T12" fmla="*/ 0 w 12"/>
                  <a:gd name="T13" fmla="*/ 42 h 46"/>
                  <a:gd name="T14" fmla="*/ 2 w 12"/>
                  <a:gd name="T15" fmla="*/ 45 h 46"/>
                  <a:gd name="T16" fmla="*/ 6 w 12"/>
                  <a:gd name="T17" fmla="*/ 46 h 46"/>
                  <a:gd name="T18" fmla="*/ 9 w 12"/>
                  <a:gd name="T19" fmla="*/ 45 h 46"/>
                  <a:gd name="T20" fmla="*/ 12 w 12"/>
                  <a:gd name="T21" fmla="*/ 42 h 46"/>
                  <a:gd name="T22" fmla="*/ 6 w 12"/>
                  <a:gd name="T2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6" y="46"/>
                    </a:moveTo>
                    <a:lnTo>
                      <a:pt x="12" y="4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6" y="37"/>
                    </a:lnTo>
                    <a:lnTo>
                      <a:pt x="0" y="42"/>
                    </a:lnTo>
                    <a:lnTo>
                      <a:pt x="2" y="45"/>
                    </a:lnTo>
                    <a:lnTo>
                      <a:pt x="6" y="46"/>
                    </a:lnTo>
                    <a:lnTo>
                      <a:pt x="9" y="45"/>
                    </a:lnTo>
                    <a:lnTo>
                      <a:pt x="12" y="42"/>
                    </a:lnTo>
                    <a:lnTo>
                      <a:pt x="6" y="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45" name="Freeform 369"/>
              <p:cNvSpPr>
                <a:spLocks/>
              </p:cNvSpPr>
              <p:nvPr/>
            </p:nvSpPr>
            <p:spPr bwMode="auto">
              <a:xfrm>
                <a:off x="4393" y="3318"/>
                <a:ext cx="36" cy="8"/>
              </a:xfrm>
              <a:custGeom>
                <a:avLst/>
                <a:gdLst>
                  <a:gd name="T0" fmla="*/ 0 w 72"/>
                  <a:gd name="T1" fmla="*/ 11 h 15"/>
                  <a:gd name="T2" fmla="*/ 6 w 72"/>
                  <a:gd name="T3" fmla="*/ 15 h 15"/>
                  <a:gd name="T4" fmla="*/ 72 w 72"/>
                  <a:gd name="T5" fmla="*/ 9 h 15"/>
                  <a:gd name="T6" fmla="*/ 72 w 72"/>
                  <a:gd name="T7" fmla="*/ 0 h 15"/>
                  <a:gd name="T8" fmla="*/ 6 w 72"/>
                  <a:gd name="T9" fmla="*/ 6 h 15"/>
                  <a:gd name="T10" fmla="*/ 12 w 72"/>
                  <a:gd name="T11" fmla="*/ 11 h 15"/>
                  <a:gd name="T12" fmla="*/ 6 w 72"/>
                  <a:gd name="T13" fmla="*/ 6 h 15"/>
                  <a:gd name="T14" fmla="*/ 3 w 72"/>
                  <a:gd name="T15" fmla="*/ 7 h 15"/>
                  <a:gd name="T16" fmla="*/ 2 w 72"/>
                  <a:gd name="T17" fmla="*/ 11 h 15"/>
                  <a:gd name="T18" fmla="*/ 3 w 72"/>
                  <a:gd name="T19" fmla="*/ 14 h 15"/>
                  <a:gd name="T20" fmla="*/ 6 w 72"/>
                  <a:gd name="T21" fmla="*/ 15 h 15"/>
                  <a:gd name="T22" fmla="*/ 0 w 72"/>
                  <a:gd name="T23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2" h="15">
                    <a:moveTo>
                      <a:pt x="0" y="11"/>
                    </a:moveTo>
                    <a:lnTo>
                      <a:pt x="6" y="15"/>
                    </a:lnTo>
                    <a:lnTo>
                      <a:pt x="72" y="9"/>
                    </a:lnTo>
                    <a:lnTo>
                      <a:pt x="72" y="0"/>
                    </a:lnTo>
                    <a:lnTo>
                      <a:pt x="6" y="6"/>
                    </a:lnTo>
                    <a:lnTo>
                      <a:pt x="12" y="11"/>
                    </a:lnTo>
                    <a:lnTo>
                      <a:pt x="6" y="6"/>
                    </a:lnTo>
                    <a:lnTo>
                      <a:pt x="3" y="7"/>
                    </a:lnTo>
                    <a:lnTo>
                      <a:pt x="2" y="11"/>
                    </a:lnTo>
                    <a:lnTo>
                      <a:pt x="3" y="14"/>
                    </a:lnTo>
                    <a:lnTo>
                      <a:pt x="6" y="15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46" name="Freeform 370"/>
              <p:cNvSpPr>
                <a:spLocks/>
              </p:cNvSpPr>
              <p:nvPr/>
            </p:nvSpPr>
            <p:spPr bwMode="auto">
              <a:xfrm>
                <a:off x="4010" y="2723"/>
                <a:ext cx="64" cy="35"/>
              </a:xfrm>
              <a:custGeom>
                <a:avLst/>
                <a:gdLst>
                  <a:gd name="T0" fmla="*/ 128 w 128"/>
                  <a:gd name="T1" fmla="*/ 0 h 71"/>
                  <a:gd name="T2" fmla="*/ 112 w 128"/>
                  <a:gd name="T3" fmla="*/ 6 h 71"/>
                  <a:gd name="T4" fmla="*/ 96 w 128"/>
                  <a:gd name="T5" fmla="*/ 8 h 71"/>
                  <a:gd name="T6" fmla="*/ 81 w 128"/>
                  <a:gd name="T7" fmla="*/ 10 h 71"/>
                  <a:gd name="T8" fmla="*/ 67 w 128"/>
                  <a:gd name="T9" fmla="*/ 10 h 71"/>
                  <a:gd name="T10" fmla="*/ 53 w 128"/>
                  <a:gd name="T11" fmla="*/ 8 h 71"/>
                  <a:gd name="T12" fmla="*/ 41 w 128"/>
                  <a:gd name="T13" fmla="*/ 6 h 71"/>
                  <a:gd name="T14" fmla="*/ 30 w 128"/>
                  <a:gd name="T15" fmla="*/ 5 h 71"/>
                  <a:gd name="T16" fmla="*/ 20 w 128"/>
                  <a:gd name="T17" fmla="*/ 3 h 71"/>
                  <a:gd name="T18" fmla="*/ 8 w 128"/>
                  <a:gd name="T19" fmla="*/ 14 h 71"/>
                  <a:gd name="T20" fmla="*/ 3 w 128"/>
                  <a:gd name="T21" fmla="*/ 26 h 71"/>
                  <a:gd name="T22" fmla="*/ 0 w 128"/>
                  <a:gd name="T23" fmla="*/ 37 h 71"/>
                  <a:gd name="T24" fmla="*/ 3 w 128"/>
                  <a:gd name="T25" fmla="*/ 48 h 71"/>
                  <a:gd name="T26" fmla="*/ 6 w 128"/>
                  <a:gd name="T27" fmla="*/ 57 h 71"/>
                  <a:gd name="T28" fmla="*/ 12 w 128"/>
                  <a:gd name="T29" fmla="*/ 64 h 71"/>
                  <a:gd name="T30" fmla="*/ 18 w 128"/>
                  <a:gd name="T31" fmla="*/ 70 h 71"/>
                  <a:gd name="T32" fmla="*/ 23 w 128"/>
                  <a:gd name="T33" fmla="*/ 71 h 71"/>
                  <a:gd name="T34" fmla="*/ 26 w 128"/>
                  <a:gd name="T35" fmla="*/ 60 h 71"/>
                  <a:gd name="T36" fmla="*/ 32 w 128"/>
                  <a:gd name="T37" fmla="*/ 49 h 71"/>
                  <a:gd name="T38" fmla="*/ 44 w 128"/>
                  <a:gd name="T39" fmla="*/ 37 h 71"/>
                  <a:gd name="T40" fmla="*/ 58 w 128"/>
                  <a:gd name="T41" fmla="*/ 29 h 71"/>
                  <a:gd name="T42" fmla="*/ 74 w 128"/>
                  <a:gd name="T43" fmla="*/ 22 h 71"/>
                  <a:gd name="T44" fmla="*/ 90 w 128"/>
                  <a:gd name="T45" fmla="*/ 21 h 71"/>
                  <a:gd name="T46" fmla="*/ 105 w 128"/>
                  <a:gd name="T47" fmla="*/ 23 h 71"/>
                  <a:gd name="T48" fmla="*/ 117 w 128"/>
                  <a:gd name="T49" fmla="*/ 33 h 71"/>
                  <a:gd name="T50" fmla="*/ 128 w 128"/>
                  <a:gd name="T51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8" h="71">
                    <a:moveTo>
                      <a:pt x="128" y="0"/>
                    </a:moveTo>
                    <a:lnTo>
                      <a:pt x="112" y="6"/>
                    </a:lnTo>
                    <a:lnTo>
                      <a:pt x="96" y="8"/>
                    </a:lnTo>
                    <a:lnTo>
                      <a:pt x="81" y="10"/>
                    </a:lnTo>
                    <a:lnTo>
                      <a:pt x="67" y="10"/>
                    </a:lnTo>
                    <a:lnTo>
                      <a:pt x="53" y="8"/>
                    </a:lnTo>
                    <a:lnTo>
                      <a:pt x="41" y="6"/>
                    </a:lnTo>
                    <a:lnTo>
                      <a:pt x="30" y="5"/>
                    </a:lnTo>
                    <a:lnTo>
                      <a:pt x="20" y="3"/>
                    </a:lnTo>
                    <a:lnTo>
                      <a:pt x="8" y="14"/>
                    </a:lnTo>
                    <a:lnTo>
                      <a:pt x="3" y="26"/>
                    </a:lnTo>
                    <a:lnTo>
                      <a:pt x="0" y="37"/>
                    </a:lnTo>
                    <a:lnTo>
                      <a:pt x="3" y="48"/>
                    </a:lnTo>
                    <a:lnTo>
                      <a:pt x="6" y="57"/>
                    </a:lnTo>
                    <a:lnTo>
                      <a:pt x="12" y="64"/>
                    </a:lnTo>
                    <a:lnTo>
                      <a:pt x="18" y="70"/>
                    </a:lnTo>
                    <a:lnTo>
                      <a:pt x="23" y="71"/>
                    </a:lnTo>
                    <a:lnTo>
                      <a:pt x="26" y="60"/>
                    </a:lnTo>
                    <a:lnTo>
                      <a:pt x="32" y="49"/>
                    </a:lnTo>
                    <a:lnTo>
                      <a:pt x="44" y="37"/>
                    </a:lnTo>
                    <a:lnTo>
                      <a:pt x="58" y="29"/>
                    </a:lnTo>
                    <a:lnTo>
                      <a:pt x="74" y="22"/>
                    </a:lnTo>
                    <a:lnTo>
                      <a:pt x="90" y="21"/>
                    </a:lnTo>
                    <a:lnTo>
                      <a:pt x="105" y="23"/>
                    </a:lnTo>
                    <a:lnTo>
                      <a:pt x="117" y="33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A347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47" name="Freeform 371"/>
              <p:cNvSpPr>
                <a:spLocks/>
              </p:cNvSpPr>
              <p:nvPr/>
            </p:nvSpPr>
            <p:spPr bwMode="auto">
              <a:xfrm>
                <a:off x="4018" y="2721"/>
                <a:ext cx="57" cy="10"/>
              </a:xfrm>
              <a:custGeom>
                <a:avLst/>
                <a:gdLst>
                  <a:gd name="T0" fmla="*/ 8 w 114"/>
                  <a:gd name="T1" fmla="*/ 10 h 19"/>
                  <a:gd name="T2" fmla="*/ 5 w 114"/>
                  <a:gd name="T3" fmla="*/ 11 h 19"/>
                  <a:gd name="T4" fmla="*/ 15 w 114"/>
                  <a:gd name="T5" fmla="*/ 14 h 19"/>
                  <a:gd name="T6" fmla="*/ 26 w 114"/>
                  <a:gd name="T7" fmla="*/ 15 h 19"/>
                  <a:gd name="T8" fmla="*/ 38 w 114"/>
                  <a:gd name="T9" fmla="*/ 17 h 19"/>
                  <a:gd name="T10" fmla="*/ 52 w 114"/>
                  <a:gd name="T11" fmla="*/ 19 h 19"/>
                  <a:gd name="T12" fmla="*/ 66 w 114"/>
                  <a:gd name="T13" fmla="*/ 19 h 19"/>
                  <a:gd name="T14" fmla="*/ 81 w 114"/>
                  <a:gd name="T15" fmla="*/ 17 h 19"/>
                  <a:gd name="T16" fmla="*/ 98 w 114"/>
                  <a:gd name="T17" fmla="*/ 15 h 19"/>
                  <a:gd name="T18" fmla="*/ 114 w 114"/>
                  <a:gd name="T19" fmla="*/ 9 h 19"/>
                  <a:gd name="T20" fmla="*/ 112 w 114"/>
                  <a:gd name="T21" fmla="*/ 0 h 19"/>
                  <a:gd name="T22" fmla="*/ 96 w 114"/>
                  <a:gd name="T23" fmla="*/ 6 h 19"/>
                  <a:gd name="T24" fmla="*/ 81 w 114"/>
                  <a:gd name="T25" fmla="*/ 8 h 19"/>
                  <a:gd name="T26" fmla="*/ 66 w 114"/>
                  <a:gd name="T27" fmla="*/ 8 h 19"/>
                  <a:gd name="T28" fmla="*/ 52 w 114"/>
                  <a:gd name="T29" fmla="*/ 8 h 19"/>
                  <a:gd name="T30" fmla="*/ 38 w 114"/>
                  <a:gd name="T31" fmla="*/ 8 h 19"/>
                  <a:gd name="T32" fmla="*/ 26 w 114"/>
                  <a:gd name="T33" fmla="*/ 6 h 19"/>
                  <a:gd name="T34" fmla="*/ 15 w 114"/>
                  <a:gd name="T35" fmla="*/ 4 h 19"/>
                  <a:gd name="T36" fmla="*/ 5 w 114"/>
                  <a:gd name="T37" fmla="*/ 2 h 19"/>
                  <a:gd name="T38" fmla="*/ 1 w 114"/>
                  <a:gd name="T39" fmla="*/ 3 h 19"/>
                  <a:gd name="T40" fmla="*/ 5 w 114"/>
                  <a:gd name="T41" fmla="*/ 2 h 19"/>
                  <a:gd name="T42" fmla="*/ 1 w 114"/>
                  <a:gd name="T43" fmla="*/ 3 h 19"/>
                  <a:gd name="T44" fmla="*/ 0 w 114"/>
                  <a:gd name="T45" fmla="*/ 7 h 19"/>
                  <a:gd name="T46" fmla="*/ 1 w 114"/>
                  <a:gd name="T47" fmla="*/ 10 h 19"/>
                  <a:gd name="T48" fmla="*/ 5 w 114"/>
                  <a:gd name="T49" fmla="*/ 11 h 19"/>
                  <a:gd name="T50" fmla="*/ 8 w 114"/>
                  <a:gd name="T51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4" h="19">
                    <a:moveTo>
                      <a:pt x="8" y="10"/>
                    </a:moveTo>
                    <a:lnTo>
                      <a:pt x="5" y="11"/>
                    </a:lnTo>
                    <a:lnTo>
                      <a:pt x="15" y="14"/>
                    </a:lnTo>
                    <a:lnTo>
                      <a:pt x="26" y="15"/>
                    </a:lnTo>
                    <a:lnTo>
                      <a:pt x="38" y="17"/>
                    </a:lnTo>
                    <a:lnTo>
                      <a:pt x="52" y="19"/>
                    </a:lnTo>
                    <a:lnTo>
                      <a:pt x="66" y="19"/>
                    </a:lnTo>
                    <a:lnTo>
                      <a:pt x="81" y="17"/>
                    </a:lnTo>
                    <a:lnTo>
                      <a:pt x="98" y="15"/>
                    </a:lnTo>
                    <a:lnTo>
                      <a:pt x="114" y="9"/>
                    </a:lnTo>
                    <a:lnTo>
                      <a:pt x="112" y="0"/>
                    </a:lnTo>
                    <a:lnTo>
                      <a:pt x="96" y="6"/>
                    </a:lnTo>
                    <a:lnTo>
                      <a:pt x="81" y="8"/>
                    </a:lnTo>
                    <a:lnTo>
                      <a:pt x="66" y="8"/>
                    </a:lnTo>
                    <a:lnTo>
                      <a:pt x="52" y="8"/>
                    </a:lnTo>
                    <a:lnTo>
                      <a:pt x="38" y="8"/>
                    </a:lnTo>
                    <a:lnTo>
                      <a:pt x="26" y="6"/>
                    </a:lnTo>
                    <a:lnTo>
                      <a:pt x="15" y="4"/>
                    </a:lnTo>
                    <a:lnTo>
                      <a:pt x="5" y="2"/>
                    </a:lnTo>
                    <a:lnTo>
                      <a:pt x="1" y="3"/>
                    </a:lnTo>
                    <a:lnTo>
                      <a:pt x="5" y="2"/>
                    </a:lnTo>
                    <a:lnTo>
                      <a:pt x="1" y="3"/>
                    </a:lnTo>
                    <a:lnTo>
                      <a:pt x="0" y="7"/>
                    </a:lnTo>
                    <a:lnTo>
                      <a:pt x="1" y="10"/>
                    </a:lnTo>
                    <a:lnTo>
                      <a:pt x="5" y="11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48" name="Freeform 372"/>
              <p:cNvSpPr>
                <a:spLocks/>
              </p:cNvSpPr>
              <p:nvPr/>
            </p:nvSpPr>
            <p:spPr bwMode="auto">
              <a:xfrm>
                <a:off x="4007" y="2723"/>
                <a:ext cx="18" cy="38"/>
              </a:xfrm>
              <a:custGeom>
                <a:avLst/>
                <a:gdLst>
                  <a:gd name="T0" fmla="*/ 25 w 35"/>
                  <a:gd name="T1" fmla="*/ 72 h 77"/>
                  <a:gd name="T2" fmla="*/ 29 w 35"/>
                  <a:gd name="T3" fmla="*/ 66 h 77"/>
                  <a:gd name="T4" fmla="*/ 26 w 35"/>
                  <a:gd name="T5" fmla="*/ 66 h 77"/>
                  <a:gd name="T6" fmla="*/ 21 w 35"/>
                  <a:gd name="T7" fmla="*/ 61 h 77"/>
                  <a:gd name="T8" fmla="*/ 17 w 35"/>
                  <a:gd name="T9" fmla="*/ 56 h 77"/>
                  <a:gd name="T10" fmla="*/ 13 w 35"/>
                  <a:gd name="T11" fmla="*/ 47 h 77"/>
                  <a:gd name="T12" fmla="*/ 12 w 35"/>
                  <a:gd name="T13" fmla="*/ 38 h 77"/>
                  <a:gd name="T14" fmla="*/ 13 w 35"/>
                  <a:gd name="T15" fmla="*/ 28 h 77"/>
                  <a:gd name="T16" fmla="*/ 18 w 35"/>
                  <a:gd name="T17" fmla="*/ 18 h 77"/>
                  <a:gd name="T18" fmla="*/ 29 w 35"/>
                  <a:gd name="T19" fmla="*/ 7 h 77"/>
                  <a:gd name="T20" fmla="*/ 22 w 35"/>
                  <a:gd name="T21" fmla="*/ 0 h 77"/>
                  <a:gd name="T22" fmla="*/ 11 w 35"/>
                  <a:gd name="T23" fmla="*/ 13 h 77"/>
                  <a:gd name="T24" fmla="*/ 4 w 35"/>
                  <a:gd name="T25" fmla="*/ 26 h 77"/>
                  <a:gd name="T26" fmla="*/ 0 w 35"/>
                  <a:gd name="T27" fmla="*/ 38 h 77"/>
                  <a:gd name="T28" fmla="*/ 4 w 35"/>
                  <a:gd name="T29" fmla="*/ 50 h 77"/>
                  <a:gd name="T30" fmla="*/ 7 w 35"/>
                  <a:gd name="T31" fmla="*/ 60 h 77"/>
                  <a:gd name="T32" fmla="*/ 14 w 35"/>
                  <a:gd name="T33" fmla="*/ 68 h 77"/>
                  <a:gd name="T34" fmla="*/ 21 w 35"/>
                  <a:gd name="T35" fmla="*/ 75 h 77"/>
                  <a:gd name="T36" fmla="*/ 29 w 35"/>
                  <a:gd name="T37" fmla="*/ 77 h 77"/>
                  <a:gd name="T38" fmla="*/ 34 w 35"/>
                  <a:gd name="T39" fmla="*/ 72 h 77"/>
                  <a:gd name="T40" fmla="*/ 29 w 35"/>
                  <a:gd name="T41" fmla="*/ 77 h 77"/>
                  <a:gd name="T42" fmla="*/ 33 w 35"/>
                  <a:gd name="T43" fmla="*/ 75 h 77"/>
                  <a:gd name="T44" fmla="*/ 35 w 35"/>
                  <a:gd name="T45" fmla="*/ 72 h 77"/>
                  <a:gd name="T46" fmla="*/ 33 w 35"/>
                  <a:gd name="T47" fmla="*/ 68 h 77"/>
                  <a:gd name="T48" fmla="*/ 29 w 35"/>
                  <a:gd name="T49" fmla="*/ 66 h 77"/>
                  <a:gd name="T50" fmla="*/ 25 w 35"/>
                  <a:gd name="T51" fmla="*/ 72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5" h="77">
                    <a:moveTo>
                      <a:pt x="25" y="72"/>
                    </a:moveTo>
                    <a:lnTo>
                      <a:pt x="29" y="66"/>
                    </a:lnTo>
                    <a:lnTo>
                      <a:pt x="26" y="66"/>
                    </a:lnTo>
                    <a:lnTo>
                      <a:pt x="21" y="61"/>
                    </a:lnTo>
                    <a:lnTo>
                      <a:pt x="17" y="56"/>
                    </a:lnTo>
                    <a:lnTo>
                      <a:pt x="13" y="47"/>
                    </a:lnTo>
                    <a:lnTo>
                      <a:pt x="12" y="38"/>
                    </a:lnTo>
                    <a:lnTo>
                      <a:pt x="13" y="28"/>
                    </a:lnTo>
                    <a:lnTo>
                      <a:pt x="18" y="18"/>
                    </a:lnTo>
                    <a:lnTo>
                      <a:pt x="29" y="7"/>
                    </a:lnTo>
                    <a:lnTo>
                      <a:pt x="22" y="0"/>
                    </a:lnTo>
                    <a:lnTo>
                      <a:pt x="11" y="13"/>
                    </a:lnTo>
                    <a:lnTo>
                      <a:pt x="4" y="26"/>
                    </a:lnTo>
                    <a:lnTo>
                      <a:pt x="0" y="38"/>
                    </a:lnTo>
                    <a:lnTo>
                      <a:pt x="4" y="50"/>
                    </a:lnTo>
                    <a:lnTo>
                      <a:pt x="7" y="60"/>
                    </a:lnTo>
                    <a:lnTo>
                      <a:pt x="14" y="68"/>
                    </a:lnTo>
                    <a:lnTo>
                      <a:pt x="21" y="75"/>
                    </a:lnTo>
                    <a:lnTo>
                      <a:pt x="29" y="77"/>
                    </a:lnTo>
                    <a:lnTo>
                      <a:pt x="34" y="72"/>
                    </a:lnTo>
                    <a:lnTo>
                      <a:pt x="29" y="77"/>
                    </a:lnTo>
                    <a:lnTo>
                      <a:pt x="33" y="75"/>
                    </a:lnTo>
                    <a:lnTo>
                      <a:pt x="35" y="72"/>
                    </a:lnTo>
                    <a:lnTo>
                      <a:pt x="33" y="68"/>
                    </a:lnTo>
                    <a:lnTo>
                      <a:pt x="29" y="66"/>
                    </a:lnTo>
                    <a:lnTo>
                      <a:pt x="25" y="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49" name="Freeform 373"/>
              <p:cNvSpPr>
                <a:spLocks/>
              </p:cNvSpPr>
              <p:nvPr/>
            </p:nvSpPr>
            <p:spPr bwMode="auto">
              <a:xfrm>
                <a:off x="4019" y="2731"/>
                <a:ext cx="52" cy="27"/>
              </a:xfrm>
              <a:custGeom>
                <a:avLst/>
                <a:gdLst>
                  <a:gd name="T0" fmla="*/ 93 w 102"/>
                  <a:gd name="T1" fmla="*/ 17 h 56"/>
                  <a:gd name="T2" fmla="*/ 101 w 102"/>
                  <a:gd name="T3" fmla="*/ 14 h 56"/>
                  <a:gd name="T4" fmla="*/ 87 w 102"/>
                  <a:gd name="T5" fmla="*/ 4 h 56"/>
                  <a:gd name="T6" fmla="*/ 71 w 102"/>
                  <a:gd name="T7" fmla="*/ 0 h 56"/>
                  <a:gd name="T8" fmla="*/ 54 w 102"/>
                  <a:gd name="T9" fmla="*/ 3 h 56"/>
                  <a:gd name="T10" fmla="*/ 37 w 102"/>
                  <a:gd name="T11" fmla="*/ 10 h 56"/>
                  <a:gd name="T12" fmla="*/ 22 w 102"/>
                  <a:gd name="T13" fmla="*/ 19 h 56"/>
                  <a:gd name="T14" fmla="*/ 10 w 102"/>
                  <a:gd name="T15" fmla="*/ 30 h 56"/>
                  <a:gd name="T16" fmla="*/ 2 w 102"/>
                  <a:gd name="T17" fmla="*/ 44 h 56"/>
                  <a:gd name="T18" fmla="*/ 0 w 102"/>
                  <a:gd name="T19" fmla="*/ 56 h 56"/>
                  <a:gd name="T20" fmla="*/ 9 w 102"/>
                  <a:gd name="T21" fmla="*/ 56 h 56"/>
                  <a:gd name="T22" fmla="*/ 11 w 102"/>
                  <a:gd name="T23" fmla="*/ 46 h 56"/>
                  <a:gd name="T24" fmla="*/ 17 w 102"/>
                  <a:gd name="T25" fmla="*/ 37 h 56"/>
                  <a:gd name="T26" fmla="*/ 28 w 102"/>
                  <a:gd name="T27" fmla="*/ 26 h 56"/>
                  <a:gd name="T28" fmla="*/ 41 w 102"/>
                  <a:gd name="T29" fmla="*/ 19 h 56"/>
                  <a:gd name="T30" fmla="*/ 56 w 102"/>
                  <a:gd name="T31" fmla="*/ 12 h 56"/>
                  <a:gd name="T32" fmla="*/ 71 w 102"/>
                  <a:gd name="T33" fmla="*/ 12 h 56"/>
                  <a:gd name="T34" fmla="*/ 85 w 102"/>
                  <a:gd name="T35" fmla="*/ 13 h 56"/>
                  <a:gd name="T36" fmla="*/ 94 w 102"/>
                  <a:gd name="T37" fmla="*/ 21 h 56"/>
                  <a:gd name="T38" fmla="*/ 102 w 102"/>
                  <a:gd name="T39" fmla="*/ 19 h 56"/>
                  <a:gd name="T40" fmla="*/ 94 w 102"/>
                  <a:gd name="T41" fmla="*/ 21 h 56"/>
                  <a:gd name="T42" fmla="*/ 98 w 102"/>
                  <a:gd name="T43" fmla="*/ 22 h 56"/>
                  <a:gd name="T44" fmla="*/ 101 w 102"/>
                  <a:gd name="T45" fmla="*/ 21 h 56"/>
                  <a:gd name="T46" fmla="*/ 102 w 102"/>
                  <a:gd name="T47" fmla="*/ 18 h 56"/>
                  <a:gd name="T48" fmla="*/ 101 w 102"/>
                  <a:gd name="T49" fmla="*/ 14 h 56"/>
                  <a:gd name="T50" fmla="*/ 93 w 102"/>
                  <a:gd name="T51" fmla="*/ 1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2" h="56">
                    <a:moveTo>
                      <a:pt x="93" y="17"/>
                    </a:moveTo>
                    <a:lnTo>
                      <a:pt x="101" y="14"/>
                    </a:lnTo>
                    <a:lnTo>
                      <a:pt x="87" y="4"/>
                    </a:lnTo>
                    <a:lnTo>
                      <a:pt x="71" y="0"/>
                    </a:lnTo>
                    <a:lnTo>
                      <a:pt x="54" y="3"/>
                    </a:lnTo>
                    <a:lnTo>
                      <a:pt x="37" y="10"/>
                    </a:lnTo>
                    <a:lnTo>
                      <a:pt x="22" y="19"/>
                    </a:lnTo>
                    <a:lnTo>
                      <a:pt x="10" y="30"/>
                    </a:lnTo>
                    <a:lnTo>
                      <a:pt x="2" y="44"/>
                    </a:lnTo>
                    <a:lnTo>
                      <a:pt x="0" y="56"/>
                    </a:lnTo>
                    <a:lnTo>
                      <a:pt x="9" y="56"/>
                    </a:lnTo>
                    <a:lnTo>
                      <a:pt x="11" y="46"/>
                    </a:lnTo>
                    <a:lnTo>
                      <a:pt x="17" y="37"/>
                    </a:lnTo>
                    <a:lnTo>
                      <a:pt x="28" y="26"/>
                    </a:lnTo>
                    <a:lnTo>
                      <a:pt x="41" y="19"/>
                    </a:lnTo>
                    <a:lnTo>
                      <a:pt x="56" y="12"/>
                    </a:lnTo>
                    <a:lnTo>
                      <a:pt x="71" y="12"/>
                    </a:lnTo>
                    <a:lnTo>
                      <a:pt x="85" y="13"/>
                    </a:lnTo>
                    <a:lnTo>
                      <a:pt x="94" y="21"/>
                    </a:lnTo>
                    <a:lnTo>
                      <a:pt x="102" y="19"/>
                    </a:lnTo>
                    <a:lnTo>
                      <a:pt x="94" y="21"/>
                    </a:lnTo>
                    <a:lnTo>
                      <a:pt x="98" y="22"/>
                    </a:lnTo>
                    <a:lnTo>
                      <a:pt x="101" y="21"/>
                    </a:lnTo>
                    <a:lnTo>
                      <a:pt x="102" y="18"/>
                    </a:lnTo>
                    <a:lnTo>
                      <a:pt x="101" y="14"/>
                    </a:lnTo>
                    <a:lnTo>
                      <a:pt x="93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50" name="Freeform 374"/>
              <p:cNvSpPr>
                <a:spLocks/>
              </p:cNvSpPr>
              <p:nvPr/>
            </p:nvSpPr>
            <p:spPr bwMode="auto">
              <a:xfrm>
                <a:off x="4066" y="2721"/>
                <a:ext cx="10" cy="19"/>
              </a:xfrm>
              <a:custGeom>
                <a:avLst/>
                <a:gdLst>
                  <a:gd name="T0" fmla="*/ 17 w 21"/>
                  <a:gd name="T1" fmla="*/ 9 h 38"/>
                  <a:gd name="T2" fmla="*/ 12 w 21"/>
                  <a:gd name="T3" fmla="*/ 3 h 38"/>
                  <a:gd name="T4" fmla="*/ 0 w 21"/>
                  <a:gd name="T5" fmla="*/ 36 h 38"/>
                  <a:gd name="T6" fmla="*/ 9 w 21"/>
                  <a:gd name="T7" fmla="*/ 38 h 38"/>
                  <a:gd name="T8" fmla="*/ 21 w 21"/>
                  <a:gd name="T9" fmla="*/ 6 h 38"/>
                  <a:gd name="T10" fmla="*/ 15 w 21"/>
                  <a:gd name="T11" fmla="*/ 0 h 38"/>
                  <a:gd name="T12" fmla="*/ 21 w 21"/>
                  <a:gd name="T13" fmla="*/ 6 h 38"/>
                  <a:gd name="T14" fmla="*/ 20 w 21"/>
                  <a:gd name="T15" fmla="*/ 2 h 38"/>
                  <a:gd name="T16" fmla="*/ 17 w 21"/>
                  <a:gd name="T17" fmla="*/ 0 h 38"/>
                  <a:gd name="T18" fmla="*/ 14 w 21"/>
                  <a:gd name="T19" fmla="*/ 0 h 38"/>
                  <a:gd name="T20" fmla="*/ 12 w 21"/>
                  <a:gd name="T21" fmla="*/ 3 h 38"/>
                  <a:gd name="T22" fmla="*/ 17 w 21"/>
                  <a:gd name="T23" fmla="*/ 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38">
                    <a:moveTo>
                      <a:pt x="17" y="9"/>
                    </a:moveTo>
                    <a:lnTo>
                      <a:pt x="12" y="3"/>
                    </a:lnTo>
                    <a:lnTo>
                      <a:pt x="0" y="36"/>
                    </a:lnTo>
                    <a:lnTo>
                      <a:pt x="9" y="38"/>
                    </a:lnTo>
                    <a:lnTo>
                      <a:pt x="21" y="6"/>
                    </a:lnTo>
                    <a:lnTo>
                      <a:pt x="15" y="0"/>
                    </a:lnTo>
                    <a:lnTo>
                      <a:pt x="21" y="6"/>
                    </a:lnTo>
                    <a:lnTo>
                      <a:pt x="20" y="2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2" y="3"/>
                    </a:lnTo>
                    <a:lnTo>
                      <a:pt x="17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51" name="Freeform 375"/>
              <p:cNvSpPr>
                <a:spLocks/>
              </p:cNvSpPr>
              <p:nvPr/>
            </p:nvSpPr>
            <p:spPr bwMode="auto">
              <a:xfrm>
                <a:off x="3927" y="2493"/>
                <a:ext cx="56" cy="49"/>
              </a:xfrm>
              <a:custGeom>
                <a:avLst/>
                <a:gdLst>
                  <a:gd name="T0" fmla="*/ 78 w 112"/>
                  <a:gd name="T1" fmla="*/ 14 h 97"/>
                  <a:gd name="T2" fmla="*/ 83 w 112"/>
                  <a:gd name="T3" fmla="*/ 19 h 97"/>
                  <a:gd name="T4" fmla="*/ 89 w 112"/>
                  <a:gd name="T5" fmla="*/ 26 h 97"/>
                  <a:gd name="T6" fmla="*/ 94 w 112"/>
                  <a:gd name="T7" fmla="*/ 34 h 97"/>
                  <a:gd name="T8" fmla="*/ 98 w 112"/>
                  <a:gd name="T9" fmla="*/ 44 h 97"/>
                  <a:gd name="T10" fmla="*/ 103 w 112"/>
                  <a:gd name="T11" fmla="*/ 55 h 97"/>
                  <a:gd name="T12" fmla="*/ 106 w 112"/>
                  <a:gd name="T13" fmla="*/ 67 h 97"/>
                  <a:gd name="T14" fmla="*/ 110 w 112"/>
                  <a:gd name="T15" fmla="*/ 80 h 97"/>
                  <a:gd name="T16" fmla="*/ 112 w 112"/>
                  <a:gd name="T17" fmla="*/ 97 h 97"/>
                  <a:gd name="T18" fmla="*/ 105 w 112"/>
                  <a:gd name="T19" fmla="*/ 94 h 97"/>
                  <a:gd name="T20" fmla="*/ 99 w 112"/>
                  <a:gd name="T21" fmla="*/ 92 h 97"/>
                  <a:gd name="T22" fmla="*/ 95 w 112"/>
                  <a:gd name="T23" fmla="*/ 91 h 97"/>
                  <a:gd name="T24" fmla="*/ 90 w 112"/>
                  <a:gd name="T25" fmla="*/ 91 h 97"/>
                  <a:gd name="T26" fmla="*/ 86 w 112"/>
                  <a:gd name="T27" fmla="*/ 79 h 97"/>
                  <a:gd name="T28" fmla="*/ 79 w 112"/>
                  <a:gd name="T29" fmla="*/ 67 h 97"/>
                  <a:gd name="T30" fmla="*/ 69 w 112"/>
                  <a:gd name="T31" fmla="*/ 53 h 97"/>
                  <a:gd name="T32" fmla="*/ 58 w 112"/>
                  <a:gd name="T33" fmla="*/ 39 h 97"/>
                  <a:gd name="T34" fmla="*/ 45 w 112"/>
                  <a:gd name="T35" fmla="*/ 26 h 97"/>
                  <a:gd name="T36" fmla="*/ 30 w 112"/>
                  <a:gd name="T37" fmla="*/ 17 h 97"/>
                  <a:gd name="T38" fmla="*/ 15 w 112"/>
                  <a:gd name="T39" fmla="*/ 11 h 97"/>
                  <a:gd name="T40" fmla="*/ 0 w 112"/>
                  <a:gd name="T41" fmla="*/ 11 h 97"/>
                  <a:gd name="T42" fmla="*/ 7 w 112"/>
                  <a:gd name="T43" fmla="*/ 8 h 97"/>
                  <a:gd name="T44" fmla="*/ 16 w 112"/>
                  <a:gd name="T45" fmla="*/ 4 h 97"/>
                  <a:gd name="T46" fmla="*/ 26 w 112"/>
                  <a:gd name="T47" fmla="*/ 2 h 97"/>
                  <a:gd name="T48" fmla="*/ 36 w 112"/>
                  <a:gd name="T49" fmla="*/ 0 h 97"/>
                  <a:gd name="T50" fmla="*/ 46 w 112"/>
                  <a:gd name="T51" fmla="*/ 0 h 97"/>
                  <a:gd name="T52" fmla="*/ 57 w 112"/>
                  <a:gd name="T53" fmla="*/ 2 h 97"/>
                  <a:gd name="T54" fmla="*/ 67 w 112"/>
                  <a:gd name="T55" fmla="*/ 7 h 97"/>
                  <a:gd name="T56" fmla="*/ 78 w 112"/>
                  <a:gd name="T57" fmla="*/ 1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2" h="97">
                    <a:moveTo>
                      <a:pt x="78" y="14"/>
                    </a:moveTo>
                    <a:lnTo>
                      <a:pt x="83" y="19"/>
                    </a:lnTo>
                    <a:lnTo>
                      <a:pt x="89" y="26"/>
                    </a:lnTo>
                    <a:lnTo>
                      <a:pt x="94" y="34"/>
                    </a:lnTo>
                    <a:lnTo>
                      <a:pt x="98" y="44"/>
                    </a:lnTo>
                    <a:lnTo>
                      <a:pt x="103" y="55"/>
                    </a:lnTo>
                    <a:lnTo>
                      <a:pt x="106" y="67"/>
                    </a:lnTo>
                    <a:lnTo>
                      <a:pt x="110" y="80"/>
                    </a:lnTo>
                    <a:lnTo>
                      <a:pt x="112" y="97"/>
                    </a:lnTo>
                    <a:lnTo>
                      <a:pt x="105" y="94"/>
                    </a:lnTo>
                    <a:lnTo>
                      <a:pt x="99" y="92"/>
                    </a:lnTo>
                    <a:lnTo>
                      <a:pt x="95" y="91"/>
                    </a:lnTo>
                    <a:lnTo>
                      <a:pt x="90" y="91"/>
                    </a:lnTo>
                    <a:lnTo>
                      <a:pt x="86" y="79"/>
                    </a:lnTo>
                    <a:lnTo>
                      <a:pt x="79" y="67"/>
                    </a:lnTo>
                    <a:lnTo>
                      <a:pt x="69" y="53"/>
                    </a:lnTo>
                    <a:lnTo>
                      <a:pt x="58" y="39"/>
                    </a:lnTo>
                    <a:lnTo>
                      <a:pt x="45" y="26"/>
                    </a:lnTo>
                    <a:lnTo>
                      <a:pt x="30" y="17"/>
                    </a:lnTo>
                    <a:lnTo>
                      <a:pt x="15" y="11"/>
                    </a:lnTo>
                    <a:lnTo>
                      <a:pt x="0" y="11"/>
                    </a:lnTo>
                    <a:lnTo>
                      <a:pt x="7" y="8"/>
                    </a:lnTo>
                    <a:lnTo>
                      <a:pt x="16" y="4"/>
                    </a:lnTo>
                    <a:lnTo>
                      <a:pt x="26" y="2"/>
                    </a:lnTo>
                    <a:lnTo>
                      <a:pt x="36" y="0"/>
                    </a:lnTo>
                    <a:lnTo>
                      <a:pt x="46" y="0"/>
                    </a:lnTo>
                    <a:lnTo>
                      <a:pt x="57" y="2"/>
                    </a:lnTo>
                    <a:lnTo>
                      <a:pt x="67" y="7"/>
                    </a:lnTo>
                    <a:lnTo>
                      <a:pt x="78" y="14"/>
                    </a:lnTo>
                    <a:close/>
                  </a:path>
                </a:pathLst>
              </a:custGeom>
              <a:solidFill>
                <a:srgbClr val="A347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52" name="Freeform 376"/>
              <p:cNvSpPr>
                <a:spLocks/>
              </p:cNvSpPr>
              <p:nvPr/>
            </p:nvSpPr>
            <p:spPr bwMode="auto">
              <a:xfrm>
                <a:off x="3964" y="2499"/>
                <a:ext cx="21" cy="45"/>
              </a:xfrm>
              <a:custGeom>
                <a:avLst/>
                <a:gdLst>
                  <a:gd name="T0" fmla="*/ 37 w 43"/>
                  <a:gd name="T1" fmla="*/ 91 h 91"/>
                  <a:gd name="T2" fmla="*/ 43 w 43"/>
                  <a:gd name="T3" fmla="*/ 87 h 91"/>
                  <a:gd name="T4" fmla="*/ 40 w 43"/>
                  <a:gd name="T5" fmla="*/ 70 h 91"/>
                  <a:gd name="T6" fmla="*/ 37 w 43"/>
                  <a:gd name="T7" fmla="*/ 56 h 91"/>
                  <a:gd name="T8" fmla="*/ 33 w 43"/>
                  <a:gd name="T9" fmla="*/ 44 h 91"/>
                  <a:gd name="T10" fmla="*/ 29 w 43"/>
                  <a:gd name="T11" fmla="*/ 31 h 91"/>
                  <a:gd name="T12" fmla="*/ 24 w 43"/>
                  <a:gd name="T13" fmla="*/ 22 h 91"/>
                  <a:gd name="T14" fmla="*/ 20 w 43"/>
                  <a:gd name="T15" fmla="*/ 14 h 91"/>
                  <a:gd name="T16" fmla="*/ 13 w 43"/>
                  <a:gd name="T17" fmla="*/ 6 h 91"/>
                  <a:gd name="T18" fmla="*/ 7 w 43"/>
                  <a:gd name="T19" fmla="*/ 0 h 91"/>
                  <a:gd name="T20" fmla="*/ 0 w 43"/>
                  <a:gd name="T21" fmla="*/ 7 h 91"/>
                  <a:gd name="T22" fmla="*/ 6 w 43"/>
                  <a:gd name="T23" fmla="*/ 13 h 91"/>
                  <a:gd name="T24" fmla="*/ 10 w 43"/>
                  <a:gd name="T25" fmla="*/ 19 h 91"/>
                  <a:gd name="T26" fmla="*/ 15 w 43"/>
                  <a:gd name="T27" fmla="*/ 27 h 91"/>
                  <a:gd name="T28" fmla="*/ 20 w 43"/>
                  <a:gd name="T29" fmla="*/ 36 h 91"/>
                  <a:gd name="T30" fmla="*/ 24 w 43"/>
                  <a:gd name="T31" fmla="*/ 46 h 91"/>
                  <a:gd name="T32" fmla="*/ 28 w 43"/>
                  <a:gd name="T33" fmla="*/ 58 h 91"/>
                  <a:gd name="T34" fmla="*/ 31 w 43"/>
                  <a:gd name="T35" fmla="*/ 70 h 91"/>
                  <a:gd name="T36" fmla="*/ 33 w 43"/>
                  <a:gd name="T37" fmla="*/ 87 h 91"/>
                  <a:gd name="T38" fmla="*/ 39 w 43"/>
                  <a:gd name="T39" fmla="*/ 82 h 91"/>
                  <a:gd name="T40" fmla="*/ 33 w 43"/>
                  <a:gd name="T41" fmla="*/ 87 h 91"/>
                  <a:gd name="T42" fmla="*/ 35 w 43"/>
                  <a:gd name="T43" fmla="*/ 90 h 91"/>
                  <a:gd name="T44" fmla="*/ 38 w 43"/>
                  <a:gd name="T45" fmla="*/ 91 h 91"/>
                  <a:gd name="T46" fmla="*/ 42 w 43"/>
                  <a:gd name="T47" fmla="*/ 90 h 91"/>
                  <a:gd name="T48" fmla="*/ 43 w 43"/>
                  <a:gd name="T49" fmla="*/ 87 h 91"/>
                  <a:gd name="T50" fmla="*/ 37 w 43"/>
                  <a:gd name="T51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3" h="91">
                    <a:moveTo>
                      <a:pt x="37" y="91"/>
                    </a:moveTo>
                    <a:lnTo>
                      <a:pt x="43" y="87"/>
                    </a:lnTo>
                    <a:lnTo>
                      <a:pt x="40" y="70"/>
                    </a:lnTo>
                    <a:lnTo>
                      <a:pt x="37" y="56"/>
                    </a:lnTo>
                    <a:lnTo>
                      <a:pt x="33" y="44"/>
                    </a:lnTo>
                    <a:lnTo>
                      <a:pt x="29" y="31"/>
                    </a:lnTo>
                    <a:lnTo>
                      <a:pt x="24" y="22"/>
                    </a:lnTo>
                    <a:lnTo>
                      <a:pt x="20" y="14"/>
                    </a:lnTo>
                    <a:lnTo>
                      <a:pt x="13" y="6"/>
                    </a:lnTo>
                    <a:lnTo>
                      <a:pt x="7" y="0"/>
                    </a:lnTo>
                    <a:lnTo>
                      <a:pt x="0" y="7"/>
                    </a:lnTo>
                    <a:lnTo>
                      <a:pt x="6" y="13"/>
                    </a:lnTo>
                    <a:lnTo>
                      <a:pt x="10" y="19"/>
                    </a:lnTo>
                    <a:lnTo>
                      <a:pt x="15" y="27"/>
                    </a:lnTo>
                    <a:lnTo>
                      <a:pt x="20" y="36"/>
                    </a:lnTo>
                    <a:lnTo>
                      <a:pt x="24" y="46"/>
                    </a:lnTo>
                    <a:lnTo>
                      <a:pt x="28" y="58"/>
                    </a:lnTo>
                    <a:lnTo>
                      <a:pt x="31" y="70"/>
                    </a:lnTo>
                    <a:lnTo>
                      <a:pt x="33" y="87"/>
                    </a:lnTo>
                    <a:lnTo>
                      <a:pt x="39" y="82"/>
                    </a:lnTo>
                    <a:lnTo>
                      <a:pt x="33" y="87"/>
                    </a:lnTo>
                    <a:lnTo>
                      <a:pt x="35" y="90"/>
                    </a:lnTo>
                    <a:lnTo>
                      <a:pt x="38" y="91"/>
                    </a:lnTo>
                    <a:lnTo>
                      <a:pt x="42" y="90"/>
                    </a:lnTo>
                    <a:lnTo>
                      <a:pt x="43" y="87"/>
                    </a:lnTo>
                    <a:lnTo>
                      <a:pt x="37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53" name="Freeform 377"/>
              <p:cNvSpPr>
                <a:spLocks/>
              </p:cNvSpPr>
              <p:nvPr/>
            </p:nvSpPr>
            <p:spPr bwMode="auto">
              <a:xfrm>
                <a:off x="3970" y="2536"/>
                <a:ext cx="14" cy="8"/>
              </a:xfrm>
              <a:custGeom>
                <a:avLst/>
                <a:gdLst>
                  <a:gd name="T0" fmla="*/ 0 w 27"/>
                  <a:gd name="T1" fmla="*/ 7 h 16"/>
                  <a:gd name="T2" fmla="*/ 4 w 27"/>
                  <a:gd name="T3" fmla="*/ 12 h 16"/>
                  <a:gd name="T4" fmla="*/ 9 w 27"/>
                  <a:gd name="T5" fmla="*/ 10 h 16"/>
                  <a:gd name="T6" fmla="*/ 12 w 27"/>
                  <a:gd name="T7" fmla="*/ 12 h 16"/>
                  <a:gd name="T8" fmla="*/ 18 w 27"/>
                  <a:gd name="T9" fmla="*/ 14 h 16"/>
                  <a:gd name="T10" fmla="*/ 25 w 27"/>
                  <a:gd name="T11" fmla="*/ 16 h 16"/>
                  <a:gd name="T12" fmla="*/ 27 w 27"/>
                  <a:gd name="T13" fmla="*/ 7 h 16"/>
                  <a:gd name="T14" fmla="*/ 20 w 27"/>
                  <a:gd name="T15" fmla="*/ 5 h 16"/>
                  <a:gd name="T16" fmla="*/ 15 w 27"/>
                  <a:gd name="T17" fmla="*/ 2 h 16"/>
                  <a:gd name="T18" fmla="*/ 9 w 27"/>
                  <a:gd name="T19" fmla="*/ 1 h 16"/>
                  <a:gd name="T20" fmla="*/ 4 w 27"/>
                  <a:gd name="T21" fmla="*/ 0 h 16"/>
                  <a:gd name="T22" fmla="*/ 9 w 27"/>
                  <a:gd name="T23" fmla="*/ 5 h 16"/>
                  <a:gd name="T24" fmla="*/ 4 w 27"/>
                  <a:gd name="T25" fmla="*/ 0 h 16"/>
                  <a:gd name="T26" fmla="*/ 1 w 27"/>
                  <a:gd name="T27" fmla="*/ 2 h 16"/>
                  <a:gd name="T28" fmla="*/ 0 w 27"/>
                  <a:gd name="T29" fmla="*/ 6 h 16"/>
                  <a:gd name="T30" fmla="*/ 1 w 27"/>
                  <a:gd name="T31" fmla="*/ 9 h 16"/>
                  <a:gd name="T32" fmla="*/ 4 w 27"/>
                  <a:gd name="T33" fmla="*/ 12 h 16"/>
                  <a:gd name="T34" fmla="*/ 0 w 27"/>
                  <a:gd name="T35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" h="16">
                    <a:moveTo>
                      <a:pt x="0" y="7"/>
                    </a:moveTo>
                    <a:lnTo>
                      <a:pt x="4" y="12"/>
                    </a:lnTo>
                    <a:lnTo>
                      <a:pt x="9" y="10"/>
                    </a:lnTo>
                    <a:lnTo>
                      <a:pt x="12" y="12"/>
                    </a:lnTo>
                    <a:lnTo>
                      <a:pt x="18" y="14"/>
                    </a:lnTo>
                    <a:lnTo>
                      <a:pt x="25" y="16"/>
                    </a:lnTo>
                    <a:lnTo>
                      <a:pt x="27" y="7"/>
                    </a:lnTo>
                    <a:lnTo>
                      <a:pt x="20" y="5"/>
                    </a:lnTo>
                    <a:lnTo>
                      <a:pt x="15" y="2"/>
                    </a:lnTo>
                    <a:lnTo>
                      <a:pt x="9" y="1"/>
                    </a:lnTo>
                    <a:lnTo>
                      <a:pt x="4" y="0"/>
                    </a:lnTo>
                    <a:lnTo>
                      <a:pt x="9" y="5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6"/>
                    </a:lnTo>
                    <a:lnTo>
                      <a:pt x="1" y="9"/>
                    </a:lnTo>
                    <a:lnTo>
                      <a:pt x="4" y="12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54" name="Freeform 378"/>
              <p:cNvSpPr>
                <a:spLocks/>
              </p:cNvSpPr>
              <p:nvPr/>
            </p:nvSpPr>
            <p:spPr bwMode="auto">
              <a:xfrm>
                <a:off x="3925" y="2497"/>
                <a:ext cx="49" cy="42"/>
              </a:xfrm>
              <a:custGeom>
                <a:avLst/>
                <a:gdLst>
                  <a:gd name="T0" fmla="*/ 2 w 99"/>
                  <a:gd name="T1" fmla="*/ 0 h 85"/>
                  <a:gd name="T2" fmla="*/ 4 w 99"/>
                  <a:gd name="T3" fmla="*/ 9 h 85"/>
                  <a:gd name="T4" fmla="*/ 19 w 99"/>
                  <a:gd name="T5" fmla="*/ 9 h 85"/>
                  <a:gd name="T6" fmla="*/ 32 w 99"/>
                  <a:gd name="T7" fmla="*/ 15 h 85"/>
                  <a:gd name="T8" fmla="*/ 46 w 99"/>
                  <a:gd name="T9" fmla="*/ 23 h 85"/>
                  <a:gd name="T10" fmla="*/ 58 w 99"/>
                  <a:gd name="T11" fmla="*/ 35 h 85"/>
                  <a:gd name="T12" fmla="*/ 70 w 99"/>
                  <a:gd name="T13" fmla="*/ 48 h 85"/>
                  <a:gd name="T14" fmla="*/ 78 w 99"/>
                  <a:gd name="T15" fmla="*/ 62 h 85"/>
                  <a:gd name="T16" fmla="*/ 85 w 99"/>
                  <a:gd name="T17" fmla="*/ 75 h 85"/>
                  <a:gd name="T18" fmla="*/ 90 w 99"/>
                  <a:gd name="T19" fmla="*/ 85 h 85"/>
                  <a:gd name="T20" fmla="*/ 99 w 99"/>
                  <a:gd name="T21" fmla="*/ 83 h 85"/>
                  <a:gd name="T22" fmla="*/ 94 w 99"/>
                  <a:gd name="T23" fmla="*/ 70 h 85"/>
                  <a:gd name="T24" fmla="*/ 87 w 99"/>
                  <a:gd name="T25" fmla="*/ 57 h 85"/>
                  <a:gd name="T26" fmla="*/ 77 w 99"/>
                  <a:gd name="T27" fmla="*/ 44 h 85"/>
                  <a:gd name="T28" fmla="*/ 65 w 99"/>
                  <a:gd name="T29" fmla="*/ 29 h 85"/>
                  <a:gd name="T30" fmla="*/ 53 w 99"/>
                  <a:gd name="T31" fmla="*/ 16 h 85"/>
                  <a:gd name="T32" fmla="*/ 37 w 99"/>
                  <a:gd name="T33" fmla="*/ 6 h 85"/>
                  <a:gd name="T34" fmla="*/ 19 w 99"/>
                  <a:gd name="T35" fmla="*/ 0 h 85"/>
                  <a:gd name="T36" fmla="*/ 4 w 99"/>
                  <a:gd name="T37" fmla="*/ 0 h 85"/>
                  <a:gd name="T38" fmla="*/ 7 w 99"/>
                  <a:gd name="T39" fmla="*/ 9 h 85"/>
                  <a:gd name="T40" fmla="*/ 4 w 99"/>
                  <a:gd name="T41" fmla="*/ 0 h 85"/>
                  <a:gd name="T42" fmla="*/ 1 w 99"/>
                  <a:gd name="T43" fmla="*/ 1 h 85"/>
                  <a:gd name="T44" fmla="*/ 0 w 99"/>
                  <a:gd name="T45" fmla="*/ 4 h 85"/>
                  <a:gd name="T46" fmla="*/ 1 w 99"/>
                  <a:gd name="T47" fmla="*/ 8 h 85"/>
                  <a:gd name="T48" fmla="*/ 4 w 99"/>
                  <a:gd name="T49" fmla="*/ 9 h 85"/>
                  <a:gd name="T50" fmla="*/ 2 w 99"/>
                  <a:gd name="T5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9" h="85">
                    <a:moveTo>
                      <a:pt x="2" y="0"/>
                    </a:moveTo>
                    <a:lnTo>
                      <a:pt x="4" y="9"/>
                    </a:lnTo>
                    <a:lnTo>
                      <a:pt x="19" y="9"/>
                    </a:lnTo>
                    <a:lnTo>
                      <a:pt x="32" y="15"/>
                    </a:lnTo>
                    <a:lnTo>
                      <a:pt x="46" y="23"/>
                    </a:lnTo>
                    <a:lnTo>
                      <a:pt x="58" y="35"/>
                    </a:lnTo>
                    <a:lnTo>
                      <a:pt x="70" y="48"/>
                    </a:lnTo>
                    <a:lnTo>
                      <a:pt x="78" y="62"/>
                    </a:lnTo>
                    <a:lnTo>
                      <a:pt x="85" y="75"/>
                    </a:lnTo>
                    <a:lnTo>
                      <a:pt x="90" y="85"/>
                    </a:lnTo>
                    <a:lnTo>
                      <a:pt x="99" y="83"/>
                    </a:lnTo>
                    <a:lnTo>
                      <a:pt x="94" y="70"/>
                    </a:lnTo>
                    <a:lnTo>
                      <a:pt x="87" y="57"/>
                    </a:lnTo>
                    <a:lnTo>
                      <a:pt x="77" y="44"/>
                    </a:lnTo>
                    <a:lnTo>
                      <a:pt x="65" y="29"/>
                    </a:lnTo>
                    <a:lnTo>
                      <a:pt x="53" y="16"/>
                    </a:lnTo>
                    <a:lnTo>
                      <a:pt x="37" y="6"/>
                    </a:lnTo>
                    <a:lnTo>
                      <a:pt x="19" y="0"/>
                    </a:lnTo>
                    <a:lnTo>
                      <a:pt x="4" y="0"/>
                    </a:lnTo>
                    <a:lnTo>
                      <a:pt x="7" y="9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1" y="8"/>
                    </a:lnTo>
                    <a:lnTo>
                      <a:pt x="4" y="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55" name="Freeform 379"/>
              <p:cNvSpPr>
                <a:spLocks/>
              </p:cNvSpPr>
              <p:nvPr/>
            </p:nvSpPr>
            <p:spPr bwMode="auto">
              <a:xfrm>
                <a:off x="3926" y="2491"/>
                <a:ext cx="41" cy="11"/>
              </a:xfrm>
              <a:custGeom>
                <a:avLst/>
                <a:gdLst>
                  <a:gd name="T0" fmla="*/ 83 w 83"/>
                  <a:gd name="T1" fmla="*/ 15 h 22"/>
                  <a:gd name="T2" fmla="*/ 83 w 83"/>
                  <a:gd name="T3" fmla="*/ 15 h 22"/>
                  <a:gd name="T4" fmla="*/ 71 w 83"/>
                  <a:gd name="T5" fmla="*/ 7 h 22"/>
                  <a:gd name="T6" fmla="*/ 60 w 83"/>
                  <a:gd name="T7" fmla="*/ 3 h 22"/>
                  <a:gd name="T8" fmla="*/ 48 w 83"/>
                  <a:gd name="T9" fmla="*/ 0 h 22"/>
                  <a:gd name="T10" fmla="*/ 38 w 83"/>
                  <a:gd name="T11" fmla="*/ 0 h 22"/>
                  <a:gd name="T12" fmla="*/ 27 w 83"/>
                  <a:gd name="T13" fmla="*/ 3 h 22"/>
                  <a:gd name="T14" fmla="*/ 17 w 83"/>
                  <a:gd name="T15" fmla="*/ 5 h 22"/>
                  <a:gd name="T16" fmla="*/ 8 w 83"/>
                  <a:gd name="T17" fmla="*/ 8 h 22"/>
                  <a:gd name="T18" fmla="*/ 0 w 83"/>
                  <a:gd name="T19" fmla="*/ 12 h 22"/>
                  <a:gd name="T20" fmla="*/ 5 w 83"/>
                  <a:gd name="T21" fmla="*/ 21 h 22"/>
                  <a:gd name="T22" fmla="*/ 10 w 83"/>
                  <a:gd name="T23" fmla="*/ 18 h 22"/>
                  <a:gd name="T24" fmla="*/ 20 w 83"/>
                  <a:gd name="T25" fmla="*/ 14 h 22"/>
                  <a:gd name="T26" fmla="*/ 29 w 83"/>
                  <a:gd name="T27" fmla="*/ 12 h 22"/>
                  <a:gd name="T28" fmla="*/ 38 w 83"/>
                  <a:gd name="T29" fmla="*/ 9 h 22"/>
                  <a:gd name="T30" fmla="*/ 48 w 83"/>
                  <a:gd name="T31" fmla="*/ 9 h 22"/>
                  <a:gd name="T32" fmla="*/ 58 w 83"/>
                  <a:gd name="T33" fmla="*/ 12 h 22"/>
                  <a:gd name="T34" fmla="*/ 67 w 83"/>
                  <a:gd name="T35" fmla="*/ 16 h 22"/>
                  <a:gd name="T36" fmla="*/ 76 w 83"/>
                  <a:gd name="T37" fmla="*/ 22 h 22"/>
                  <a:gd name="T38" fmla="*/ 76 w 83"/>
                  <a:gd name="T39" fmla="*/ 22 h 22"/>
                  <a:gd name="T40" fmla="*/ 83 w 83"/>
                  <a:gd name="T41" fmla="*/ 1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3" h="22">
                    <a:moveTo>
                      <a:pt x="83" y="15"/>
                    </a:moveTo>
                    <a:lnTo>
                      <a:pt x="83" y="15"/>
                    </a:lnTo>
                    <a:lnTo>
                      <a:pt x="71" y="7"/>
                    </a:lnTo>
                    <a:lnTo>
                      <a:pt x="60" y="3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7" y="3"/>
                    </a:lnTo>
                    <a:lnTo>
                      <a:pt x="17" y="5"/>
                    </a:lnTo>
                    <a:lnTo>
                      <a:pt x="8" y="8"/>
                    </a:lnTo>
                    <a:lnTo>
                      <a:pt x="0" y="12"/>
                    </a:lnTo>
                    <a:lnTo>
                      <a:pt x="5" y="21"/>
                    </a:lnTo>
                    <a:lnTo>
                      <a:pt x="10" y="18"/>
                    </a:lnTo>
                    <a:lnTo>
                      <a:pt x="20" y="14"/>
                    </a:lnTo>
                    <a:lnTo>
                      <a:pt x="29" y="12"/>
                    </a:lnTo>
                    <a:lnTo>
                      <a:pt x="38" y="9"/>
                    </a:lnTo>
                    <a:lnTo>
                      <a:pt x="48" y="9"/>
                    </a:lnTo>
                    <a:lnTo>
                      <a:pt x="58" y="12"/>
                    </a:lnTo>
                    <a:lnTo>
                      <a:pt x="67" y="16"/>
                    </a:lnTo>
                    <a:lnTo>
                      <a:pt x="76" y="22"/>
                    </a:lnTo>
                    <a:lnTo>
                      <a:pt x="76" y="22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56" name="Freeform 380"/>
              <p:cNvSpPr>
                <a:spLocks/>
              </p:cNvSpPr>
              <p:nvPr/>
            </p:nvSpPr>
            <p:spPr bwMode="auto">
              <a:xfrm>
                <a:off x="4011" y="2424"/>
                <a:ext cx="178" cy="258"/>
              </a:xfrm>
              <a:custGeom>
                <a:avLst/>
                <a:gdLst>
                  <a:gd name="T0" fmla="*/ 30 w 358"/>
                  <a:gd name="T1" fmla="*/ 148 h 516"/>
                  <a:gd name="T2" fmla="*/ 41 w 358"/>
                  <a:gd name="T3" fmla="*/ 135 h 516"/>
                  <a:gd name="T4" fmla="*/ 51 w 358"/>
                  <a:gd name="T5" fmla="*/ 119 h 516"/>
                  <a:gd name="T6" fmla="*/ 53 w 358"/>
                  <a:gd name="T7" fmla="*/ 98 h 516"/>
                  <a:gd name="T8" fmla="*/ 42 w 358"/>
                  <a:gd name="T9" fmla="*/ 73 h 516"/>
                  <a:gd name="T10" fmla="*/ 59 w 358"/>
                  <a:gd name="T11" fmla="*/ 40 h 516"/>
                  <a:gd name="T12" fmla="*/ 96 w 358"/>
                  <a:gd name="T13" fmla="*/ 10 h 516"/>
                  <a:gd name="T14" fmla="*/ 135 w 358"/>
                  <a:gd name="T15" fmla="*/ 0 h 516"/>
                  <a:gd name="T16" fmla="*/ 159 w 358"/>
                  <a:gd name="T17" fmla="*/ 7 h 516"/>
                  <a:gd name="T18" fmla="*/ 188 w 358"/>
                  <a:gd name="T19" fmla="*/ 5 h 516"/>
                  <a:gd name="T20" fmla="*/ 224 w 358"/>
                  <a:gd name="T21" fmla="*/ 5 h 516"/>
                  <a:gd name="T22" fmla="*/ 254 w 358"/>
                  <a:gd name="T23" fmla="*/ 11 h 516"/>
                  <a:gd name="T24" fmla="*/ 271 w 358"/>
                  <a:gd name="T25" fmla="*/ 26 h 516"/>
                  <a:gd name="T26" fmla="*/ 285 w 358"/>
                  <a:gd name="T27" fmla="*/ 58 h 516"/>
                  <a:gd name="T28" fmla="*/ 293 w 358"/>
                  <a:gd name="T29" fmla="*/ 89 h 516"/>
                  <a:gd name="T30" fmla="*/ 293 w 358"/>
                  <a:gd name="T31" fmla="*/ 121 h 516"/>
                  <a:gd name="T32" fmla="*/ 292 w 358"/>
                  <a:gd name="T33" fmla="*/ 156 h 516"/>
                  <a:gd name="T34" fmla="*/ 303 w 358"/>
                  <a:gd name="T35" fmla="*/ 180 h 516"/>
                  <a:gd name="T36" fmla="*/ 320 w 358"/>
                  <a:gd name="T37" fmla="*/ 208 h 516"/>
                  <a:gd name="T38" fmla="*/ 336 w 358"/>
                  <a:gd name="T39" fmla="*/ 230 h 516"/>
                  <a:gd name="T40" fmla="*/ 353 w 358"/>
                  <a:gd name="T41" fmla="*/ 246 h 516"/>
                  <a:gd name="T42" fmla="*/ 355 w 358"/>
                  <a:gd name="T43" fmla="*/ 268 h 516"/>
                  <a:gd name="T44" fmla="*/ 345 w 358"/>
                  <a:gd name="T45" fmla="*/ 284 h 516"/>
                  <a:gd name="T46" fmla="*/ 334 w 358"/>
                  <a:gd name="T47" fmla="*/ 288 h 516"/>
                  <a:gd name="T48" fmla="*/ 321 w 358"/>
                  <a:gd name="T49" fmla="*/ 293 h 516"/>
                  <a:gd name="T50" fmla="*/ 309 w 358"/>
                  <a:gd name="T51" fmla="*/ 299 h 516"/>
                  <a:gd name="T52" fmla="*/ 299 w 358"/>
                  <a:gd name="T53" fmla="*/ 309 h 516"/>
                  <a:gd name="T54" fmla="*/ 293 w 358"/>
                  <a:gd name="T55" fmla="*/ 329 h 516"/>
                  <a:gd name="T56" fmla="*/ 293 w 358"/>
                  <a:gd name="T57" fmla="*/ 348 h 516"/>
                  <a:gd name="T58" fmla="*/ 284 w 358"/>
                  <a:gd name="T59" fmla="*/ 356 h 516"/>
                  <a:gd name="T60" fmla="*/ 288 w 358"/>
                  <a:gd name="T61" fmla="*/ 364 h 516"/>
                  <a:gd name="T62" fmla="*/ 288 w 358"/>
                  <a:gd name="T63" fmla="*/ 382 h 516"/>
                  <a:gd name="T64" fmla="*/ 270 w 358"/>
                  <a:gd name="T65" fmla="*/ 397 h 516"/>
                  <a:gd name="T66" fmla="*/ 270 w 358"/>
                  <a:gd name="T67" fmla="*/ 429 h 516"/>
                  <a:gd name="T68" fmla="*/ 280 w 358"/>
                  <a:gd name="T69" fmla="*/ 450 h 516"/>
                  <a:gd name="T70" fmla="*/ 283 w 358"/>
                  <a:gd name="T71" fmla="*/ 472 h 516"/>
                  <a:gd name="T72" fmla="*/ 276 w 358"/>
                  <a:gd name="T73" fmla="*/ 497 h 516"/>
                  <a:gd name="T74" fmla="*/ 254 w 358"/>
                  <a:gd name="T75" fmla="*/ 513 h 516"/>
                  <a:gd name="T76" fmla="*/ 233 w 358"/>
                  <a:gd name="T77" fmla="*/ 515 h 516"/>
                  <a:gd name="T78" fmla="*/ 224 w 358"/>
                  <a:gd name="T79" fmla="*/ 516 h 516"/>
                  <a:gd name="T80" fmla="*/ 215 w 358"/>
                  <a:gd name="T81" fmla="*/ 516 h 516"/>
                  <a:gd name="T82" fmla="*/ 202 w 358"/>
                  <a:gd name="T83" fmla="*/ 515 h 516"/>
                  <a:gd name="T84" fmla="*/ 192 w 358"/>
                  <a:gd name="T85" fmla="*/ 506 h 516"/>
                  <a:gd name="T86" fmla="*/ 185 w 358"/>
                  <a:gd name="T87" fmla="*/ 489 h 516"/>
                  <a:gd name="T88" fmla="*/ 176 w 358"/>
                  <a:gd name="T89" fmla="*/ 473 h 516"/>
                  <a:gd name="T90" fmla="*/ 164 w 358"/>
                  <a:gd name="T91" fmla="*/ 457 h 516"/>
                  <a:gd name="T92" fmla="*/ 143 w 358"/>
                  <a:gd name="T93" fmla="*/ 434 h 516"/>
                  <a:gd name="T94" fmla="*/ 118 w 358"/>
                  <a:gd name="T95" fmla="*/ 416 h 516"/>
                  <a:gd name="T96" fmla="*/ 97 w 358"/>
                  <a:gd name="T97" fmla="*/ 411 h 516"/>
                  <a:gd name="T98" fmla="*/ 80 w 358"/>
                  <a:gd name="T99" fmla="*/ 413 h 516"/>
                  <a:gd name="T100" fmla="*/ 74 w 358"/>
                  <a:gd name="T101" fmla="*/ 400 h 516"/>
                  <a:gd name="T102" fmla="*/ 63 w 358"/>
                  <a:gd name="T103" fmla="*/ 375 h 516"/>
                  <a:gd name="T104" fmla="*/ 40 w 358"/>
                  <a:gd name="T105" fmla="*/ 353 h 516"/>
                  <a:gd name="T106" fmla="*/ 14 w 358"/>
                  <a:gd name="T107" fmla="*/ 330 h 516"/>
                  <a:gd name="T108" fmla="*/ 4 w 358"/>
                  <a:gd name="T109" fmla="*/ 316 h 516"/>
                  <a:gd name="T110" fmla="*/ 3 w 358"/>
                  <a:gd name="T111" fmla="*/ 303 h 516"/>
                  <a:gd name="T112" fmla="*/ 2 w 358"/>
                  <a:gd name="T113" fmla="*/ 279 h 516"/>
                  <a:gd name="T114" fmla="*/ 2 w 358"/>
                  <a:gd name="T115" fmla="*/ 271 h 516"/>
                  <a:gd name="T116" fmla="*/ 8 w 358"/>
                  <a:gd name="T117" fmla="*/ 268 h 516"/>
                  <a:gd name="T118" fmla="*/ 19 w 358"/>
                  <a:gd name="T119" fmla="*/ 267 h 516"/>
                  <a:gd name="T120" fmla="*/ 20 w 358"/>
                  <a:gd name="T121" fmla="*/ 224 h 516"/>
                  <a:gd name="T122" fmla="*/ 28 w 358"/>
                  <a:gd name="T123" fmla="*/ 176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58" h="516">
                    <a:moveTo>
                      <a:pt x="29" y="153"/>
                    </a:moveTo>
                    <a:lnTo>
                      <a:pt x="30" y="148"/>
                    </a:lnTo>
                    <a:lnTo>
                      <a:pt x="35" y="142"/>
                    </a:lnTo>
                    <a:lnTo>
                      <a:pt x="41" y="135"/>
                    </a:lnTo>
                    <a:lnTo>
                      <a:pt x="46" y="128"/>
                    </a:lnTo>
                    <a:lnTo>
                      <a:pt x="51" y="119"/>
                    </a:lnTo>
                    <a:lnTo>
                      <a:pt x="55" y="110"/>
                    </a:lnTo>
                    <a:lnTo>
                      <a:pt x="53" y="98"/>
                    </a:lnTo>
                    <a:lnTo>
                      <a:pt x="46" y="87"/>
                    </a:lnTo>
                    <a:lnTo>
                      <a:pt x="42" y="73"/>
                    </a:lnTo>
                    <a:lnTo>
                      <a:pt x="48" y="56"/>
                    </a:lnTo>
                    <a:lnTo>
                      <a:pt x="59" y="40"/>
                    </a:lnTo>
                    <a:lnTo>
                      <a:pt x="76" y="24"/>
                    </a:lnTo>
                    <a:lnTo>
                      <a:pt x="96" y="10"/>
                    </a:lnTo>
                    <a:lnTo>
                      <a:pt x="117" y="2"/>
                    </a:lnTo>
                    <a:lnTo>
                      <a:pt x="135" y="0"/>
                    </a:lnTo>
                    <a:lnTo>
                      <a:pt x="151" y="9"/>
                    </a:lnTo>
                    <a:lnTo>
                      <a:pt x="159" y="7"/>
                    </a:lnTo>
                    <a:lnTo>
                      <a:pt x="173" y="6"/>
                    </a:lnTo>
                    <a:lnTo>
                      <a:pt x="188" y="5"/>
                    </a:lnTo>
                    <a:lnTo>
                      <a:pt x="205" y="5"/>
                    </a:lnTo>
                    <a:lnTo>
                      <a:pt x="224" y="5"/>
                    </a:lnTo>
                    <a:lnTo>
                      <a:pt x="240" y="7"/>
                    </a:lnTo>
                    <a:lnTo>
                      <a:pt x="254" y="11"/>
                    </a:lnTo>
                    <a:lnTo>
                      <a:pt x="263" y="15"/>
                    </a:lnTo>
                    <a:lnTo>
                      <a:pt x="271" y="26"/>
                    </a:lnTo>
                    <a:lnTo>
                      <a:pt x="279" y="40"/>
                    </a:lnTo>
                    <a:lnTo>
                      <a:pt x="285" y="58"/>
                    </a:lnTo>
                    <a:lnTo>
                      <a:pt x="291" y="79"/>
                    </a:lnTo>
                    <a:lnTo>
                      <a:pt x="293" y="89"/>
                    </a:lnTo>
                    <a:lnTo>
                      <a:pt x="294" y="102"/>
                    </a:lnTo>
                    <a:lnTo>
                      <a:pt x="293" y="121"/>
                    </a:lnTo>
                    <a:lnTo>
                      <a:pt x="288" y="149"/>
                    </a:lnTo>
                    <a:lnTo>
                      <a:pt x="292" y="156"/>
                    </a:lnTo>
                    <a:lnTo>
                      <a:pt x="296" y="167"/>
                    </a:lnTo>
                    <a:lnTo>
                      <a:pt x="303" y="180"/>
                    </a:lnTo>
                    <a:lnTo>
                      <a:pt x="311" y="194"/>
                    </a:lnTo>
                    <a:lnTo>
                      <a:pt x="320" y="208"/>
                    </a:lnTo>
                    <a:lnTo>
                      <a:pt x="328" y="220"/>
                    </a:lnTo>
                    <a:lnTo>
                      <a:pt x="336" y="230"/>
                    </a:lnTo>
                    <a:lnTo>
                      <a:pt x="343" y="237"/>
                    </a:lnTo>
                    <a:lnTo>
                      <a:pt x="353" y="246"/>
                    </a:lnTo>
                    <a:lnTo>
                      <a:pt x="358" y="256"/>
                    </a:lnTo>
                    <a:lnTo>
                      <a:pt x="355" y="268"/>
                    </a:lnTo>
                    <a:lnTo>
                      <a:pt x="348" y="282"/>
                    </a:lnTo>
                    <a:lnTo>
                      <a:pt x="345" y="284"/>
                    </a:lnTo>
                    <a:lnTo>
                      <a:pt x="340" y="286"/>
                    </a:lnTo>
                    <a:lnTo>
                      <a:pt x="334" y="288"/>
                    </a:lnTo>
                    <a:lnTo>
                      <a:pt x="328" y="291"/>
                    </a:lnTo>
                    <a:lnTo>
                      <a:pt x="321" y="293"/>
                    </a:lnTo>
                    <a:lnTo>
                      <a:pt x="315" y="296"/>
                    </a:lnTo>
                    <a:lnTo>
                      <a:pt x="309" y="299"/>
                    </a:lnTo>
                    <a:lnTo>
                      <a:pt x="305" y="302"/>
                    </a:lnTo>
                    <a:lnTo>
                      <a:pt x="299" y="309"/>
                    </a:lnTo>
                    <a:lnTo>
                      <a:pt x="294" y="318"/>
                    </a:lnTo>
                    <a:lnTo>
                      <a:pt x="293" y="329"/>
                    </a:lnTo>
                    <a:lnTo>
                      <a:pt x="298" y="341"/>
                    </a:lnTo>
                    <a:lnTo>
                      <a:pt x="293" y="348"/>
                    </a:lnTo>
                    <a:lnTo>
                      <a:pt x="288" y="353"/>
                    </a:lnTo>
                    <a:lnTo>
                      <a:pt x="284" y="356"/>
                    </a:lnTo>
                    <a:lnTo>
                      <a:pt x="283" y="358"/>
                    </a:lnTo>
                    <a:lnTo>
                      <a:pt x="288" y="364"/>
                    </a:lnTo>
                    <a:lnTo>
                      <a:pt x="292" y="374"/>
                    </a:lnTo>
                    <a:lnTo>
                      <a:pt x="288" y="382"/>
                    </a:lnTo>
                    <a:lnTo>
                      <a:pt x="279" y="387"/>
                    </a:lnTo>
                    <a:lnTo>
                      <a:pt x="270" y="397"/>
                    </a:lnTo>
                    <a:lnTo>
                      <a:pt x="268" y="412"/>
                    </a:lnTo>
                    <a:lnTo>
                      <a:pt x="270" y="429"/>
                    </a:lnTo>
                    <a:lnTo>
                      <a:pt x="277" y="443"/>
                    </a:lnTo>
                    <a:lnTo>
                      <a:pt x="280" y="450"/>
                    </a:lnTo>
                    <a:lnTo>
                      <a:pt x="283" y="460"/>
                    </a:lnTo>
                    <a:lnTo>
                      <a:pt x="283" y="472"/>
                    </a:lnTo>
                    <a:lnTo>
                      <a:pt x="280" y="484"/>
                    </a:lnTo>
                    <a:lnTo>
                      <a:pt x="276" y="497"/>
                    </a:lnTo>
                    <a:lnTo>
                      <a:pt x="267" y="506"/>
                    </a:lnTo>
                    <a:lnTo>
                      <a:pt x="254" y="513"/>
                    </a:lnTo>
                    <a:lnTo>
                      <a:pt x="238" y="515"/>
                    </a:lnTo>
                    <a:lnTo>
                      <a:pt x="233" y="515"/>
                    </a:lnTo>
                    <a:lnTo>
                      <a:pt x="228" y="515"/>
                    </a:lnTo>
                    <a:lnTo>
                      <a:pt x="224" y="516"/>
                    </a:lnTo>
                    <a:lnTo>
                      <a:pt x="219" y="516"/>
                    </a:lnTo>
                    <a:lnTo>
                      <a:pt x="215" y="516"/>
                    </a:lnTo>
                    <a:lnTo>
                      <a:pt x="209" y="516"/>
                    </a:lnTo>
                    <a:lnTo>
                      <a:pt x="202" y="515"/>
                    </a:lnTo>
                    <a:lnTo>
                      <a:pt x="194" y="514"/>
                    </a:lnTo>
                    <a:lnTo>
                      <a:pt x="192" y="506"/>
                    </a:lnTo>
                    <a:lnTo>
                      <a:pt x="188" y="498"/>
                    </a:lnTo>
                    <a:lnTo>
                      <a:pt x="185" y="489"/>
                    </a:lnTo>
                    <a:lnTo>
                      <a:pt x="180" y="481"/>
                    </a:lnTo>
                    <a:lnTo>
                      <a:pt x="176" y="473"/>
                    </a:lnTo>
                    <a:lnTo>
                      <a:pt x="170" y="465"/>
                    </a:lnTo>
                    <a:lnTo>
                      <a:pt x="164" y="457"/>
                    </a:lnTo>
                    <a:lnTo>
                      <a:pt x="157" y="449"/>
                    </a:lnTo>
                    <a:lnTo>
                      <a:pt x="143" y="434"/>
                    </a:lnTo>
                    <a:lnTo>
                      <a:pt x="131" y="423"/>
                    </a:lnTo>
                    <a:lnTo>
                      <a:pt x="118" y="416"/>
                    </a:lnTo>
                    <a:lnTo>
                      <a:pt x="108" y="412"/>
                    </a:lnTo>
                    <a:lnTo>
                      <a:pt x="97" y="411"/>
                    </a:lnTo>
                    <a:lnTo>
                      <a:pt x="88" y="412"/>
                    </a:lnTo>
                    <a:lnTo>
                      <a:pt x="80" y="413"/>
                    </a:lnTo>
                    <a:lnTo>
                      <a:pt x="74" y="414"/>
                    </a:lnTo>
                    <a:lnTo>
                      <a:pt x="74" y="400"/>
                    </a:lnTo>
                    <a:lnTo>
                      <a:pt x="71" y="387"/>
                    </a:lnTo>
                    <a:lnTo>
                      <a:pt x="63" y="375"/>
                    </a:lnTo>
                    <a:lnTo>
                      <a:pt x="51" y="363"/>
                    </a:lnTo>
                    <a:lnTo>
                      <a:pt x="40" y="353"/>
                    </a:lnTo>
                    <a:lnTo>
                      <a:pt x="27" y="341"/>
                    </a:lnTo>
                    <a:lnTo>
                      <a:pt x="14" y="330"/>
                    </a:lnTo>
                    <a:lnTo>
                      <a:pt x="4" y="317"/>
                    </a:lnTo>
                    <a:lnTo>
                      <a:pt x="4" y="316"/>
                    </a:lnTo>
                    <a:lnTo>
                      <a:pt x="4" y="313"/>
                    </a:lnTo>
                    <a:lnTo>
                      <a:pt x="3" y="303"/>
                    </a:lnTo>
                    <a:lnTo>
                      <a:pt x="2" y="285"/>
                    </a:lnTo>
                    <a:lnTo>
                      <a:pt x="2" y="279"/>
                    </a:lnTo>
                    <a:lnTo>
                      <a:pt x="2" y="275"/>
                    </a:lnTo>
                    <a:lnTo>
                      <a:pt x="2" y="271"/>
                    </a:lnTo>
                    <a:lnTo>
                      <a:pt x="0" y="268"/>
                    </a:lnTo>
                    <a:lnTo>
                      <a:pt x="8" y="268"/>
                    </a:lnTo>
                    <a:lnTo>
                      <a:pt x="14" y="268"/>
                    </a:lnTo>
                    <a:lnTo>
                      <a:pt x="19" y="267"/>
                    </a:lnTo>
                    <a:lnTo>
                      <a:pt x="21" y="267"/>
                    </a:lnTo>
                    <a:lnTo>
                      <a:pt x="20" y="224"/>
                    </a:lnTo>
                    <a:lnTo>
                      <a:pt x="23" y="196"/>
                    </a:lnTo>
                    <a:lnTo>
                      <a:pt x="28" y="176"/>
                    </a:lnTo>
                    <a:lnTo>
                      <a:pt x="29" y="153"/>
                    </a:lnTo>
                    <a:close/>
                  </a:path>
                </a:pathLst>
              </a:custGeom>
              <a:solidFill>
                <a:srgbClr val="A347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57" name="Freeform 381"/>
              <p:cNvSpPr>
                <a:spLocks/>
              </p:cNvSpPr>
              <p:nvPr/>
            </p:nvSpPr>
            <p:spPr bwMode="auto">
              <a:xfrm>
                <a:off x="4023" y="2500"/>
                <a:ext cx="4" cy="2"/>
              </a:xfrm>
              <a:custGeom>
                <a:avLst/>
                <a:gdLst>
                  <a:gd name="T0" fmla="*/ 0 w 9"/>
                  <a:gd name="T1" fmla="*/ 0 h 4"/>
                  <a:gd name="T2" fmla="*/ 1 w 9"/>
                  <a:gd name="T3" fmla="*/ 3 h 4"/>
                  <a:gd name="T4" fmla="*/ 4 w 9"/>
                  <a:gd name="T5" fmla="*/ 4 h 4"/>
                  <a:gd name="T6" fmla="*/ 8 w 9"/>
                  <a:gd name="T7" fmla="*/ 3 h 4"/>
                  <a:gd name="T8" fmla="*/ 9 w 9"/>
                  <a:gd name="T9" fmla="*/ 0 h 4"/>
                  <a:gd name="T10" fmla="*/ 0 w 9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4">
                    <a:moveTo>
                      <a:pt x="0" y="0"/>
                    </a:moveTo>
                    <a:lnTo>
                      <a:pt x="1" y="3"/>
                    </a:lnTo>
                    <a:lnTo>
                      <a:pt x="4" y="4"/>
                    </a:lnTo>
                    <a:lnTo>
                      <a:pt x="8" y="3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58" name="Freeform 382"/>
              <p:cNvSpPr>
                <a:spLocks/>
              </p:cNvSpPr>
              <p:nvPr/>
            </p:nvSpPr>
            <p:spPr bwMode="auto">
              <a:xfrm>
                <a:off x="4023" y="2465"/>
                <a:ext cx="17" cy="35"/>
              </a:xfrm>
              <a:custGeom>
                <a:avLst/>
                <a:gdLst>
                  <a:gd name="T0" fmla="*/ 18 w 34"/>
                  <a:gd name="T1" fmla="*/ 7 h 70"/>
                  <a:gd name="T2" fmla="*/ 18 w 34"/>
                  <a:gd name="T3" fmla="*/ 7 h 70"/>
                  <a:gd name="T4" fmla="*/ 24 w 34"/>
                  <a:gd name="T5" fmla="*/ 17 h 70"/>
                  <a:gd name="T6" fmla="*/ 25 w 34"/>
                  <a:gd name="T7" fmla="*/ 27 h 70"/>
                  <a:gd name="T8" fmla="*/ 21 w 34"/>
                  <a:gd name="T9" fmla="*/ 35 h 70"/>
                  <a:gd name="T10" fmla="*/ 17 w 34"/>
                  <a:gd name="T11" fmla="*/ 43 h 70"/>
                  <a:gd name="T12" fmla="*/ 12 w 34"/>
                  <a:gd name="T13" fmla="*/ 49 h 70"/>
                  <a:gd name="T14" fmla="*/ 6 w 34"/>
                  <a:gd name="T15" fmla="*/ 56 h 70"/>
                  <a:gd name="T16" fmla="*/ 1 w 34"/>
                  <a:gd name="T17" fmla="*/ 63 h 70"/>
                  <a:gd name="T18" fmla="*/ 0 w 34"/>
                  <a:gd name="T19" fmla="*/ 70 h 70"/>
                  <a:gd name="T20" fmla="*/ 9 w 34"/>
                  <a:gd name="T21" fmla="*/ 70 h 70"/>
                  <a:gd name="T22" fmla="*/ 10 w 34"/>
                  <a:gd name="T23" fmla="*/ 67 h 70"/>
                  <a:gd name="T24" fmla="*/ 13 w 34"/>
                  <a:gd name="T25" fmla="*/ 63 h 70"/>
                  <a:gd name="T26" fmla="*/ 19 w 34"/>
                  <a:gd name="T27" fmla="*/ 56 h 70"/>
                  <a:gd name="T28" fmla="*/ 26 w 34"/>
                  <a:gd name="T29" fmla="*/ 48 h 70"/>
                  <a:gd name="T30" fmla="*/ 31 w 34"/>
                  <a:gd name="T31" fmla="*/ 37 h 70"/>
                  <a:gd name="T32" fmla="*/ 34 w 34"/>
                  <a:gd name="T33" fmla="*/ 27 h 70"/>
                  <a:gd name="T34" fmla="*/ 33 w 34"/>
                  <a:gd name="T35" fmla="*/ 14 h 70"/>
                  <a:gd name="T36" fmla="*/ 25 w 34"/>
                  <a:gd name="T37" fmla="*/ 0 h 70"/>
                  <a:gd name="T38" fmla="*/ 25 w 34"/>
                  <a:gd name="T39" fmla="*/ 0 h 70"/>
                  <a:gd name="T40" fmla="*/ 18 w 34"/>
                  <a:gd name="T41" fmla="*/ 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4" h="70">
                    <a:moveTo>
                      <a:pt x="18" y="7"/>
                    </a:moveTo>
                    <a:lnTo>
                      <a:pt x="18" y="7"/>
                    </a:lnTo>
                    <a:lnTo>
                      <a:pt x="24" y="17"/>
                    </a:lnTo>
                    <a:lnTo>
                      <a:pt x="25" y="27"/>
                    </a:lnTo>
                    <a:lnTo>
                      <a:pt x="21" y="35"/>
                    </a:lnTo>
                    <a:lnTo>
                      <a:pt x="17" y="43"/>
                    </a:lnTo>
                    <a:lnTo>
                      <a:pt x="12" y="49"/>
                    </a:lnTo>
                    <a:lnTo>
                      <a:pt x="6" y="56"/>
                    </a:lnTo>
                    <a:lnTo>
                      <a:pt x="1" y="63"/>
                    </a:lnTo>
                    <a:lnTo>
                      <a:pt x="0" y="70"/>
                    </a:lnTo>
                    <a:lnTo>
                      <a:pt x="9" y="70"/>
                    </a:lnTo>
                    <a:lnTo>
                      <a:pt x="10" y="67"/>
                    </a:lnTo>
                    <a:lnTo>
                      <a:pt x="13" y="63"/>
                    </a:lnTo>
                    <a:lnTo>
                      <a:pt x="19" y="56"/>
                    </a:lnTo>
                    <a:lnTo>
                      <a:pt x="26" y="48"/>
                    </a:lnTo>
                    <a:lnTo>
                      <a:pt x="31" y="37"/>
                    </a:lnTo>
                    <a:lnTo>
                      <a:pt x="34" y="27"/>
                    </a:lnTo>
                    <a:lnTo>
                      <a:pt x="33" y="14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8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59" name="Freeform 383"/>
              <p:cNvSpPr>
                <a:spLocks/>
              </p:cNvSpPr>
              <p:nvPr/>
            </p:nvSpPr>
            <p:spPr bwMode="auto">
              <a:xfrm>
                <a:off x="4029" y="2421"/>
                <a:ext cx="59" cy="48"/>
              </a:xfrm>
              <a:custGeom>
                <a:avLst/>
                <a:gdLst>
                  <a:gd name="T0" fmla="*/ 115 w 120"/>
                  <a:gd name="T1" fmla="*/ 8 h 94"/>
                  <a:gd name="T2" fmla="*/ 119 w 120"/>
                  <a:gd name="T3" fmla="*/ 9 h 94"/>
                  <a:gd name="T4" fmla="*/ 99 w 120"/>
                  <a:gd name="T5" fmla="*/ 0 h 94"/>
                  <a:gd name="T6" fmla="*/ 80 w 120"/>
                  <a:gd name="T7" fmla="*/ 1 h 94"/>
                  <a:gd name="T8" fmla="*/ 58 w 120"/>
                  <a:gd name="T9" fmla="*/ 9 h 94"/>
                  <a:gd name="T10" fmla="*/ 37 w 120"/>
                  <a:gd name="T11" fmla="*/ 24 h 94"/>
                  <a:gd name="T12" fmla="*/ 20 w 120"/>
                  <a:gd name="T13" fmla="*/ 40 h 94"/>
                  <a:gd name="T14" fmla="*/ 7 w 120"/>
                  <a:gd name="T15" fmla="*/ 57 h 94"/>
                  <a:gd name="T16" fmla="*/ 0 w 120"/>
                  <a:gd name="T17" fmla="*/ 77 h 94"/>
                  <a:gd name="T18" fmla="*/ 7 w 120"/>
                  <a:gd name="T19" fmla="*/ 94 h 94"/>
                  <a:gd name="T20" fmla="*/ 14 w 120"/>
                  <a:gd name="T21" fmla="*/ 87 h 94"/>
                  <a:gd name="T22" fmla="*/ 12 w 120"/>
                  <a:gd name="T23" fmla="*/ 77 h 94"/>
                  <a:gd name="T24" fmla="*/ 16 w 120"/>
                  <a:gd name="T25" fmla="*/ 62 h 94"/>
                  <a:gd name="T26" fmla="*/ 27 w 120"/>
                  <a:gd name="T27" fmla="*/ 47 h 94"/>
                  <a:gd name="T28" fmla="*/ 44 w 120"/>
                  <a:gd name="T29" fmla="*/ 31 h 94"/>
                  <a:gd name="T30" fmla="*/ 62 w 120"/>
                  <a:gd name="T31" fmla="*/ 18 h 94"/>
                  <a:gd name="T32" fmla="*/ 82 w 120"/>
                  <a:gd name="T33" fmla="*/ 10 h 94"/>
                  <a:gd name="T34" fmla="*/ 99 w 120"/>
                  <a:gd name="T35" fmla="*/ 9 h 94"/>
                  <a:gd name="T36" fmla="*/ 112 w 120"/>
                  <a:gd name="T37" fmla="*/ 16 h 94"/>
                  <a:gd name="T38" fmla="*/ 115 w 120"/>
                  <a:gd name="T39" fmla="*/ 17 h 94"/>
                  <a:gd name="T40" fmla="*/ 112 w 120"/>
                  <a:gd name="T41" fmla="*/ 16 h 94"/>
                  <a:gd name="T42" fmla="*/ 115 w 120"/>
                  <a:gd name="T43" fmla="*/ 17 h 94"/>
                  <a:gd name="T44" fmla="*/ 119 w 120"/>
                  <a:gd name="T45" fmla="*/ 16 h 94"/>
                  <a:gd name="T46" fmla="*/ 120 w 120"/>
                  <a:gd name="T47" fmla="*/ 13 h 94"/>
                  <a:gd name="T48" fmla="*/ 119 w 120"/>
                  <a:gd name="T49" fmla="*/ 9 h 94"/>
                  <a:gd name="T50" fmla="*/ 115 w 120"/>
                  <a:gd name="T51" fmla="*/ 8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0" h="94">
                    <a:moveTo>
                      <a:pt x="115" y="8"/>
                    </a:moveTo>
                    <a:lnTo>
                      <a:pt x="119" y="9"/>
                    </a:lnTo>
                    <a:lnTo>
                      <a:pt x="99" y="0"/>
                    </a:lnTo>
                    <a:lnTo>
                      <a:pt x="80" y="1"/>
                    </a:lnTo>
                    <a:lnTo>
                      <a:pt x="58" y="9"/>
                    </a:lnTo>
                    <a:lnTo>
                      <a:pt x="37" y="24"/>
                    </a:lnTo>
                    <a:lnTo>
                      <a:pt x="20" y="40"/>
                    </a:lnTo>
                    <a:lnTo>
                      <a:pt x="7" y="57"/>
                    </a:lnTo>
                    <a:lnTo>
                      <a:pt x="0" y="77"/>
                    </a:lnTo>
                    <a:lnTo>
                      <a:pt x="7" y="94"/>
                    </a:lnTo>
                    <a:lnTo>
                      <a:pt x="14" y="87"/>
                    </a:lnTo>
                    <a:lnTo>
                      <a:pt x="12" y="77"/>
                    </a:lnTo>
                    <a:lnTo>
                      <a:pt x="16" y="62"/>
                    </a:lnTo>
                    <a:lnTo>
                      <a:pt x="27" y="47"/>
                    </a:lnTo>
                    <a:lnTo>
                      <a:pt x="44" y="31"/>
                    </a:lnTo>
                    <a:lnTo>
                      <a:pt x="62" y="18"/>
                    </a:lnTo>
                    <a:lnTo>
                      <a:pt x="82" y="10"/>
                    </a:lnTo>
                    <a:lnTo>
                      <a:pt x="99" y="9"/>
                    </a:lnTo>
                    <a:lnTo>
                      <a:pt x="112" y="16"/>
                    </a:lnTo>
                    <a:lnTo>
                      <a:pt x="115" y="17"/>
                    </a:lnTo>
                    <a:lnTo>
                      <a:pt x="112" y="16"/>
                    </a:lnTo>
                    <a:lnTo>
                      <a:pt x="115" y="17"/>
                    </a:lnTo>
                    <a:lnTo>
                      <a:pt x="119" y="16"/>
                    </a:lnTo>
                    <a:lnTo>
                      <a:pt x="120" y="13"/>
                    </a:lnTo>
                    <a:lnTo>
                      <a:pt x="119" y="9"/>
                    </a:lnTo>
                    <a:lnTo>
                      <a:pt x="115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60" name="Freeform 384"/>
              <p:cNvSpPr>
                <a:spLocks/>
              </p:cNvSpPr>
              <p:nvPr/>
            </p:nvSpPr>
            <p:spPr bwMode="auto">
              <a:xfrm>
                <a:off x="4086" y="2423"/>
                <a:ext cx="58" cy="11"/>
              </a:xfrm>
              <a:custGeom>
                <a:avLst/>
                <a:gdLst>
                  <a:gd name="T0" fmla="*/ 116 w 117"/>
                  <a:gd name="T1" fmla="*/ 13 h 21"/>
                  <a:gd name="T2" fmla="*/ 116 w 117"/>
                  <a:gd name="T3" fmla="*/ 13 h 21"/>
                  <a:gd name="T4" fmla="*/ 104 w 117"/>
                  <a:gd name="T5" fmla="*/ 7 h 21"/>
                  <a:gd name="T6" fmla="*/ 89 w 117"/>
                  <a:gd name="T7" fmla="*/ 4 h 21"/>
                  <a:gd name="T8" fmla="*/ 73 w 117"/>
                  <a:gd name="T9" fmla="*/ 1 h 21"/>
                  <a:gd name="T10" fmla="*/ 54 w 117"/>
                  <a:gd name="T11" fmla="*/ 0 h 21"/>
                  <a:gd name="T12" fmla="*/ 37 w 117"/>
                  <a:gd name="T13" fmla="*/ 0 h 21"/>
                  <a:gd name="T14" fmla="*/ 22 w 117"/>
                  <a:gd name="T15" fmla="*/ 3 h 21"/>
                  <a:gd name="T16" fmla="*/ 8 w 117"/>
                  <a:gd name="T17" fmla="*/ 4 h 21"/>
                  <a:gd name="T18" fmla="*/ 0 w 117"/>
                  <a:gd name="T19" fmla="*/ 5 h 21"/>
                  <a:gd name="T20" fmla="*/ 0 w 117"/>
                  <a:gd name="T21" fmla="*/ 14 h 21"/>
                  <a:gd name="T22" fmla="*/ 8 w 117"/>
                  <a:gd name="T23" fmla="*/ 13 h 21"/>
                  <a:gd name="T24" fmla="*/ 22 w 117"/>
                  <a:gd name="T25" fmla="*/ 12 h 21"/>
                  <a:gd name="T26" fmla="*/ 37 w 117"/>
                  <a:gd name="T27" fmla="*/ 12 h 21"/>
                  <a:gd name="T28" fmla="*/ 54 w 117"/>
                  <a:gd name="T29" fmla="*/ 12 h 21"/>
                  <a:gd name="T30" fmla="*/ 73 w 117"/>
                  <a:gd name="T31" fmla="*/ 11 h 21"/>
                  <a:gd name="T32" fmla="*/ 89 w 117"/>
                  <a:gd name="T33" fmla="*/ 13 h 21"/>
                  <a:gd name="T34" fmla="*/ 102 w 117"/>
                  <a:gd name="T35" fmla="*/ 16 h 21"/>
                  <a:gd name="T36" fmla="*/ 109 w 117"/>
                  <a:gd name="T37" fmla="*/ 20 h 21"/>
                  <a:gd name="T38" fmla="*/ 109 w 117"/>
                  <a:gd name="T39" fmla="*/ 20 h 21"/>
                  <a:gd name="T40" fmla="*/ 109 w 117"/>
                  <a:gd name="T41" fmla="*/ 20 h 21"/>
                  <a:gd name="T42" fmla="*/ 112 w 117"/>
                  <a:gd name="T43" fmla="*/ 21 h 21"/>
                  <a:gd name="T44" fmla="*/ 116 w 117"/>
                  <a:gd name="T45" fmla="*/ 20 h 21"/>
                  <a:gd name="T46" fmla="*/ 117 w 117"/>
                  <a:gd name="T47" fmla="*/ 16 h 21"/>
                  <a:gd name="T48" fmla="*/ 116 w 117"/>
                  <a:gd name="T49" fmla="*/ 1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7" h="21">
                    <a:moveTo>
                      <a:pt x="116" y="13"/>
                    </a:moveTo>
                    <a:lnTo>
                      <a:pt x="116" y="13"/>
                    </a:lnTo>
                    <a:lnTo>
                      <a:pt x="104" y="7"/>
                    </a:lnTo>
                    <a:lnTo>
                      <a:pt x="89" y="4"/>
                    </a:lnTo>
                    <a:lnTo>
                      <a:pt x="73" y="1"/>
                    </a:lnTo>
                    <a:lnTo>
                      <a:pt x="54" y="0"/>
                    </a:lnTo>
                    <a:lnTo>
                      <a:pt x="37" y="0"/>
                    </a:lnTo>
                    <a:lnTo>
                      <a:pt x="22" y="3"/>
                    </a:lnTo>
                    <a:lnTo>
                      <a:pt x="8" y="4"/>
                    </a:lnTo>
                    <a:lnTo>
                      <a:pt x="0" y="5"/>
                    </a:lnTo>
                    <a:lnTo>
                      <a:pt x="0" y="14"/>
                    </a:lnTo>
                    <a:lnTo>
                      <a:pt x="8" y="13"/>
                    </a:lnTo>
                    <a:lnTo>
                      <a:pt x="22" y="12"/>
                    </a:lnTo>
                    <a:lnTo>
                      <a:pt x="37" y="12"/>
                    </a:lnTo>
                    <a:lnTo>
                      <a:pt x="54" y="12"/>
                    </a:lnTo>
                    <a:lnTo>
                      <a:pt x="73" y="11"/>
                    </a:lnTo>
                    <a:lnTo>
                      <a:pt x="89" y="13"/>
                    </a:lnTo>
                    <a:lnTo>
                      <a:pt x="102" y="16"/>
                    </a:lnTo>
                    <a:lnTo>
                      <a:pt x="109" y="20"/>
                    </a:lnTo>
                    <a:lnTo>
                      <a:pt x="109" y="20"/>
                    </a:lnTo>
                    <a:lnTo>
                      <a:pt x="109" y="20"/>
                    </a:lnTo>
                    <a:lnTo>
                      <a:pt x="112" y="21"/>
                    </a:lnTo>
                    <a:lnTo>
                      <a:pt x="116" y="20"/>
                    </a:lnTo>
                    <a:lnTo>
                      <a:pt x="117" y="16"/>
                    </a:lnTo>
                    <a:lnTo>
                      <a:pt x="116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61" name="Freeform 385"/>
              <p:cNvSpPr>
                <a:spLocks/>
              </p:cNvSpPr>
              <p:nvPr/>
            </p:nvSpPr>
            <p:spPr bwMode="auto">
              <a:xfrm>
                <a:off x="4140" y="2430"/>
                <a:ext cx="18" cy="33"/>
              </a:xfrm>
              <a:custGeom>
                <a:avLst/>
                <a:gdLst>
                  <a:gd name="T0" fmla="*/ 35 w 35"/>
                  <a:gd name="T1" fmla="*/ 66 h 68"/>
                  <a:gd name="T2" fmla="*/ 35 w 35"/>
                  <a:gd name="T3" fmla="*/ 66 h 68"/>
                  <a:gd name="T4" fmla="*/ 30 w 35"/>
                  <a:gd name="T5" fmla="*/ 45 h 68"/>
                  <a:gd name="T6" fmla="*/ 24 w 35"/>
                  <a:gd name="T7" fmla="*/ 26 h 68"/>
                  <a:gd name="T8" fmla="*/ 16 w 35"/>
                  <a:gd name="T9" fmla="*/ 12 h 68"/>
                  <a:gd name="T10" fmla="*/ 7 w 35"/>
                  <a:gd name="T11" fmla="*/ 0 h 68"/>
                  <a:gd name="T12" fmla="*/ 0 w 35"/>
                  <a:gd name="T13" fmla="*/ 7 h 68"/>
                  <a:gd name="T14" fmla="*/ 7 w 35"/>
                  <a:gd name="T15" fmla="*/ 16 h 68"/>
                  <a:gd name="T16" fmla="*/ 15 w 35"/>
                  <a:gd name="T17" fmla="*/ 29 h 68"/>
                  <a:gd name="T18" fmla="*/ 20 w 35"/>
                  <a:gd name="T19" fmla="*/ 47 h 68"/>
                  <a:gd name="T20" fmla="*/ 26 w 35"/>
                  <a:gd name="T21" fmla="*/ 68 h 68"/>
                  <a:gd name="T22" fmla="*/ 26 w 35"/>
                  <a:gd name="T23" fmla="*/ 68 h 68"/>
                  <a:gd name="T24" fmla="*/ 35 w 35"/>
                  <a:gd name="T25" fmla="*/ 66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68">
                    <a:moveTo>
                      <a:pt x="35" y="66"/>
                    </a:moveTo>
                    <a:lnTo>
                      <a:pt x="35" y="66"/>
                    </a:lnTo>
                    <a:lnTo>
                      <a:pt x="30" y="45"/>
                    </a:lnTo>
                    <a:lnTo>
                      <a:pt x="24" y="26"/>
                    </a:lnTo>
                    <a:lnTo>
                      <a:pt x="16" y="12"/>
                    </a:lnTo>
                    <a:lnTo>
                      <a:pt x="7" y="0"/>
                    </a:lnTo>
                    <a:lnTo>
                      <a:pt x="0" y="7"/>
                    </a:lnTo>
                    <a:lnTo>
                      <a:pt x="7" y="16"/>
                    </a:lnTo>
                    <a:lnTo>
                      <a:pt x="15" y="29"/>
                    </a:lnTo>
                    <a:lnTo>
                      <a:pt x="20" y="47"/>
                    </a:lnTo>
                    <a:lnTo>
                      <a:pt x="26" y="68"/>
                    </a:lnTo>
                    <a:lnTo>
                      <a:pt x="26" y="68"/>
                    </a:lnTo>
                    <a:lnTo>
                      <a:pt x="35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62" name="Freeform 386"/>
              <p:cNvSpPr>
                <a:spLocks/>
              </p:cNvSpPr>
              <p:nvPr/>
            </p:nvSpPr>
            <p:spPr bwMode="auto">
              <a:xfrm>
                <a:off x="4152" y="2462"/>
                <a:ext cx="8" cy="38"/>
              </a:xfrm>
              <a:custGeom>
                <a:avLst/>
                <a:gdLst>
                  <a:gd name="T0" fmla="*/ 9 w 16"/>
                  <a:gd name="T1" fmla="*/ 70 h 76"/>
                  <a:gd name="T2" fmla="*/ 9 w 16"/>
                  <a:gd name="T3" fmla="*/ 72 h 76"/>
                  <a:gd name="T4" fmla="*/ 14 w 16"/>
                  <a:gd name="T5" fmla="*/ 43 h 76"/>
                  <a:gd name="T6" fmla="*/ 16 w 16"/>
                  <a:gd name="T7" fmla="*/ 24 h 76"/>
                  <a:gd name="T8" fmla="*/ 14 w 16"/>
                  <a:gd name="T9" fmla="*/ 11 h 76"/>
                  <a:gd name="T10" fmla="*/ 11 w 16"/>
                  <a:gd name="T11" fmla="*/ 0 h 76"/>
                  <a:gd name="T12" fmla="*/ 2 w 16"/>
                  <a:gd name="T13" fmla="*/ 2 h 76"/>
                  <a:gd name="T14" fmla="*/ 4 w 16"/>
                  <a:gd name="T15" fmla="*/ 11 h 76"/>
                  <a:gd name="T16" fmla="*/ 4 w 16"/>
                  <a:gd name="T17" fmla="*/ 24 h 76"/>
                  <a:gd name="T18" fmla="*/ 4 w 16"/>
                  <a:gd name="T19" fmla="*/ 43 h 76"/>
                  <a:gd name="T20" fmla="*/ 0 w 16"/>
                  <a:gd name="T21" fmla="*/ 70 h 76"/>
                  <a:gd name="T22" fmla="*/ 0 w 16"/>
                  <a:gd name="T23" fmla="*/ 72 h 76"/>
                  <a:gd name="T24" fmla="*/ 0 w 16"/>
                  <a:gd name="T25" fmla="*/ 70 h 76"/>
                  <a:gd name="T26" fmla="*/ 1 w 16"/>
                  <a:gd name="T27" fmla="*/ 73 h 76"/>
                  <a:gd name="T28" fmla="*/ 3 w 16"/>
                  <a:gd name="T29" fmla="*/ 76 h 76"/>
                  <a:gd name="T30" fmla="*/ 7 w 16"/>
                  <a:gd name="T31" fmla="*/ 75 h 76"/>
                  <a:gd name="T32" fmla="*/ 9 w 16"/>
                  <a:gd name="T33" fmla="*/ 72 h 76"/>
                  <a:gd name="T34" fmla="*/ 9 w 16"/>
                  <a:gd name="T35" fmla="*/ 7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" h="76">
                    <a:moveTo>
                      <a:pt x="9" y="70"/>
                    </a:moveTo>
                    <a:lnTo>
                      <a:pt x="9" y="72"/>
                    </a:lnTo>
                    <a:lnTo>
                      <a:pt x="14" y="43"/>
                    </a:lnTo>
                    <a:lnTo>
                      <a:pt x="16" y="24"/>
                    </a:lnTo>
                    <a:lnTo>
                      <a:pt x="14" y="11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4" y="11"/>
                    </a:lnTo>
                    <a:lnTo>
                      <a:pt x="4" y="24"/>
                    </a:lnTo>
                    <a:lnTo>
                      <a:pt x="4" y="43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0"/>
                    </a:lnTo>
                    <a:lnTo>
                      <a:pt x="1" y="73"/>
                    </a:lnTo>
                    <a:lnTo>
                      <a:pt x="3" y="76"/>
                    </a:lnTo>
                    <a:lnTo>
                      <a:pt x="7" y="75"/>
                    </a:lnTo>
                    <a:lnTo>
                      <a:pt x="9" y="72"/>
                    </a:lnTo>
                    <a:lnTo>
                      <a:pt x="9" y="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63" name="Freeform 387"/>
              <p:cNvSpPr>
                <a:spLocks/>
              </p:cNvSpPr>
              <p:nvPr/>
            </p:nvSpPr>
            <p:spPr bwMode="auto">
              <a:xfrm>
                <a:off x="4152" y="2497"/>
                <a:ext cx="31" cy="47"/>
              </a:xfrm>
              <a:custGeom>
                <a:avLst/>
                <a:gdLst>
                  <a:gd name="T0" fmla="*/ 61 w 61"/>
                  <a:gd name="T1" fmla="*/ 84 h 93"/>
                  <a:gd name="T2" fmla="*/ 61 w 61"/>
                  <a:gd name="T3" fmla="*/ 84 h 93"/>
                  <a:gd name="T4" fmla="*/ 55 w 61"/>
                  <a:gd name="T5" fmla="*/ 78 h 93"/>
                  <a:gd name="T6" fmla="*/ 48 w 61"/>
                  <a:gd name="T7" fmla="*/ 70 h 93"/>
                  <a:gd name="T8" fmla="*/ 40 w 61"/>
                  <a:gd name="T9" fmla="*/ 58 h 93"/>
                  <a:gd name="T10" fmla="*/ 32 w 61"/>
                  <a:gd name="T11" fmla="*/ 44 h 93"/>
                  <a:gd name="T12" fmla="*/ 24 w 61"/>
                  <a:gd name="T13" fmla="*/ 30 h 93"/>
                  <a:gd name="T14" fmla="*/ 17 w 61"/>
                  <a:gd name="T15" fmla="*/ 17 h 93"/>
                  <a:gd name="T16" fmla="*/ 12 w 61"/>
                  <a:gd name="T17" fmla="*/ 7 h 93"/>
                  <a:gd name="T18" fmla="*/ 9 w 61"/>
                  <a:gd name="T19" fmla="*/ 0 h 93"/>
                  <a:gd name="T20" fmla="*/ 0 w 61"/>
                  <a:gd name="T21" fmla="*/ 2 h 93"/>
                  <a:gd name="T22" fmla="*/ 3 w 61"/>
                  <a:gd name="T23" fmla="*/ 9 h 93"/>
                  <a:gd name="T24" fmla="*/ 8 w 61"/>
                  <a:gd name="T25" fmla="*/ 22 h 93"/>
                  <a:gd name="T26" fmla="*/ 15 w 61"/>
                  <a:gd name="T27" fmla="*/ 34 h 93"/>
                  <a:gd name="T28" fmla="*/ 23 w 61"/>
                  <a:gd name="T29" fmla="*/ 48 h 93"/>
                  <a:gd name="T30" fmla="*/ 31 w 61"/>
                  <a:gd name="T31" fmla="*/ 62 h 93"/>
                  <a:gd name="T32" fmla="*/ 39 w 61"/>
                  <a:gd name="T33" fmla="*/ 75 h 93"/>
                  <a:gd name="T34" fmla="*/ 48 w 61"/>
                  <a:gd name="T35" fmla="*/ 85 h 93"/>
                  <a:gd name="T36" fmla="*/ 56 w 61"/>
                  <a:gd name="T37" fmla="*/ 93 h 93"/>
                  <a:gd name="T38" fmla="*/ 56 w 61"/>
                  <a:gd name="T39" fmla="*/ 93 h 93"/>
                  <a:gd name="T40" fmla="*/ 61 w 61"/>
                  <a:gd name="T41" fmla="*/ 8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1" h="93">
                    <a:moveTo>
                      <a:pt x="61" y="84"/>
                    </a:moveTo>
                    <a:lnTo>
                      <a:pt x="61" y="84"/>
                    </a:lnTo>
                    <a:lnTo>
                      <a:pt x="55" y="78"/>
                    </a:lnTo>
                    <a:lnTo>
                      <a:pt x="48" y="70"/>
                    </a:lnTo>
                    <a:lnTo>
                      <a:pt x="40" y="58"/>
                    </a:lnTo>
                    <a:lnTo>
                      <a:pt x="32" y="44"/>
                    </a:lnTo>
                    <a:lnTo>
                      <a:pt x="24" y="30"/>
                    </a:lnTo>
                    <a:lnTo>
                      <a:pt x="17" y="17"/>
                    </a:lnTo>
                    <a:lnTo>
                      <a:pt x="12" y="7"/>
                    </a:lnTo>
                    <a:lnTo>
                      <a:pt x="9" y="0"/>
                    </a:lnTo>
                    <a:lnTo>
                      <a:pt x="0" y="2"/>
                    </a:lnTo>
                    <a:lnTo>
                      <a:pt x="3" y="9"/>
                    </a:lnTo>
                    <a:lnTo>
                      <a:pt x="8" y="22"/>
                    </a:lnTo>
                    <a:lnTo>
                      <a:pt x="15" y="34"/>
                    </a:lnTo>
                    <a:lnTo>
                      <a:pt x="23" y="48"/>
                    </a:lnTo>
                    <a:lnTo>
                      <a:pt x="31" y="62"/>
                    </a:lnTo>
                    <a:lnTo>
                      <a:pt x="39" y="75"/>
                    </a:lnTo>
                    <a:lnTo>
                      <a:pt x="48" y="85"/>
                    </a:lnTo>
                    <a:lnTo>
                      <a:pt x="56" y="93"/>
                    </a:lnTo>
                    <a:lnTo>
                      <a:pt x="56" y="93"/>
                    </a:lnTo>
                    <a:lnTo>
                      <a:pt x="61" y="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64" name="Freeform 388"/>
              <p:cNvSpPr>
                <a:spLocks/>
              </p:cNvSpPr>
              <p:nvPr/>
            </p:nvSpPr>
            <p:spPr bwMode="auto">
              <a:xfrm>
                <a:off x="4181" y="2539"/>
                <a:ext cx="11" cy="27"/>
              </a:xfrm>
              <a:custGeom>
                <a:avLst/>
                <a:gdLst>
                  <a:gd name="T0" fmla="*/ 12 w 22"/>
                  <a:gd name="T1" fmla="*/ 53 h 53"/>
                  <a:gd name="T2" fmla="*/ 13 w 22"/>
                  <a:gd name="T3" fmla="*/ 52 h 53"/>
                  <a:gd name="T4" fmla="*/ 20 w 22"/>
                  <a:gd name="T5" fmla="*/ 37 h 53"/>
                  <a:gd name="T6" fmla="*/ 22 w 22"/>
                  <a:gd name="T7" fmla="*/ 24 h 53"/>
                  <a:gd name="T8" fmla="*/ 16 w 22"/>
                  <a:gd name="T9" fmla="*/ 10 h 53"/>
                  <a:gd name="T10" fmla="*/ 5 w 22"/>
                  <a:gd name="T11" fmla="*/ 0 h 53"/>
                  <a:gd name="T12" fmla="*/ 0 w 22"/>
                  <a:gd name="T13" fmla="*/ 9 h 53"/>
                  <a:gd name="T14" fmla="*/ 9 w 22"/>
                  <a:gd name="T15" fmla="*/ 17 h 53"/>
                  <a:gd name="T16" fmla="*/ 13 w 22"/>
                  <a:gd name="T17" fmla="*/ 24 h 53"/>
                  <a:gd name="T18" fmla="*/ 11 w 22"/>
                  <a:gd name="T19" fmla="*/ 35 h 53"/>
                  <a:gd name="T20" fmla="*/ 4 w 22"/>
                  <a:gd name="T21" fmla="*/ 47 h 53"/>
                  <a:gd name="T22" fmla="*/ 5 w 22"/>
                  <a:gd name="T23" fmla="*/ 46 h 53"/>
                  <a:gd name="T24" fmla="*/ 12 w 22"/>
                  <a:gd name="T2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53">
                    <a:moveTo>
                      <a:pt x="12" y="53"/>
                    </a:moveTo>
                    <a:lnTo>
                      <a:pt x="13" y="52"/>
                    </a:lnTo>
                    <a:lnTo>
                      <a:pt x="20" y="37"/>
                    </a:lnTo>
                    <a:lnTo>
                      <a:pt x="22" y="24"/>
                    </a:lnTo>
                    <a:lnTo>
                      <a:pt x="16" y="10"/>
                    </a:lnTo>
                    <a:lnTo>
                      <a:pt x="5" y="0"/>
                    </a:lnTo>
                    <a:lnTo>
                      <a:pt x="0" y="9"/>
                    </a:lnTo>
                    <a:lnTo>
                      <a:pt x="9" y="17"/>
                    </a:lnTo>
                    <a:lnTo>
                      <a:pt x="13" y="24"/>
                    </a:lnTo>
                    <a:lnTo>
                      <a:pt x="11" y="35"/>
                    </a:lnTo>
                    <a:lnTo>
                      <a:pt x="4" y="47"/>
                    </a:lnTo>
                    <a:lnTo>
                      <a:pt x="5" y="46"/>
                    </a:lnTo>
                    <a:lnTo>
                      <a:pt x="12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65" name="Freeform 389"/>
              <p:cNvSpPr>
                <a:spLocks/>
              </p:cNvSpPr>
              <p:nvPr/>
            </p:nvSpPr>
            <p:spPr bwMode="auto">
              <a:xfrm>
                <a:off x="4161" y="2563"/>
                <a:ext cx="25" cy="13"/>
              </a:xfrm>
              <a:custGeom>
                <a:avLst/>
                <a:gdLst>
                  <a:gd name="T0" fmla="*/ 7 w 51"/>
                  <a:gd name="T1" fmla="*/ 28 h 28"/>
                  <a:gd name="T2" fmla="*/ 7 w 51"/>
                  <a:gd name="T3" fmla="*/ 28 h 28"/>
                  <a:gd name="T4" fmla="*/ 10 w 51"/>
                  <a:gd name="T5" fmla="*/ 25 h 28"/>
                  <a:gd name="T6" fmla="*/ 16 w 51"/>
                  <a:gd name="T7" fmla="*/ 23 h 28"/>
                  <a:gd name="T8" fmla="*/ 22 w 51"/>
                  <a:gd name="T9" fmla="*/ 20 h 28"/>
                  <a:gd name="T10" fmla="*/ 28 w 51"/>
                  <a:gd name="T11" fmla="*/ 17 h 28"/>
                  <a:gd name="T12" fmla="*/ 35 w 51"/>
                  <a:gd name="T13" fmla="*/ 15 h 28"/>
                  <a:gd name="T14" fmla="*/ 42 w 51"/>
                  <a:gd name="T15" fmla="*/ 13 h 28"/>
                  <a:gd name="T16" fmla="*/ 46 w 51"/>
                  <a:gd name="T17" fmla="*/ 10 h 28"/>
                  <a:gd name="T18" fmla="*/ 51 w 51"/>
                  <a:gd name="T19" fmla="*/ 7 h 28"/>
                  <a:gd name="T20" fmla="*/ 44 w 51"/>
                  <a:gd name="T21" fmla="*/ 0 h 28"/>
                  <a:gd name="T22" fmla="*/ 42 w 51"/>
                  <a:gd name="T23" fmla="*/ 1 h 28"/>
                  <a:gd name="T24" fmla="*/ 37 w 51"/>
                  <a:gd name="T25" fmla="*/ 4 h 28"/>
                  <a:gd name="T26" fmla="*/ 32 w 51"/>
                  <a:gd name="T27" fmla="*/ 6 h 28"/>
                  <a:gd name="T28" fmla="*/ 25 w 51"/>
                  <a:gd name="T29" fmla="*/ 8 h 28"/>
                  <a:gd name="T30" fmla="*/ 17 w 51"/>
                  <a:gd name="T31" fmla="*/ 10 h 28"/>
                  <a:gd name="T32" fmla="*/ 12 w 51"/>
                  <a:gd name="T33" fmla="*/ 14 h 28"/>
                  <a:gd name="T34" fmla="*/ 6 w 51"/>
                  <a:gd name="T35" fmla="*/ 16 h 28"/>
                  <a:gd name="T36" fmla="*/ 0 w 51"/>
                  <a:gd name="T37" fmla="*/ 21 h 28"/>
                  <a:gd name="T38" fmla="*/ 0 w 51"/>
                  <a:gd name="T39" fmla="*/ 21 h 28"/>
                  <a:gd name="T40" fmla="*/ 7 w 51"/>
                  <a:gd name="T4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1" h="28">
                    <a:moveTo>
                      <a:pt x="7" y="28"/>
                    </a:moveTo>
                    <a:lnTo>
                      <a:pt x="7" y="28"/>
                    </a:lnTo>
                    <a:lnTo>
                      <a:pt x="10" y="25"/>
                    </a:lnTo>
                    <a:lnTo>
                      <a:pt x="16" y="23"/>
                    </a:lnTo>
                    <a:lnTo>
                      <a:pt x="22" y="20"/>
                    </a:lnTo>
                    <a:lnTo>
                      <a:pt x="28" y="17"/>
                    </a:lnTo>
                    <a:lnTo>
                      <a:pt x="35" y="15"/>
                    </a:lnTo>
                    <a:lnTo>
                      <a:pt x="42" y="13"/>
                    </a:lnTo>
                    <a:lnTo>
                      <a:pt x="46" y="10"/>
                    </a:lnTo>
                    <a:lnTo>
                      <a:pt x="51" y="7"/>
                    </a:lnTo>
                    <a:lnTo>
                      <a:pt x="44" y="0"/>
                    </a:lnTo>
                    <a:lnTo>
                      <a:pt x="42" y="1"/>
                    </a:lnTo>
                    <a:lnTo>
                      <a:pt x="37" y="4"/>
                    </a:lnTo>
                    <a:lnTo>
                      <a:pt x="32" y="6"/>
                    </a:lnTo>
                    <a:lnTo>
                      <a:pt x="25" y="8"/>
                    </a:lnTo>
                    <a:lnTo>
                      <a:pt x="17" y="10"/>
                    </a:lnTo>
                    <a:lnTo>
                      <a:pt x="12" y="14"/>
                    </a:lnTo>
                    <a:lnTo>
                      <a:pt x="6" y="16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7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66" name="Freeform 390"/>
              <p:cNvSpPr>
                <a:spLocks/>
              </p:cNvSpPr>
              <p:nvPr/>
            </p:nvSpPr>
            <p:spPr bwMode="auto">
              <a:xfrm>
                <a:off x="4155" y="2573"/>
                <a:ext cx="9" cy="24"/>
              </a:xfrm>
              <a:custGeom>
                <a:avLst/>
                <a:gdLst>
                  <a:gd name="T0" fmla="*/ 14 w 20"/>
                  <a:gd name="T1" fmla="*/ 45 h 47"/>
                  <a:gd name="T2" fmla="*/ 14 w 20"/>
                  <a:gd name="T3" fmla="*/ 40 h 47"/>
                  <a:gd name="T4" fmla="*/ 10 w 20"/>
                  <a:gd name="T5" fmla="*/ 30 h 47"/>
                  <a:gd name="T6" fmla="*/ 11 w 20"/>
                  <a:gd name="T7" fmla="*/ 21 h 47"/>
                  <a:gd name="T8" fmla="*/ 15 w 20"/>
                  <a:gd name="T9" fmla="*/ 12 h 47"/>
                  <a:gd name="T10" fmla="*/ 20 w 20"/>
                  <a:gd name="T11" fmla="*/ 7 h 47"/>
                  <a:gd name="T12" fmla="*/ 13 w 20"/>
                  <a:gd name="T13" fmla="*/ 0 h 47"/>
                  <a:gd name="T14" fmla="*/ 6 w 20"/>
                  <a:gd name="T15" fmla="*/ 8 h 47"/>
                  <a:gd name="T16" fmla="*/ 2 w 20"/>
                  <a:gd name="T17" fmla="*/ 18 h 47"/>
                  <a:gd name="T18" fmla="*/ 0 w 20"/>
                  <a:gd name="T19" fmla="*/ 30 h 47"/>
                  <a:gd name="T20" fmla="*/ 5 w 20"/>
                  <a:gd name="T21" fmla="*/ 45 h 47"/>
                  <a:gd name="T22" fmla="*/ 5 w 20"/>
                  <a:gd name="T23" fmla="*/ 40 h 47"/>
                  <a:gd name="T24" fmla="*/ 5 w 20"/>
                  <a:gd name="T25" fmla="*/ 45 h 47"/>
                  <a:gd name="T26" fmla="*/ 7 w 20"/>
                  <a:gd name="T27" fmla="*/ 47 h 47"/>
                  <a:gd name="T28" fmla="*/ 12 w 20"/>
                  <a:gd name="T29" fmla="*/ 47 h 47"/>
                  <a:gd name="T30" fmla="*/ 14 w 20"/>
                  <a:gd name="T31" fmla="*/ 44 h 47"/>
                  <a:gd name="T32" fmla="*/ 14 w 20"/>
                  <a:gd name="T33" fmla="*/ 40 h 47"/>
                  <a:gd name="T34" fmla="*/ 14 w 20"/>
                  <a:gd name="T35" fmla="*/ 4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" h="47">
                    <a:moveTo>
                      <a:pt x="14" y="45"/>
                    </a:moveTo>
                    <a:lnTo>
                      <a:pt x="14" y="40"/>
                    </a:lnTo>
                    <a:lnTo>
                      <a:pt x="10" y="30"/>
                    </a:lnTo>
                    <a:lnTo>
                      <a:pt x="11" y="21"/>
                    </a:lnTo>
                    <a:lnTo>
                      <a:pt x="15" y="12"/>
                    </a:lnTo>
                    <a:lnTo>
                      <a:pt x="20" y="7"/>
                    </a:lnTo>
                    <a:lnTo>
                      <a:pt x="13" y="0"/>
                    </a:lnTo>
                    <a:lnTo>
                      <a:pt x="6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5" y="45"/>
                    </a:lnTo>
                    <a:lnTo>
                      <a:pt x="5" y="40"/>
                    </a:lnTo>
                    <a:lnTo>
                      <a:pt x="5" y="45"/>
                    </a:lnTo>
                    <a:lnTo>
                      <a:pt x="7" y="47"/>
                    </a:lnTo>
                    <a:lnTo>
                      <a:pt x="12" y="47"/>
                    </a:lnTo>
                    <a:lnTo>
                      <a:pt x="14" y="44"/>
                    </a:lnTo>
                    <a:lnTo>
                      <a:pt x="14" y="40"/>
                    </a:lnTo>
                    <a:lnTo>
                      <a:pt x="14" y="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67" name="Freeform 391"/>
              <p:cNvSpPr>
                <a:spLocks/>
              </p:cNvSpPr>
              <p:nvPr/>
            </p:nvSpPr>
            <p:spPr bwMode="auto">
              <a:xfrm>
                <a:off x="4150" y="2593"/>
                <a:ext cx="12" cy="12"/>
              </a:xfrm>
              <a:custGeom>
                <a:avLst/>
                <a:gdLst>
                  <a:gd name="T0" fmla="*/ 7 w 24"/>
                  <a:gd name="T1" fmla="*/ 14 h 23"/>
                  <a:gd name="T2" fmla="*/ 7 w 24"/>
                  <a:gd name="T3" fmla="*/ 23 h 23"/>
                  <a:gd name="T4" fmla="*/ 9 w 24"/>
                  <a:gd name="T5" fmla="*/ 21 h 23"/>
                  <a:gd name="T6" fmla="*/ 14 w 24"/>
                  <a:gd name="T7" fmla="*/ 17 h 23"/>
                  <a:gd name="T8" fmla="*/ 18 w 24"/>
                  <a:gd name="T9" fmla="*/ 13 h 23"/>
                  <a:gd name="T10" fmla="*/ 24 w 24"/>
                  <a:gd name="T11" fmla="*/ 5 h 23"/>
                  <a:gd name="T12" fmla="*/ 15 w 24"/>
                  <a:gd name="T13" fmla="*/ 0 h 23"/>
                  <a:gd name="T14" fmla="*/ 12 w 24"/>
                  <a:gd name="T15" fmla="*/ 6 h 23"/>
                  <a:gd name="T16" fmla="*/ 7 w 24"/>
                  <a:gd name="T17" fmla="*/ 10 h 23"/>
                  <a:gd name="T18" fmla="*/ 2 w 24"/>
                  <a:gd name="T19" fmla="*/ 14 h 23"/>
                  <a:gd name="T20" fmla="*/ 2 w 24"/>
                  <a:gd name="T21" fmla="*/ 14 h 23"/>
                  <a:gd name="T22" fmla="*/ 2 w 24"/>
                  <a:gd name="T23" fmla="*/ 23 h 23"/>
                  <a:gd name="T24" fmla="*/ 2 w 24"/>
                  <a:gd name="T25" fmla="*/ 14 h 23"/>
                  <a:gd name="T26" fmla="*/ 0 w 24"/>
                  <a:gd name="T27" fmla="*/ 16 h 23"/>
                  <a:gd name="T28" fmla="*/ 0 w 24"/>
                  <a:gd name="T29" fmla="*/ 20 h 23"/>
                  <a:gd name="T30" fmla="*/ 3 w 24"/>
                  <a:gd name="T31" fmla="*/ 23 h 23"/>
                  <a:gd name="T32" fmla="*/ 7 w 24"/>
                  <a:gd name="T33" fmla="*/ 23 h 23"/>
                  <a:gd name="T34" fmla="*/ 7 w 24"/>
                  <a:gd name="T35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4" h="23">
                    <a:moveTo>
                      <a:pt x="7" y="14"/>
                    </a:moveTo>
                    <a:lnTo>
                      <a:pt x="7" y="23"/>
                    </a:lnTo>
                    <a:lnTo>
                      <a:pt x="9" y="21"/>
                    </a:lnTo>
                    <a:lnTo>
                      <a:pt x="14" y="17"/>
                    </a:lnTo>
                    <a:lnTo>
                      <a:pt x="18" y="13"/>
                    </a:lnTo>
                    <a:lnTo>
                      <a:pt x="24" y="5"/>
                    </a:lnTo>
                    <a:lnTo>
                      <a:pt x="15" y="0"/>
                    </a:lnTo>
                    <a:lnTo>
                      <a:pt x="12" y="6"/>
                    </a:lnTo>
                    <a:lnTo>
                      <a:pt x="7" y="10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23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3" y="23"/>
                    </a:lnTo>
                    <a:lnTo>
                      <a:pt x="7" y="23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68" name="Freeform 392"/>
              <p:cNvSpPr>
                <a:spLocks/>
              </p:cNvSpPr>
              <p:nvPr/>
            </p:nvSpPr>
            <p:spPr bwMode="auto">
              <a:xfrm>
                <a:off x="4150" y="2600"/>
                <a:ext cx="9" cy="20"/>
              </a:xfrm>
              <a:custGeom>
                <a:avLst/>
                <a:gdLst>
                  <a:gd name="T0" fmla="*/ 2 w 20"/>
                  <a:gd name="T1" fmla="*/ 39 h 39"/>
                  <a:gd name="T2" fmla="*/ 2 w 20"/>
                  <a:gd name="T3" fmla="*/ 39 h 39"/>
                  <a:gd name="T4" fmla="*/ 14 w 20"/>
                  <a:gd name="T5" fmla="*/ 32 h 39"/>
                  <a:gd name="T6" fmla="*/ 20 w 20"/>
                  <a:gd name="T7" fmla="*/ 21 h 39"/>
                  <a:gd name="T8" fmla="*/ 15 w 20"/>
                  <a:gd name="T9" fmla="*/ 9 h 39"/>
                  <a:gd name="T10" fmla="*/ 7 w 20"/>
                  <a:gd name="T11" fmla="*/ 0 h 39"/>
                  <a:gd name="T12" fmla="*/ 2 w 20"/>
                  <a:gd name="T13" fmla="*/ 9 h 39"/>
                  <a:gd name="T14" fmla="*/ 6 w 20"/>
                  <a:gd name="T15" fmla="*/ 14 h 39"/>
                  <a:gd name="T16" fmla="*/ 8 w 20"/>
                  <a:gd name="T17" fmla="*/ 21 h 39"/>
                  <a:gd name="T18" fmla="*/ 7 w 20"/>
                  <a:gd name="T19" fmla="*/ 25 h 39"/>
                  <a:gd name="T20" fmla="*/ 0 w 20"/>
                  <a:gd name="T21" fmla="*/ 30 h 39"/>
                  <a:gd name="T22" fmla="*/ 0 w 20"/>
                  <a:gd name="T23" fmla="*/ 30 h 39"/>
                  <a:gd name="T24" fmla="*/ 2 w 20"/>
                  <a:gd name="T2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" h="39">
                    <a:moveTo>
                      <a:pt x="2" y="39"/>
                    </a:moveTo>
                    <a:lnTo>
                      <a:pt x="2" y="39"/>
                    </a:lnTo>
                    <a:lnTo>
                      <a:pt x="14" y="32"/>
                    </a:lnTo>
                    <a:lnTo>
                      <a:pt x="20" y="21"/>
                    </a:lnTo>
                    <a:lnTo>
                      <a:pt x="15" y="9"/>
                    </a:lnTo>
                    <a:lnTo>
                      <a:pt x="7" y="0"/>
                    </a:lnTo>
                    <a:lnTo>
                      <a:pt x="2" y="9"/>
                    </a:lnTo>
                    <a:lnTo>
                      <a:pt x="6" y="14"/>
                    </a:lnTo>
                    <a:lnTo>
                      <a:pt x="8" y="21"/>
                    </a:lnTo>
                    <a:lnTo>
                      <a:pt x="7" y="25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69" name="Freeform 393"/>
              <p:cNvSpPr>
                <a:spLocks/>
              </p:cNvSpPr>
              <p:nvPr/>
            </p:nvSpPr>
            <p:spPr bwMode="auto">
              <a:xfrm>
                <a:off x="4141" y="2615"/>
                <a:ext cx="10" cy="32"/>
              </a:xfrm>
              <a:custGeom>
                <a:avLst/>
                <a:gdLst>
                  <a:gd name="T0" fmla="*/ 18 w 18"/>
                  <a:gd name="T1" fmla="*/ 56 h 63"/>
                  <a:gd name="T2" fmla="*/ 18 w 18"/>
                  <a:gd name="T3" fmla="*/ 56 h 63"/>
                  <a:gd name="T4" fmla="*/ 13 w 18"/>
                  <a:gd name="T5" fmla="*/ 45 h 63"/>
                  <a:gd name="T6" fmla="*/ 11 w 18"/>
                  <a:gd name="T7" fmla="*/ 29 h 63"/>
                  <a:gd name="T8" fmla="*/ 13 w 18"/>
                  <a:gd name="T9" fmla="*/ 16 h 63"/>
                  <a:gd name="T10" fmla="*/ 18 w 18"/>
                  <a:gd name="T11" fmla="*/ 9 h 63"/>
                  <a:gd name="T12" fmla="*/ 16 w 18"/>
                  <a:gd name="T13" fmla="*/ 0 h 63"/>
                  <a:gd name="T14" fmla="*/ 3 w 18"/>
                  <a:gd name="T15" fmla="*/ 11 h 63"/>
                  <a:gd name="T16" fmla="*/ 0 w 18"/>
                  <a:gd name="T17" fmla="*/ 29 h 63"/>
                  <a:gd name="T18" fmla="*/ 3 w 18"/>
                  <a:gd name="T19" fmla="*/ 47 h 63"/>
                  <a:gd name="T20" fmla="*/ 11 w 18"/>
                  <a:gd name="T21" fmla="*/ 63 h 63"/>
                  <a:gd name="T22" fmla="*/ 11 w 18"/>
                  <a:gd name="T23" fmla="*/ 63 h 63"/>
                  <a:gd name="T24" fmla="*/ 18 w 18"/>
                  <a:gd name="T25" fmla="*/ 56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63">
                    <a:moveTo>
                      <a:pt x="18" y="56"/>
                    </a:moveTo>
                    <a:lnTo>
                      <a:pt x="18" y="56"/>
                    </a:lnTo>
                    <a:lnTo>
                      <a:pt x="13" y="45"/>
                    </a:lnTo>
                    <a:lnTo>
                      <a:pt x="11" y="29"/>
                    </a:lnTo>
                    <a:lnTo>
                      <a:pt x="13" y="16"/>
                    </a:lnTo>
                    <a:lnTo>
                      <a:pt x="18" y="9"/>
                    </a:lnTo>
                    <a:lnTo>
                      <a:pt x="16" y="0"/>
                    </a:lnTo>
                    <a:lnTo>
                      <a:pt x="3" y="11"/>
                    </a:lnTo>
                    <a:lnTo>
                      <a:pt x="0" y="29"/>
                    </a:lnTo>
                    <a:lnTo>
                      <a:pt x="3" y="47"/>
                    </a:lnTo>
                    <a:lnTo>
                      <a:pt x="11" y="63"/>
                    </a:lnTo>
                    <a:lnTo>
                      <a:pt x="11" y="63"/>
                    </a:lnTo>
                    <a:lnTo>
                      <a:pt x="18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70" name="Freeform 394"/>
              <p:cNvSpPr>
                <a:spLocks/>
              </p:cNvSpPr>
              <p:nvPr/>
            </p:nvSpPr>
            <p:spPr bwMode="auto">
              <a:xfrm>
                <a:off x="4127" y="2643"/>
                <a:ext cx="27" cy="41"/>
              </a:xfrm>
              <a:custGeom>
                <a:avLst/>
                <a:gdLst>
                  <a:gd name="T0" fmla="*/ 5 w 54"/>
                  <a:gd name="T1" fmla="*/ 82 h 82"/>
                  <a:gd name="T2" fmla="*/ 5 w 54"/>
                  <a:gd name="T3" fmla="*/ 81 h 82"/>
                  <a:gd name="T4" fmla="*/ 22 w 54"/>
                  <a:gd name="T5" fmla="*/ 79 h 82"/>
                  <a:gd name="T6" fmla="*/ 36 w 54"/>
                  <a:gd name="T7" fmla="*/ 72 h 82"/>
                  <a:gd name="T8" fmla="*/ 47 w 54"/>
                  <a:gd name="T9" fmla="*/ 60 h 82"/>
                  <a:gd name="T10" fmla="*/ 52 w 54"/>
                  <a:gd name="T11" fmla="*/ 46 h 82"/>
                  <a:gd name="T12" fmla="*/ 54 w 54"/>
                  <a:gd name="T13" fmla="*/ 33 h 82"/>
                  <a:gd name="T14" fmla="*/ 54 w 54"/>
                  <a:gd name="T15" fmla="*/ 21 h 82"/>
                  <a:gd name="T16" fmla="*/ 52 w 54"/>
                  <a:gd name="T17" fmla="*/ 10 h 82"/>
                  <a:gd name="T18" fmla="*/ 47 w 54"/>
                  <a:gd name="T19" fmla="*/ 0 h 82"/>
                  <a:gd name="T20" fmla="*/ 40 w 54"/>
                  <a:gd name="T21" fmla="*/ 7 h 82"/>
                  <a:gd name="T22" fmla="*/ 43 w 54"/>
                  <a:gd name="T23" fmla="*/ 12 h 82"/>
                  <a:gd name="T24" fmla="*/ 45 w 54"/>
                  <a:gd name="T25" fmla="*/ 21 h 82"/>
                  <a:gd name="T26" fmla="*/ 45 w 54"/>
                  <a:gd name="T27" fmla="*/ 33 h 82"/>
                  <a:gd name="T28" fmla="*/ 43 w 54"/>
                  <a:gd name="T29" fmla="*/ 44 h 82"/>
                  <a:gd name="T30" fmla="*/ 38 w 54"/>
                  <a:gd name="T31" fmla="*/ 56 h 82"/>
                  <a:gd name="T32" fmla="*/ 31 w 54"/>
                  <a:gd name="T33" fmla="*/ 63 h 82"/>
                  <a:gd name="T34" fmla="*/ 20 w 54"/>
                  <a:gd name="T35" fmla="*/ 69 h 82"/>
                  <a:gd name="T36" fmla="*/ 5 w 54"/>
                  <a:gd name="T37" fmla="*/ 72 h 82"/>
                  <a:gd name="T38" fmla="*/ 5 w 54"/>
                  <a:gd name="T39" fmla="*/ 71 h 82"/>
                  <a:gd name="T40" fmla="*/ 5 w 54"/>
                  <a:gd name="T41" fmla="*/ 71 h 82"/>
                  <a:gd name="T42" fmla="*/ 1 w 54"/>
                  <a:gd name="T43" fmla="*/ 73 h 82"/>
                  <a:gd name="T44" fmla="*/ 0 w 54"/>
                  <a:gd name="T45" fmla="*/ 76 h 82"/>
                  <a:gd name="T46" fmla="*/ 1 w 54"/>
                  <a:gd name="T47" fmla="*/ 80 h 82"/>
                  <a:gd name="T48" fmla="*/ 5 w 54"/>
                  <a:gd name="T49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4" h="82">
                    <a:moveTo>
                      <a:pt x="5" y="82"/>
                    </a:moveTo>
                    <a:lnTo>
                      <a:pt x="5" y="81"/>
                    </a:lnTo>
                    <a:lnTo>
                      <a:pt x="22" y="79"/>
                    </a:lnTo>
                    <a:lnTo>
                      <a:pt x="36" y="72"/>
                    </a:lnTo>
                    <a:lnTo>
                      <a:pt x="47" y="60"/>
                    </a:lnTo>
                    <a:lnTo>
                      <a:pt x="52" y="46"/>
                    </a:lnTo>
                    <a:lnTo>
                      <a:pt x="54" y="33"/>
                    </a:lnTo>
                    <a:lnTo>
                      <a:pt x="54" y="21"/>
                    </a:lnTo>
                    <a:lnTo>
                      <a:pt x="52" y="10"/>
                    </a:lnTo>
                    <a:lnTo>
                      <a:pt x="47" y="0"/>
                    </a:lnTo>
                    <a:lnTo>
                      <a:pt x="40" y="7"/>
                    </a:lnTo>
                    <a:lnTo>
                      <a:pt x="43" y="12"/>
                    </a:lnTo>
                    <a:lnTo>
                      <a:pt x="45" y="21"/>
                    </a:lnTo>
                    <a:lnTo>
                      <a:pt x="45" y="33"/>
                    </a:lnTo>
                    <a:lnTo>
                      <a:pt x="43" y="44"/>
                    </a:lnTo>
                    <a:lnTo>
                      <a:pt x="38" y="56"/>
                    </a:lnTo>
                    <a:lnTo>
                      <a:pt x="31" y="63"/>
                    </a:lnTo>
                    <a:lnTo>
                      <a:pt x="20" y="69"/>
                    </a:lnTo>
                    <a:lnTo>
                      <a:pt x="5" y="72"/>
                    </a:lnTo>
                    <a:lnTo>
                      <a:pt x="5" y="71"/>
                    </a:lnTo>
                    <a:lnTo>
                      <a:pt x="5" y="71"/>
                    </a:lnTo>
                    <a:lnTo>
                      <a:pt x="1" y="73"/>
                    </a:lnTo>
                    <a:lnTo>
                      <a:pt x="0" y="76"/>
                    </a:lnTo>
                    <a:lnTo>
                      <a:pt x="1" y="80"/>
                    </a:lnTo>
                    <a:lnTo>
                      <a:pt x="5" y="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71" name="Freeform 395"/>
              <p:cNvSpPr>
                <a:spLocks/>
              </p:cNvSpPr>
              <p:nvPr/>
            </p:nvSpPr>
            <p:spPr bwMode="auto">
              <a:xfrm>
                <a:off x="4105" y="2678"/>
                <a:ext cx="24" cy="7"/>
              </a:xfrm>
              <a:custGeom>
                <a:avLst/>
                <a:gdLst>
                  <a:gd name="T0" fmla="*/ 0 w 49"/>
                  <a:gd name="T1" fmla="*/ 5 h 12"/>
                  <a:gd name="T2" fmla="*/ 5 w 49"/>
                  <a:gd name="T3" fmla="*/ 9 h 12"/>
                  <a:gd name="T4" fmla="*/ 13 w 49"/>
                  <a:gd name="T5" fmla="*/ 10 h 12"/>
                  <a:gd name="T6" fmla="*/ 20 w 49"/>
                  <a:gd name="T7" fmla="*/ 11 h 12"/>
                  <a:gd name="T8" fmla="*/ 26 w 49"/>
                  <a:gd name="T9" fmla="*/ 12 h 12"/>
                  <a:gd name="T10" fmla="*/ 30 w 49"/>
                  <a:gd name="T11" fmla="*/ 12 h 12"/>
                  <a:gd name="T12" fmla="*/ 35 w 49"/>
                  <a:gd name="T13" fmla="*/ 11 h 12"/>
                  <a:gd name="T14" fmla="*/ 39 w 49"/>
                  <a:gd name="T15" fmla="*/ 10 h 12"/>
                  <a:gd name="T16" fmla="*/ 44 w 49"/>
                  <a:gd name="T17" fmla="*/ 11 h 12"/>
                  <a:gd name="T18" fmla="*/ 49 w 49"/>
                  <a:gd name="T19" fmla="*/ 11 h 12"/>
                  <a:gd name="T20" fmla="*/ 49 w 49"/>
                  <a:gd name="T21" fmla="*/ 0 h 12"/>
                  <a:gd name="T22" fmla="*/ 44 w 49"/>
                  <a:gd name="T23" fmla="*/ 0 h 12"/>
                  <a:gd name="T24" fmla="*/ 39 w 49"/>
                  <a:gd name="T25" fmla="*/ 1 h 12"/>
                  <a:gd name="T26" fmla="*/ 35 w 49"/>
                  <a:gd name="T27" fmla="*/ 2 h 12"/>
                  <a:gd name="T28" fmla="*/ 30 w 49"/>
                  <a:gd name="T29" fmla="*/ 1 h 12"/>
                  <a:gd name="T30" fmla="*/ 26 w 49"/>
                  <a:gd name="T31" fmla="*/ 1 h 12"/>
                  <a:gd name="T32" fmla="*/ 20 w 49"/>
                  <a:gd name="T33" fmla="*/ 2 h 12"/>
                  <a:gd name="T34" fmla="*/ 13 w 49"/>
                  <a:gd name="T35" fmla="*/ 1 h 12"/>
                  <a:gd name="T36" fmla="*/ 5 w 49"/>
                  <a:gd name="T37" fmla="*/ 0 h 12"/>
                  <a:gd name="T38" fmla="*/ 10 w 49"/>
                  <a:gd name="T39" fmla="*/ 3 h 12"/>
                  <a:gd name="T40" fmla="*/ 5 w 49"/>
                  <a:gd name="T41" fmla="*/ 0 h 12"/>
                  <a:gd name="T42" fmla="*/ 1 w 49"/>
                  <a:gd name="T43" fmla="*/ 1 h 12"/>
                  <a:gd name="T44" fmla="*/ 0 w 49"/>
                  <a:gd name="T45" fmla="*/ 4 h 12"/>
                  <a:gd name="T46" fmla="*/ 1 w 49"/>
                  <a:gd name="T47" fmla="*/ 8 h 12"/>
                  <a:gd name="T48" fmla="*/ 5 w 49"/>
                  <a:gd name="T49" fmla="*/ 9 h 12"/>
                  <a:gd name="T50" fmla="*/ 0 w 49"/>
                  <a:gd name="T51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9" h="12">
                    <a:moveTo>
                      <a:pt x="0" y="5"/>
                    </a:moveTo>
                    <a:lnTo>
                      <a:pt x="5" y="9"/>
                    </a:lnTo>
                    <a:lnTo>
                      <a:pt x="13" y="10"/>
                    </a:lnTo>
                    <a:lnTo>
                      <a:pt x="20" y="11"/>
                    </a:lnTo>
                    <a:lnTo>
                      <a:pt x="26" y="12"/>
                    </a:lnTo>
                    <a:lnTo>
                      <a:pt x="30" y="12"/>
                    </a:lnTo>
                    <a:lnTo>
                      <a:pt x="35" y="11"/>
                    </a:lnTo>
                    <a:lnTo>
                      <a:pt x="39" y="10"/>
                    </a:lnTo>
                    <a:lnTo>
                      <a:pt x="44" y="11"/>
                    </a:lnTo>
                    <a:lnTo>
                      <a:pt x="49" y="11"/>
                    </a:lnTo>
                    <a:lnTo>
                      <a:pt x="49" y="0"/>
                    </a:lnTo>
                    <a:lnTo>
                      <a:pt x="44" y="0"/>
                    </a:lnTo>
                    <a:lnTo>
                      <a:pt x="39" y="1"/>
                    </a:lnTo>
                    <a:lnTo>
                      <a:pt x="35" y="2"/>
                    </a:lnTo>
                    <a:lnTo>
                      <a:pt x="30" y="1"/>
                    </a:lnTo>
                    <a:lnTo>
                      <a:pt x="26" y="1"/>
                    </a:lnTo>
                    <a:lnTo>
                      <a:pt x="20" y="2"/>
                    </a:lnTo>
                    <a:lnTo>
                      <a:pt x="13" y="1"/>
                    </a:lnTo>
                    <a:lnTo>
                      <a:pt x="5" y="0"/>
                    </a:lnTo>
                    <a:lnTo>
                      <a:pt x="10" y="3"/>
                    </a:lnTo>
                    <a:lnTo>
                      <a:pt x="5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1" y="8"/>
                    </a:lnTo>
                    <a:lnTo>
                      <a:pt x="5" y="9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72" name="Freeform 396"/>
              <p:cNvSpPr>
                <a:spLocks/>
              </p:cNvSpPr>
              <p:nvPr/>
            </p:nvSpPr>
            <p:spPr bwMode="auto">
              <a:xfrm>
                <a:off x="4087" y="2646"/>
                <a:ext cx="23" cy="35"/>
              </a:xfrm>
              <a:custGeom>
                <a:avLst/>
                <a:gdLst>
                  <a:gd name="T0" fmla="*/ 0 w 45"/>
                  <a:gd name="T1" fmla="*/ 7 h 70"/>
                  <a:gd name="T2" fmla="*/ 0 w 45"/>
                  <a:gd name="T3" fmla="*/ 7 h 70"/>
                  <a:gd name="T4" fmla="*/ 7 w 45"/>
                  <a:gd name="T5" fmla="*/ 15 h 70"/>
                  <a:gd name="T6" fmla="*/ 11 w 45"/>
                  <a:gd name="T7" fmla="*/ 22 h 70"/>
                  <a:gd name="T8" fmla="*/ 17 w 45"/>
                  <a:gd name="T9" fmla="*/ 30 h 70"/>
                  <a:gd name="T10" fmla="*/ 22 w 45"/>
                  <a:gd name="T11" fmla="*/ 38 h 70"/>
                  <a:gd name="T12" fmla="*/ 26 w 45"/>
                  <a:gd name="T13" fmla="*/ 46 h 70"/>
                  <a:gd name="T14" fmla="*/ 30 w 45"/>
                  <a:gd name="T15" fmla="*/ 54 h 70"/>
                  <a:gd name="T16" fmla="*/ 33 w 45"/>
                  <a:gd name="T17" fmla="*/ 62 h 70"/>
                  <a:gd name="T18" fmla="*/ 35 w 45"/>
                  <a:gd name="T19" fmla="*/ 70 h 70"/>
                  <a:gd name="T20" fmla="*/ 45 w 45"/>
                  <a:gd name="T21" fmla="*/ 68 h 70"/>
                  <a:gd name="T22" fmla="*/ 42 w 45"/>
                  <a:gd name="T23" fmla="*/ 60 h 70"/>
                  <a:gd name="T24" fmla="*/ 39 w 45"/>
                  <a:gd name="T25" fmla="*/ 52 h 70"/>
                  <a:gd name="T26" fmla="*/ 35 w 45"/>
                  <a:gd name="T27" fmla="*/ 42 h 70"/>
                  <a:gd name="T28" fmla="*/ 31 w 45"/>
                  <a:gd name="T29" fmla="*/ 33 h 70"/>
                  <a:gd name="T30" fmla="*/ 26 w 45"/>
                  <a:gd name="T31" fmla="*/ 25 h 70"/>
                  <a:gd name="T32" fmla="*/ 20 w 45"/>
                  <a:gd name="T33" fmla="*/ 17 h 70"/>
                  <a:gd name="T34" fmla="*/ 13 w 45"/>
                  <a:gd name="T35" fmla="*/ 8 h 70"/>
                  <a:gd name="T36" fmla="*/ 7 w 45"/>
                  <a:gd name="T37" fmla="*/ 0 h 70"/>
                  <a:gd name="T38" fmla="*/ 7 w 45"/>
                  <a:gd name="T39" fmla="*/ 0 h 70"/>
                  <a:gd name="T40" fmla="*/ 0 w 45"/>
                  <a:gd name="T41" fmla="*/ 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5" h="70">
                    <a:moveTo>
                      <a:pt x="0" y="7"/>
                    </a:moveTo>
                    <a:lnTo>
                      <a:pt x="0" y="7"/>
                    </a:lnTo>
                    <a:lnTo>
                      <a:pt x="7" y="15"/>
                    </a:lnTo>
                    <a:lnTo>
                      <a:pt x="11" y="22"/>
                    </a:lnTo>
                    <a:lnTo>
                      <a:pt x="17" y="30"/>
                    </a:lnTo>
                    <a:lnTo>
                      <a:pt x="22" y="38"/>
                    </a:lnTo>
                    <a:lnTo>
                      <a:pt x="26" y="46"/>
                    </a:lnTo>
                    <a:lnTo>
                      <a:pt x="30" y="54"/>
                    </a:lnTo>
                    <a:lnTo>
                      <a:pt x="33" y="62"/>
                    </a:lnTo>
                    <a:lnTo>
                      <a:pt x="35" y="70"/>
                    </a:lnTo>
                    <a:lnTo>
                      <a:pt x="45" y="68"/>
                    </a:lnTo>
                    <a:lnTo>
                      <a:pt x="42" y="60"/>
                    </a:lnTo>
                    <a:lnTo>
                      <a:pt x="39" y="52"/>
                    </a:lnTo>
                    <a:lnTo>
                      <a:pt x="35" y="42"/>
                    </a:lnTo>
                    <a:lnTo>
                      <a:pt x="31" y="33"/>
                    </a:lnTo>
                    <a:lnTo>
                      <a:pt x="26" y="25"/>
                    </a:lnTo>
                    <a:lnTo>
                      <a:pt x="20" y="17"/>
                    </a:lnTo>
                    <a:lnTo>
                      <a:pt x="13" y="8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73" name="Freeform 397"/>
              <p:cNvSpPr>
                <a:spLocks/>
              </p:cNvSpPr>
              <p:nvPr/>
            </p:nvSpPr>
            <p:spPr bwMode="auto">
              <a:xfrm>
                <a:off x="4045" y="2626"/>
                <a:ext cx="46" cy="23"/>
              </a:xfrm>
              <a:custGeom>
                <a:avLst/>
                <a:gdLst>
                  <a:gd name="T0" fmla="*/ 0 w 91"/>
                  <a:gd name="T1" fmla="*/ 9 h 47"/>
                  <a:gd name="T2" fmla="*/ 5 w 91"/>
                  <a:gd name="T3" fmla="*/ 14 h 47"/>
                  <a:gd name="T4" fmla="*/ 10 w 91"/>
                  <a:gd name="T5" fmla="*/ 12 h 47"/>
                  <a:gd name="T6" fmla="*/ 18 w 91"/>
                  <a:gd name="T7" fmla="*/ 11 h 47"/>
                  <a:gd name="T8" fmla="*/ 27 w 91"/>
                  <a:gd name="T9" fmla="*/ 11 h 47"/>
                  <a:gd name="T10" fmla="*/ 36 w 91"/>
                  <a:gd name="T11" fmla="*/ 11 h 47"/>
                  <a:gd name="T12" fmla="*/ 46 w 91"/>
                  <a:gd name="T13" fmla="*/ 16 h 47"/>
                  <a:gd name="T14" fmla="*/ 58 w 91"/>
                  <a:gd name="T15" fmla="*/ 23 h 47"/>
                  <a:gd name="T16" fmla="*/ 70 w 91"/>
                  <a:gd name="T17" fmla="*/ 32 h 47"/>
                  <a:gd name="T18" fmla="*/ 84 w 91"/>
                  <a:gd name="T19" fmla="*/ 47 h 47"/>
                  <a:gd name="T20" fmla="*/ 91 w 91"/>
                  <a:gd name="T21" fmla="*/ 40 h 47"/>
                  <a:gd name="T22" fmla="*/ 77 w 91"/>
                  <a:gd name="T23" fmla="*/ 25 h 47"/>
                  <a:gd name="T24" fmla="*/ 63 w 91"/>
                  <a:gd name="T25" fmla="*/ 14 h 47"/>
                  <a:gd name="T26" fmla="*/ 50 w 91"/>
                  <a:gd name="T27" fmla="*/ 7 h 47"/>
                  <a:gd name="T28" fmla="*/ 39 w 91"/>
                  <a:gd name="T29" fmla="*/ 2 h 47"/>
                  <a:gd name="T30" fmla="*/ 27 w 91"/>
                  <a:gd name="T31" fmla="*/ 0 h 47"/>
                  <a:gd name="T32" fmla="*/ 18 w 91"/>
                  <a:gd name="T33" fmla="*/ 2 h 47"/>
                  <a:gd name="T34" fmla="*/ 10 w 91"/>
                  <a:gd name="T35" fmla="*/ 3 h 47"/>
                  <a:gd name="T36" fmla="*/ 3 w 91"/>
                  <a:gd name="T37" fmla="*/ 4 h 47"/>
                  <a:gd name="T38" fmla="*/ 9 w 91"/>
                  <a:gd name="T39" fmla="*/ 9 h 47"/>
                  <a:gd name="T40" fmla="*/ 3 w 91"/>
                  <a:gd name="T41" fmla="*/ 4 h 47"/>
                  <a:gd name="T42" fmla="*/ 1 w 91"/>
                  <a:gd name="T43" fmla="*/ 7 h 47"/>
                  <a:gd name="T44" fmla="*/ 0 w 91"/>
                  <a:gd name="T45" fmla="*/ 10 h 47"/>
                  <a:gd name="T46" fmla="*/ 2 w 91"/>
                  <a:gd name="T47" fmla="*/ 12 h 47"/>
                  <a:gd name="T48" fmla="*/ 5 w 91"/>
                  <a:gd name="T49" fmla="*/ 14 h 47"/>
                  <a:gd name="T50" fmla="*/ 0 w 91"/>
                  <a:gd name="T51" fmla="*/ 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1" h="47">
                    <a:moveTo>
                      <a:pt x="0" y="9"/>
                    </a:moveTo>
                    <a:lnTo>
                      <a:pt x="5" y="14"/>
                    </a:lnTo>
                    <a:lnTo>
                      <a:pt x="10" y="12"/>
                    </a:lnTo>
                    <a:lnTo>
                      <a:pt x="18" y="11"/>
                    </a:lnTo>
                    <a:lnTo>
                      <a:pt x="27" y="11"/>
                    </a:lnTo>
                    <a:lnTo>
                      <a:pt x="36" y="11"/>
                    </a:lnTo>
                    <a:lnTo>
                      <a:pt x="46" y="16"/>
                    </a:lnTo>
                    <a:lnTo>
                      <a:pt x="58" y="23"/>
                    </a:lnTo>
                    <a:lnTo>
                      <a:pt x="70" y="32"/>
                    </a:lnTo>
                    <a:lnTo>
                      <a:pt x="84" y="47"/>
                    </a:lnTo>
                    <a:lnTo>
                      <a:pt x="91" y="40"/>
                    </a:lnTo>
                    <a:lnTo>
                      <a:pt x="77" y="25"/>
                    </a:lnTo>
                    <a:lnTo>
                      <a:pt x="63" y="14"/>
                    </a:lnTo>
                    <a:lnTo>
                      <a:pt x="50" y="7"/>
                    </a:lnTo>
                    <a:lnTo>
                      <a:pt x="39" y="2"/>
                    </a:lnTo>
                    <a:lnTo>
                      <a:pt x="27" y="0"/>
                    </a:lnTo>
                    <a:lnTo>
                      <a:pt x="18" y="2"/>
                    </a:lnTo>
                    <a:lnTo>
                      <a:pt x="10" y="3"/>
                    </a:lnTo>
                    <a:lnTo>
                      <a:pt x="3" y="4"/>
                    </a:lnTo>
                    <a:lnTo>
                      <a:pt x="9" y="9"/>
                    </a:lnTo>
                    <a:lnTo>
                      <a:pt x="3" y="4"/>
                    </a:lnTo>
                    <a:lnTo>
                      <a:pt x="1" y="7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5" y="14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74" name="Freeform 398"/>
              <p:cNvSpPr>
                <a:spLocks/>
              </p:cNvSpPr>
              <p:nvPr/>
            </p:nvSpPr>
            <p:spPr bwMode="auto">
              <a:xfrm>
                <a:off x="4010" y="2580"/>
                <a:ext cx="40" cy="50"/>
              </a:xfrm>
              <a:custGeom>
                <a:avLst/>
                <a:gdLst>
                  <a:gd name="T0" fmla="*/ 0 w 81"/>
                  <a:gd name="T1" fmla="*/ 4 h 101"/>
                  <a:gd name="T2" fmla="*/ 1 w 81"/>
                  <a:gd name="T3" fmla="*/ 7 h 101"/>
                  <a:gd name="T4" fmla="*/ 13 w 81"/>
                  <a:gd name="T5" fmla="*/ 20 h 101"/>
                  <a:gd name="T6" fmla="*/ 25 w 81"/>
                  <a:gd name="T7" fmla="*/ 32 h 101"/>
                  <a:gd name="T8" fmla="*/ 38 w 81"/>
                  <a:gd name="T9" fmla="*/ 43 h 101"/>
                  <a:gd name="T10" fmla="*/ 50 w 81"/>
                  <a:gd name="T11" fmla="*/ 54 h 101"/>
                  <a:gd name="T12" fmla="*/ 61 w 81"/>
                  <a:gd name="T13" fmla="*/ 65 h 101"/>
                  <a:gd name="T14" fmla="*/ 68 w 81"/>
                  <a:gd name="T15" fmla="*/ 77 h 101"/>
                  <a:gd name="T16" fmla="*/ 72 w 81"/>
                  <a:gd name="T17" fmla="*/ 87 h 101"/>
                  <a:gd name="T18" fmla="*/ 72 w 81"/>
                  <a:gd name="T19" fmla="*/ 101 h 101"/>
                  <a:gd name="T20" fmla="*/ 81 w 81"/>
                  <a:gd name="T21" fmla="*/ 101 h 101"/>
                  <a:gd name="T22" fmla="*/ 81 w 81"/>
                  <a:gd name="T23" fmla="*/ 87 h 101"/>
                  <a:gd name="T24" fmla="*/ 77 w 81"/>
                  <a:gd name="T25" fmla="*/ 72 h 101"/>
                  <a:gd name="T26" fmla="*/ 68 w 81"/>
                  <a:gd name="T27" fmla="*/ 58 h 101"/>
                  <a:gd name="T28" fmla="*/ 57 w 81"/>
                  <a:gd name="T29" fmla="*/ 47 h 101"/>
                  <a:gd name="T30" fmla="*/ 45 w 81"/>
                  <a:gd name="T31" fmla="*/ 36 h 101"/>
                  <a:gd name="T32" fmla="*/ 32 w 81"/>
                  <a:gd name="T33" fmla="*/ 25 h 101"/>
                  <a:gd name="T34" fmla="*/ 20 w 81"/>
                  <a:gd name="T35" fmla="*/ 13 h 101"/>
                  <a:gd name="T36" fmla="*/ 10 w 81"/>
                  <a:gd name="T37" fmla="*/ 2 h 101"/>
                  <a:gd name="T38" fmla="*/ 12 w 81"/>
                  <a:gd name="T39" fmla="*/ 4 h 101"/>
                  <a:gd name="T40" fmla="*/ 10 w 81"/>
                  <a:gd name="T41" fmla="*/ 2 h 101"/>
                  <a:gd name="T42" fmla="*/ 8 w 81"/>
                  <a:gd name="T43" fmla="*/ 0 h 101"/>
                  <a:gd name="T44" fmla="*/ 5 w 81"/>
                  <a:gd name="T45" fmla="*/ 0 h 101"/>
                  <a:gd name="T46" fmla="*/ 1 w 81"/>
                  <a:gd name="T47" fmla="*/ 3 h 101"/>
                  <a:gd name="T48" fmla="*/ 1 w 81"/>
                  <a:gd name="T49" fmla="*/ 7 h 101"/>
                  <a:gd name="T50" fmla="*/ 0 w 81"/>
                  <a:gd name="T51" fmla="*/ 4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1" h="101">
                    <a:moveTo>
                      <a:pt x="0" y="4"/>
                    </a:moveTo>
                    <a:lnTo>
                      <a:pt x="1" y="7"/>
                    </a:lnTo>
                    <a:lnTo>
                      <a:pt x="13" y="20"/>
                    </a:lnTo>
                    <a:lnTo>
                      <a:pt x="25" y="32"/>
                    </a:lnTo>
                    <a:lnTo>
                      <a:pt x="38" y="43"/>
                    </a:lnTo>
                    <a:lnTo>
                      <a:pt x="50" y="54"/>
                    </a:lnTo>
                    <a:lnTo>
                      <a:pt x="61" y="65"/>
                    </a:lnTo>
                    <a:lnTo>
                      <a:pt x="68" y="77"/>
                    </a:lnTo>
                    <a:lnTo>
                      <a:pt x="72" y="87"/>
                    </a:lnTo>
                    <a:lnTo>
                      <a:pt x="72" y="101"/>
                    </a:lnTo>
                    <a:lnTo>
                      <a:pt x="81" y="101"/>
                    </a:lnTo>
                    <a:lnTo>
                      <a:pt x="81" y="87"/>
                    </a:lnTo>
                    <a:lnTo>
                      <a:pt x="77" y="72"/>
                    </a:lnTo>
                    <a:lnTo>
                      <a:pt x="68" y="58"/>
                    </a:lnTo>
                    <a:lnTo>
                      <a:pt x="57" y="47"/>
                    </a:lnTo>
                    <a:lnTo>
                      <a:pt x="45" y="36"/>
                    </a:lnTo>
                    <a:lnTo>
                      <a:pt x="32" y="25"/>
                    </a:lnTo>
                    <a:lnTo>
                      <a:pt x="20" y="13"/>
                    </a:lnTo>
                    <a:lnTo>
                      <a:pt x="10" y="2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1" y="3"/>
                    </a:lnTo>
                    <a:lnTo>
                      <a:pt x="1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75" name="Freeform 399"/>
              <p:cNvSpPr>
                <a:spLocks/>
              </p:cNvSpPr>
              <p:nvPr/>
            </p:nvSpPr>
            <p:spPr bwMode="auto">
              <a:xfrm>
                <a:off x="4008" y="2566"/>
                <a:ext cx="7" cy="16"/>
              </a:xfrm>
              <a:custGeom>
                <a:avLst/>
                <a:gdLst>
                  <a:gd name="T0" fmla="*/ 0 w 14"/>
                  <a:gd name="T1" fmla="*/ 0 h 32"/>
                  <a:gd name="T2" fmla="*/ 1 w 14"/>
                  <a:gd name="T3" fmla="*/ 0 h 32"/>
                  <a:gd name="T4" fmla="*/ 2 w 14"/>
                  <a:gd name="T5" fmla="*/ 18 h 32"/>
                  <a:gd name="T6" fmla="*/ 3 w 14"/>
                  <a:gd name="T7" fmla="*/ 28 h 32"/>
                  <a:gd name="T8" fmla="*/ 2 w 14"/>
                  <a:gd name="T9" fmla="*/ 31 h 32"/>
                  <a:gd name="T10" fmla="*/ 2 w 14"/>
                  <a:gd name="T11" fmla="*/ 32 h 32"/>
                  <a:gd name="T12" fmla="*/ 14 w 14"/>
                  <a:gd name="T13" fmla="*/ 32 h 32"/>
                  <a:gd name="T14" fmla="*/ 14 w 14"/>
                  <a:gd name="T15" fmla="*/ 31 h 32"/>
                  <a:gd name="T16" fmla="*/ 12 w 14"/>
                  <a:gd name="T17" fmla="*/ 28 h 32"/>
                  <a:gd name="T18" fmla="*/ 11 w 14"/>
                  <a:gd name="T19" fmla="*/ 18 h 32"/>
                  <a:gd name="T20" fmla="*/ 10 w 14"/>
                  <a:gd name="T21" fmla="*/ 0 h 32"/>
                  <a:gd name="T22" fmla="*/ 11 w 14"/>
                  <a:gd name="T23" fmla="*/ 0 h 32"/>
                  <a:gd name="T24" fmla="*/ 0 w 14"/>
                  <a:gd name="T2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32">
                    <a:moveTo>
                      <a:pt x="0" y="0"/>
                    </a:moveTo>
                    <a:lnTo>
                      <a:pt x="1" y="0"/>
                    </a:lnTo>
                    <a:lnTo>
                      <a:pt x="2" y="18"/>
                    </a:lnTo>
                    <a:lnTo>
                      <a:pt x="3" y="28"/>
                    </a:lnTo>
                    <a:lnTo>
                      <a:pt x="2" y="31"/>
                    </a:lnTo>
                    <a:lnTo>
                      <a:pt x="2" y="32"/>
                    </a:lnTo>
                    <a:lnTo>
                      <a:pt x="14" y="32"/>
                    </a:lnTo>
                    <a:lnTo>
                      <a:pt x="14" y="31"/>
                    </a:lnTo>
                    <a:lnTo>
                      <a:pt x="12" y="28"/>
                    </a:lnTo>
                    <a:lnTo>
                      <a:pt x="11" y="18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76" name="Freeform 400"/>
              <p:cNvSpPr>
                <a:spLocks/>
              </p:cNvSpPr>
              <p:nvPr/>
            </p:nvSpPr>
            <p:spPr bwMode="auto">
              <a:xfrm>
                <a:off x="4008" y="2555"/>
                <a:ext cx="6" cy="11"/>
              </a:xfrm>
              <a:custGeom>
                <a:avLst/>
                <a:gdLst>
                  <a:gd name="T0" fmla="*/ 4 w 11"/>
                  <a:gd name="T1" fmla="*/ 0 h 22"/>
                  <a:gd name="T2" fmla="*/ 0 w 11"/>
                  <a:gd name="T3" fmla="*/ 6 h 22"/>
                  <a:gd name="T4" fmla="*/ 1 w 11"/>
                  <a:gd name="T5" fmla="*/ 8 h 22"/>
                  <a:gd name="T6" fmla="*/ 0 w 11"/>
                  <a:gd name="T7" fmla="*/ 12 h 22"/>
                  <a:gd name="T8" fmla="*/ 0 w 11"/>
                  <a:gd name="T9" fmla="*/ 16 h 22"/>
                  <a:gd name="T10" fmla="*/ 0 w 11"/>
                  <a:gd name="T11" fmla="*/ 22 h 22"/>
                  <a:gd name="T12" fmla="*/ 11 w 11"/>
                  <a:gd name="T13" fmla="*/ 22 h 22"/>
                  <a:gd name="T14" fmla="*/ 11 w 11"/>
                  <a:gd name="T15" fmla="*/ 16 h 22"/>
                  <a:gd name="T16" fmla="*/ 11 w 11"/>
                  <a:gd name="T17" fmla="*/ 12 h 22"/>
                  <a:gd name="T18" fmla="*/ 10 w 11"/>
                  <a:gd name="T19" fmla="*/ 8 h 22"/>
                  <a:gd name="T20" fmla="*/ 9 w 11"/>
                  <a:gd name="T21" fmla="*/ 4 h 22"/>
                  <a:gd name="T22" fmla="*/ 4 w 11"/>
                  <a:gd name="T23" fmla="*/ 9 h 22"/>
                  <a:gd name="T24" fmla="*/ 9 w 11"/>
                  <a:gd name="T25" fmla="*/ 4 h 22"/>
                  <a:gd name="T26" fmla="*/ 7 w 11"/>
                  <a:gd name="T27" fmla="*/ 0 h 22"/>
                  <a:gd name="T28" fmla="*/ 3 w 11"/>
                  <a:gd name="T29" fmla="*/ 0 h 22"/>
                  <a:gd name="T30" fmla="*/ 1 w 11"/>
                  <a:gd name="T31" fmla="*/ 2 h 22"/>
                  <a:gd name="T32" fmla="*/ 0 w 11"/>
                  <a:gd name="T33" fmla="*/ 6 h 22"/>
                  <a:gd name="T34" fmla="*/ 4 w 11"/>
                  <a:gd name="T3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" h="22">
                    <a:moveTo>
                      <a:pt x="4" y="0"/>
                    </a:moveTo>
                    <a:lnTo>
                      <a:pt x="0" y="6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11" y="22"/>
                    </a:lnTo>
                    <a:lnTo>
                      <a:pt x="11" y="16"/>
                    </a:lnTo>
                    <a:lnTo>
                      <a:pt x="11" y="12"/>
                    </a:lnTo>
                    <a:lnTo>
                      <a:pt x="10" y="8"/>
                    </a:lnTo>
                    <a:lnTo>
                      <a:pt x="9" y="4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6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77" name="Freeform 401"/>
              <p:cNvSpPr>
                <a:spLocks/>
              </p:cNvSpPr>
              <p:nvPr/>
            </p:nvSpPr>
            <p:spPr bwMode="auto">
              <a:xfrm>
                <a:off x="4011" y="2554"/>
                <a:ext cx="12" cy="6"/>
              </a:xfrm>
              <a:custGeom>
                <a:avLst/>
                <a:gdLst>
                  <a:gd name="T0" fmla="*/ 17 w 26"/>
                  <a:gd name="T1" fmla="*/ 5 h 11"/>
                  <a:gd name="T2" fmla="*/ 20 w 26"/>
                  <a:gd name="T3" fmla="*/ 0 h 11"/>
                  <a:gd name="T4" fmla="*/ 19 w 26"/>
                  <a:gd name="T5" fmla="*/ 0 h 11"/>
                  <a:gd name="T6" fmla="*/ 14 w 26"/>
                  <a:gd name="T7" fmla="*/ 1 h 11"/>
                  <a:gd name="T8" fmla="*/ 8 w 26"/>
                  <a:gd name="T9" fmla="*/ 0 h 11"/>
                  <a:gd name="T10" fmla="*/ 0 w 26"/>
                  <a:gd name="T11" fmla="*/ 1 h 11"/>
                  <a:gd name="T12" fmla="*/ 0 w 26"/>
                  <a:gd name="T13" fmla="*/ 10 h 11"/>
                  <a:gd name="T14" fmla="*/ 8 w 26"/>
                  <a:gd name="T15" fmla="*/ 11 h 11"/>
                  <a:gd name="T16" fmla="*/ 14 w 26"/>
                  <a:gd name="T17" fmla="*/ 10 h 11"/>
                  <a:gd name="T18" fmla="*/ 19 w 26"/>
                  <a:gd name="T19" fmla="*/ 9 h 11"/>
                  <a:gd name="T20" fmla="*/ 22 w 26"/>
                  <a:gd name="T21" fmla="*/ 9 h 11"/>
                  <a:gd name="T22" fmla="*/ 26 w 26"/>
                  <a:gd name="T23" fmla="*/ 5 h 11"/>
                  <a:gd name="T24" fmla="*/ 22 w 26"/>
                  <a:gd name="T25" fmla="*/ 9 h 11"/>
                  <a:gd name="T26" fmla="*/ 26 w 26"/>
                  <a:gd name="T27" fmla="*/ 7 h 11"/>
                  <a:gd name="T28" fmla="*/ 26 w 26"/>
                  <a:gd name="T29" fmla="*/ 3 h 11"/>
                  <a:gd name="T30" fmla="*/ 23 w 26"/>
                  <a:gd name="T31" fmla="*/ 1 h 11"/>
                  <a:gd name="T32" fmla="*/ 20 w 26"/>
                  <a:gd name="T33" fmla="*/ 0 h 11"/>
                  <a:gd name="T34" fmla="*/ 17 w 26"/>
                  <a:gd name="T35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6" h="11">
                    <a:moveTo>
                      <a:pt x="17" y="5"/>
                    </a:moveTo>
                    <a:lnTo>
                      <a:pt x="20" y="0"/>
                    </a:lnTo>
                    <a:lnTo>
                      <a:pt x="19" y="0"/>
                    </a:lnTo>
                    <a:lnTo>
                      <a:pt x="14" y="1"/>
                    </a:lnTo>
                    <a:lnTo>
                      <a:pt x="8" y="0"/>
                    </a:lnTo>
                    <a:lnTo>
                      <a:pt x="0" y="1"/>
                    </a:lnTo>
                    <a:lnTo>
                      <a:pt x="0" y="10"/>
                    </a:lnTo>
                    <a:lnTo>
                      <a:pt x="8" y="11"/>
                    </a:lnTo>
                    <a:lnTo>
                      <a:pt x="14" y="10"/>
                    </a:lnTo>
                    <a:lnTo>
                      <a:pt x="19" y="9"/>
                    </a:lnTo>
                    <a:lnTo>
                      <a:pt x="22" y="9"/>
                    </a:lnTo>
                    <a:lnTo>
                      <a:pt x="26" y="5"/>
                    </a:lnTo>
                    <a:lnTo>
                      <a:pt x="22" y="9"/>
                    </a:lnTo>
                    <a:lnTo>
                      <a:pt x="26" y="7"/>
                    </a:lnTo>
                    <a:lnTo>
                      <a:pt x="26" y="3"/>
                    </a:lnTo>
                    <a:lnTo>
                      <a:pt x="23" y="1"/>
                    </a:lnTo>
                    <a:lnTo>
                      <a:pt x="20" y="0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78" name="Freeform 402"/>
              <p:cNvSpPr>
                <a:spLocks/>
              </p:cNvSpPr>
              <p:nvPr/>
            </p:nvSpPr>
            <p:spPr bwMode="auto">
              <a:xfrm>
                <a:off x="4018" y="2500"/>
                <a:ext cx="9" cy="57"/>
              </a:xfrm>
              <a:custGeom>
                <a:avLst/>
                <a:gdLst>
                  <a:gd name="T0" fmla="*/ 10 w 19"/>
                  <a:gd name="T1" fmla="*/ 0 h 114"/>
                  <a:gd name="T2" fmla="*/ 8 w 19"/>
                  <a:gd name="T3" fmla="*/ 23 h 114"/>
                  <a:gd name="T4" fmla="*/ 4 w 19"/>
                  <a:gd name="T5" fmla="*/ 43 h 114"/>
                  <a:gd name="T6" fmla="*/ 0 w 19"/>
                  <a:gd name="T7" fmla="*/ 71 h 114"/>
                  <a:gd name="T8" fmla="*/ 2 w 19"/>
                  <a:gd name="T9" fmla="*/ 114 h 114"/>
                  <a:gd name="T10" fmla="*/ 11 w 19"/>
                  <a:gd name="T11" fmla="*/ 114 h 114"/>
                  <a:gd name="T12" fmla="*/ 10 w 19"/>
                  <a:gd name="T13" fmla="*/ 71 h 114"/>
                  <a:gd name="T14" fmla="*/ 13 w 19"/>
                  <a:gd name="T15" fmla="*/ 43 h 114"/>
                  <a:gd name="T16" fmla="*/ 18 w 19"/>
                  <a:gd name="T17" fmla="*/ 23 h 114"/>
                  <a:gd name="T18" fmla="*/ 19 w 19"/>
                  <a:gd name="T19" fmla="*/ 0 h 114"/>
                  <a:gd name="T20" fmla="*/ 10 w 19"/>
                  <a:gd name="T21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114">
                    <a:moveTo>
                      <a:pt x="10" y="0"/>
                    </a:moveTo>
                    <a:lnTo>
                      <a:pt x="8" y="23"/>
                    </a:lnTo>
                    <a:lnTo>
                      <a:pt x="4" y="43"/>
                    </a:lnTo>
                    <a:lnTo>
                      <a:pt x="0" y="71"/>
                    </a:lnTo>
                    <a:lnTo>
                      <a:pt x="2" y="114"/>
                    </a:lnTo>
                    <a:lnTo>
                      <a:pt x="11" y="114"/>
                    </a:lnTo>
                    <a:lnTo>
                      <a:pt x="10" y="71"/>
                    </a:lnTo>
                    <a:lnTo>
                      <a:pt x="13" y="43"/>
                    </a:lnTo>
                    <a:lnTo>
                      <a:pt x="18" y="23"/>
                    </a:lnTo>
                    <a:lnTo>
                      <a:pt x="19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79" name="Freeform 403"/>
              <p:cNvSpPr>
                <a:spLocks/>
              </p:cNvSpPr>
              <p:nvPr/>
            </p:nvSpPr>
            <p:spPr bwMode="auto">
              <a:xfrm>
                <a:off x="4023" y="2497"/>
                <a:ext cx="4" cy="3"/>
              </a:xfrm>
              <a:custGeom>
                <a:avLst/>
                <a:gdLst>
                  <a:gd name="T0" fmla="*/ 9 w 9"/>
                  <a:gd name="T1" fmla="*/ 5 h 5"/>
                  <a:gd name="T2" fmla="*/ 8 w 9"/>
                  <a:gd name="T3" fmla="*/ 1 h 5"/>
                  <a:gd name="T4" fmla="*/ 4 w 9"/>
                  <a:gd name="T5" fmla="*/ 0 h 5"/>
                  <a:gd name="T6" fmla="*/ 1 w 9"/>
                  <a:gd name="T7" fmla="*/ 1 h 5"/>
                  <a:gd name="T8" fmla="*/ 0 w 9"/>
                  <a:gd name="T9" fmla="*/ 5 h 5"/>
                  <a:gd name="T10" fmla="*/ 9 w 9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5">
                    <a:moveTo>
                      <a:pt x="9" y="5"/>
                    </a:moveTo>
                    <a:lnTo>
                      <a:pt x="8" y="1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5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80" name="Freeform 404"/>
              <p:cNvSpPr>
                <a:spLocks/>
              </p:cNvSpPr>
              <p:nvPr/>
            </p:nvSpPr>
            <p:spPr bwMode="auto">
              <a:xfrm>
                <a:off x="4250" y="2561"/>
                <a:ext cx="144" cy="228"/>
              </a:xfrm>
              <a:custGeom>
                <a:avLst/>
                <a:gdLst>
                  <a:gd name="T0" fmla="*/ 50 w 289"/>
                  <a:gd name="T1" fmla="*/ 375 h 455"/>
                  <a:gd name="T2" fmla="*/ 78 w 289"/>
                  <a:gd name="T3" fmla="*/ 375 h 455"/>
                  <a:gd name="T4" fmla="*/ 101 w 289"/>
                  <a:gd name="T5" fmla="*/ 374 h 455"/>
                  <a:gd name="T6" fmla="*/ 117 w 289"/>
                  <a:gd name="T7" fmla="*/ 373 h 455"/>
                  <a:gd name="T8" fmla="*/ 126 w 289"/>
                  <a:gd name="T9" fmla="*/ 366 h 455"/>
                  <a:gd name="T10" fmla="*/ 141 w 289"/>
                  <a:gd name="T11" fmla="*/ 338 h 455"/>
                  <a:gd name="T12" fmla="*/ 159 w 289"/>
                  <a:gd name="T13" fmla="*/ 302 h 455"/>
                  <a:gd name="T14" fmla="*/ 174 w 289"/>
                  <a:gd name="T15" fmla="*/ 269 h 455"/>
                  <a:gd name="T16" fmla="*/ 155 w 289"/>
                  <a:gd name="T17" fmla="*/ 262 h 455"/>
                  <a:gd name="T18" fmla="*/ 130 w 289"/>
                  <a:gd name="T19" fmla="*/ 252 h 455"/>
                  <a:gd name="T20" fmla="*/ 126 w 289"/>
                  <a:gd name="T21" fmla="*/ 231 h 455"/>
                  <a:gd name="T22" fmla="*/ 135 w 289"/>
                  <a:gd name="T23" fmla="*/ 211 h 455"/>
                  <a:gd name="T24" fmla="*/ 131 w 289"/>
                  <a:gd name="T25" fmla="*/ 196 h 455"/>
                  <a:gd name="T26" fmla="*/ 140 w 289"/>
                  <a:gd name="T27" fmla="*/ 162 h 455"/>
                  <a:gd name="T28" fmla="*/ 143 w 289"/>
                  <a:gd name="T29" fmla="*/ 148 h 455"/>
                  <a:gd name="T30" fmla="*/ 139 w 289"/>
                  <a:gd name="T31" fmla="*/ 132 h 455"/>
                  <a:gd name="T32" fmla="*/ 146 w 289"/>
                  <a:gd name="T33" fmla="*/ 114 h 455"/>
                  <a:gd name="T34" fmla="*/ 158 w 289"/>
                  <a:gd name="T35" fmla="*/ 101 h 455"/>
                  <a:gd name="T36" fmla="*/ 149 w 289"/>
                  <a:gd name="T37" fmla="*/ 87 h 455"/>
                  <a:gd name="T38" fmla="*/ 155 w 289"/>
                  <a:gd name="T39" fmla="*/ 56 h 455"/>
                  <a:gd name="T40" fmla="*/ 171 w 289"/>
                  <a:gd name="T41" fmla="*/ 39 h 455"/>
                  <a:gd name="T42" fmla="*/ 183 w 289"/>
                  <a:gd name="T43" fmla="*/ 30 h 455"/>
                  <a:gd name="T44" fmla="*/ 197 w 289"/>
                  <a:gd name="T45" fmla="*/ 20 h 455"/>
                  <a:gd name="T46" fmla="*/ 216 w 289"/>
                  <a:gd name="T47" fmla="*/ 9 h 455"/>
                  <a:gd name="T48" fmla="*/ 234 w 289"/>
                  <a:gd name="T49" fmla="*/ 0 h 455"/>
                  <a:gd name="T50" fmla="*/ 259 w 289"/>
                  <a:gd name="T51" fmla="*/ 1 h 455"/>
                  <a:gd name="T52" fmla="*/ 280 w 289"/>
                  <a:gd name="T53" fmla="*/ 12 h 455"/>
                  <a:gd name="T54" fmla="*/ 286 w 289"/>
                  <a:gd name="T55" fmla="*/ 37 h 455"/>
                  <a:gd name="T56" fmla="*/ 285 w 289"/>
                  <a:gd name="T57" fmla="*/ 64 h 455"/>
                  <a:gd name="T58" fmla="*/ 284 w 289"/>
                  <a:gd name="T59" fmla="*/ 107 h 455"/>
                  <a:gd name="T60" fmla="*/ 275 w 289"/>
                  <a:gd name="T61" fmla="*/ 128 h 455"/>
                  <a:gd name="T62" fmla="*/ 279 w 289"/>
                  <a:gd name="T63" fmla="*/ 141 h 455"/>
                  <a:gd name="T64" fmla="*/ 272 w 289"/>
                  <a:gd name="T65" fmla="*/ 160 h 455"/>
                  <a:gd name="T66" fmla="*/ 257 w 289"/>
                  <a:gd name="T67" fmla="*/ 177 h 455"/>
                  <a:gd name="T68" fmla="*/ 252 w 289"/>
                  <a:gd name="T69" fmla="*/ 189 h 455"/>
                  <a:gd name="T70" fmla="*/ 253 w 289"/>
                  <a:gd name="T71" fmla="*/ 207 h 455"/>
                  <a:gd name="T72" fmla="*/ 242 w 289"/>
                  <a:gd name="T73" fmla="*/ 229 h 455"/>
                  <a:gd name="T74" fmla="*/ 222 w 289"/>
                  <a:gd name="T75" fmla="*/ 247 h 455"/>
                  <a:gd name="T76" fmla="*/ 201 w 289"/>
                  <a:gd name="T77" fmla="*/ 296 h 455"/>
                  <a:gd name="T78" fmla="*/ 181 w 289"/>
                  <a:gd name="T79" fmla="*/ 389 h 455"/>
                  <a:gd name="T80" fmla="*/ 171 w 289"/>
                  <a:gd name="T81" fmla="*/ 409 h 455"/>
                  <a:gd name="T82" fmla="*/ 151 w 289"/>
                  <a:gd name="T83" fmla="*/ 410 h 455"/>
                  <a:gd name="T84" fmla="*/ 130 w 289"/>
                  <a:gd name="T85" fmla="*/ 410 h 455"/>
                  <a:gd name="T86" fmla="*/ 115 w 289"/>
                  <a:gd name="T87" fmla="*/ 410 h 455"/>
                  <a:gd name="T88" fmla="*/ 105 w 289"/>
                  <a:gd name="T89" fmla="*/ 455 h 455"/>
                  <a:gd name="T90" fmla="*/ 43 w 289"/>
                  <a:gd name="T91" fmla="*/ 414 h 455"/>
                  <a:gd name="T92" fmla="*/ 9 w 289"/>
                  <a:gd name="T93" fmla="*/ 402 h 455"/>
                  <a:gd name="T94" fmla="*/ 24 w 289"/>
                  <a:gd name="T95" fmla="*/ 382 h 455"/>
                  <a:gd name="T96" fmla="*/ 35 w 289"/>
                  <a:gd name="T97" fmla="*/ 375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9" h="455">
                    <a:moveTo>
                      <a:pt x="35" y="375"/>
                    </a:moveTo>
                    <a:lnTo>
                      <a:pt x="50" y="375"/>
                    </a:lnTo>
                    <a:lnTo>
                      <a:pt x="64" y="375"/>
                    </a:lnTo>
                    <a:lnTo>
                      <a:pt x="78" y="375"/>
                    </a:lnTo>
                    <a:lnTo>
                      <a:pt x="89" y="374"/>
                    </a:lnTo>
                    <a:lnTo>
                      <a:pt x="101" y="374"/>
                    </a:lnTo>
                    <a:lnTo>
                      <a:pt x="110" y="374"/>
                    </a:lnTo>
                    <a:lnTo>
                      <a:pt x="117" y="373"/>
                    </a:lnTo>
                    <a:lnTo>
                      <a:pt x="123" y="373"/>
                    </a:lnTo>
                    <a:lnTo>
                      <a:pt x="126" y="366"/>
                    </a:lnTo>
                    <a:lnTo>
                      <a:pt x="133" y="355"/>
                    </a:lnTo>
                    <a:lnTo>
                      <a:pt x="141" y="338"/>
                    </a:lnTo>
                    <a:lnTo>
                      <a:pt x="150" y="320"/>
                    </a:lnTo>
                    <a:lnTo>
                      <a:pt x="159" y="302"/>
                    </a:lnTo>
                    <a:lnTo>
                      <a:pt x="168" y="283"/>
                    </a:lnTo>
                    <a:lnTo>
                      <a:pt x="174" y="269"/>
                    </a:lnTo>
                    <a:lnTo>
                      <a:pt x="179" y="259"/>
                    </a:lnTo>
                    <a:lnTo>
                      <a:pt x="155" y="262"/>
                    </a:lnTo>
                    <a:lnTo>
                      <a:pt x="139" y="259"/>
                    </a:lnTo>
                    <a:lnTo>
                      <a:pt x="130" y="252"/>
                    </a:lnTo>
                    <a:lnTo>
                      <a:pt x="126" y="242"/>
                    </a:lnTo>
                    <a:lnTo>
                      <a:pt x="126" y="231"/>
                    </a:lnTo>
                    <a:lnTo>
                      <a:pt x="130" y="220"/>
                    </a:lnTo>
                    <a:lnTo>
                      <a:pt x="135" y="211"/>
                    </a:lnTo>
                    <a:lnTo>
                      <a:pt x="141" y="205"/>
                    </a:lnTo>
                    <a:lnTo>
                      <a:pt x="131" y="196"/>
                    </a:lnTo>
                    <a:lnTo>
                      <a:pt x="132" y="178"/>
                    </a:lnTo>
                    <a:lnTo>
                      <a:pt x="140" y="162"/>
                    </a:lnTo>
                    <a:lnTo>
                      <a:pt x="151" y="153"/>
                    </a:lnTo>
                    <a:lnTo>
                      <a:pt x="143" y="148"/>
                    </a:lnTo>
                    <a:lnTo>
                      <a:pt x="139" y="141"/>
                    </a:lnTo>
                    <a:lnTo>
                      <a:pt x="139" y="132"/>
                    </a:lnTo>
                    <a:lnTo>
                      <a:pt x="141" y="123"/>
                    </a:lnTo>
                    <a:lnTo>
                      <a:pt x="146" y="114"/>
                    </a:lnTo>
                    <a:lnTo>
                      <a:pt x="151" y="106"/>
                    </a:lnTo>
                    <a:lnTo>
                      <a:pt x="158" y="101"/>
                    </a:lnTo>
                    <a:lnTo>
                      <a:pt x="165" y="99"/>
                    </a:lnTo>
                    <a:lnTo>
                      <a:pt x="149" y="87"/>
                    </a:lnTo>
                    <a:lnTo>
                      <a:pt x="148" y="72"/>
                    </a:lnTo>
                    <a:lnTo>
                      <a:pt x="155" y="56"/>
                    </a:lnTo>
                    <a:lnTo>
                      <a:pt x="165" y="44"/>
                    </a:lnTo>
                    <a:lnTo>
                      <a:pt x="171" y="39"/>
                    </a:lnTo>
                    <a:lnTo>
                      <a:pt x="177" y="34"/>
                    </a:lnTo>
                    <a:lnTo>
                      <a:pt x="183" y="30"/>
                    </a:lnTo>
                    <a:lnTo>
                      <a:pt x="189" y="25"/>
                    </a:lnTo>
                    <a:lnTo>
                      <a:pt x="197" y="20"/>
                    </a:lnTo>
                    <a:lnTo>
                      <a:pt x="207" y="16"/>
                    </a:lnTo>
                    <a:lnTo>
                      <a:pt x="216" y="9"/>
                    </a:lnTo>
                    <a:lnTo>
                      <a:pt x="227" y="2"/>
                    </a:lnTo>
                    <a:lnTo>
                      <a:pt x="234" y="0"/>
                    </a:lnTo>
                    <a:lnTo>
                      <a:pt x="246" y="0"/>
                    </a:lnTo>
                    <a:lnTo>
                      <a:pt x="259" y="1"/>
                    </a:lnTo>
                    <a:lnTo>
                      <a:pt x="271" y="6"/>
                    </a:lnTo>
                    <a:lnTo>
                      <a:pt x="280" y="12"/>
                    </a:lnTo>
                    <a:lnTo>
                      <a:pt x="286" y="23"/>
                    </a:lnTo>
                    <a:lnTo>
                      <a:pt x="286" y="37"/>
                    </a:lnTo>
                    <a:lnTo>
                      <a:pt x="277" y="55"/>
                    </a:lnTo>
                    <a:lnTo>
                      <a:pt x="285" y="64"/>
                    </a:lnTo>
                    <a:lnTo>
                      <a:pt x="289" y="84"/>
                    </a:lnTo>
                    <a:lnTo>
                      <a:pt x="284" y="107"/>
                    </a:lnTo>
                    <a:lnTo>
                      <a:pt x="269" y="125"/>
                    </a:lnTo>
                    <a:lnTo>
                      <a:pt x="275" y="128"/>
                    </a:lnTo>
                    <a:lnTo>
                      <a:pt x="278" y="133"/>
                    </a:lnTo>
                    <a:lnTo>
                      <a:pt x="279" y="141"/>
                    </a:lnTo>
                    <a:lnTo>
                      <a:pt x="277" y="151"/>
                    </a:lnTo>
                    <a:lnTo>
                      <a:pt x="272" y="160"/>
                    </a:lnTo>
                    <a:lnTo>
                      <a:pt x="265" y="169"/>
                    </a:lnTo>
                    <a:lnTo>
                      <a:pt x="257" y="177"/>
                    </a:lnTo>
                    <a:lnTo>
                      <a:pt x="247" y="184"/>
                    </a:lnTo>
                    <a:lnTo>
                      <a:pt x="252" y="189"/>
                    </a:lnTo>
                    <a:lnTo>
                      <a:pt x="253" y="197"/>
                    </a:lnTo>
                    <a:lnTo>
                      <a:pt x="253" y="207"/>
                    </a:lnTo>
                    <a:lnTo>
                      <a:pt x="249" y="217"/>
                    </a:lnTo>
                    <a:lnTo>
                      <a:pt x="242" y="229"/>
                    </a:lnTo>
                    <a:lnTo>
                      <a:pt x="233" y="239"/>
                    </a:lnTo>
                    <a:lnTo>
                      <a:pt x="222" y="247"/>
                    </a:lnTo>
                    <a:lnTo>
                      <a:pt x="207" y="254"/>
                    </a:lnTo>
                    <a:lnTo>
                      <a:pt x="201" y="296"/>
                    </a:lnTo>
                    <a:lnTo>
                      <a:pt x="191" y="346"/>
                    </a:lnTo>
                    <a:lnTo>
                      <a:pt x="181" y="389"/>
                    </a:lnTo>
                    <a:lnTo>
                      <a:pt x="178" y="407"/>
                    </a:lnTo>
                    <a:lnTo>
                      <a:pt x="171" y="409"/>
                    </a:lnTo>
                    <a:lnTo>
                      <a:pt x="162" y="409"/>
                    </a:lnTo>
                    <a:lnTo>
                      <a:pt x="151" y="410"/>
                    </a:lnTo>
                    <a:lnTo>
                      <a:pt x="140" y="410"/>
                    </a:lnTo>
                    <a:lnTo>
                      <a:pt x="130" y="410"/>
                    </a:lnTo>
                    <a:lnTo>
                      <a:pt x="120" y="410"/>
                    </a:lnTo>
                    <a:lnTo>
                      <a:pt x="115" y="410"/>
                    </a:lnTo>
                    <a:lnTo>
                      <a:pt x="112" y="410"/>
                    </a:lnTo>
                    <a:lnTo>
                      <a:pt x="105" y="455"/>
                    </a:lnTo>
                    <a:lnTo>
                      <a:pt x="47" y="452"/>
                    </a:lnTo>
                    <a:lnTo>
                      <a:pt x="43" y="414"/>
                    </a:lnTo>
                    <a:lnTo>
                      <a:pt x="0" y="410"/>
                    </a:lnTo>
                    <a:lnTo>
                      <a:pt x="9" y="402"/>
                    </a:lnTo>
                    <a:lnTo>
                      <a:pt x="17" y="391"/>
                    </a:lnTo>
                    <a:lnTo>
                      <a:pt x="24" y="382"/>
                    </a:lnTo>
                    <a:lnTo>
                      <a:pt x="32" y="373"/>
                    </a:lnTo>
                    <a:lnTo>
                      <a:pt x="35" y="375"/>
                    </a:lnTo>
                    <a:close/>
                  </a:path>
                </a:pathLst>
              </a:custGeom>
              <a:solidFill>
                <a:srgbClr val="A347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81" name="Freeform 405"/>
              <p:cNvSpPr>
                <a:spLocks/>
              </p:cNvSpPr>
              <p:nvPr/>
            </p:nvSpPr>
            <p:spPr bwMode="auto">
              <a:xfrm>
                <a:off x="4265" y="2746"/>
                <a:ext cx="2" cy="6"/>
              </a:xfrm>
              <a:custGeom>
                <a:avLst/>
                <a:gdLst>
                  <a:gd name="T0" fmla="*/ 5 w 5"/>
                  <a:gd name="T1" fmla="*/ 0 h 12"/>
                  <a:gd name="T2" fmla="*/ 2 w 5"/>
                  <a:gd name="T3" fmla="*/ 3 h 12"/>
                  <a:gd name="T4" fmla="*/ 0 w 5"/>
                  <a:gd name="T5" fmla="*/ 6 h 12"/>
                  <a:gd name="T6" fmla="*/ 2 w 5"/>
                  <a:gd name="T7" fmla="*/ 10 h 12"/>
                  <a:gd name="T8" fmla="*/ 5 w 5"/>
                  <a:gd name="T9" fmla="*/ 12 h 12"/>
                  <a:gd name="T10" fmla="*/ 5 w 5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2">
                    <a:moveTo>
                      <a:pt x="5" y="0"/>
                    </a:moveTo>
                    <a:lnTo>
                      <a:pt x="2" y="3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5" y="1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82" name="Freeform 406"/>
              <p:cNvSpPr>
                <a:spLocks/>
              </p:cNvSpPr>
              <p:nvPr/>
            </p:nvSpPr>
            <p:spPr bwMode="auto">
              <a:xfrm>
                <a:off x="4267" y="2746"/>
                <a:ext cx="46" cy="6"/>
              </a:xfrm>
              <a:custGeom>
                <a:avLst/>
                <a:gdLst>
                  <a:gd name="T0" fmla="*/ 83 w 92"/>
                  <a:gd name="T1" fmla="*/ 3 h 13"/>
                  <a:gd name="T2" fmla="*/ 88 w 92"/>
                  <a:gd name="T3" fmla="*/ 0 h 13"/>
                  <a:gd name="T4" fmla="*/ 82 w 92"/>
                  <a:gd name="T5" fmla="*/ 0 h 13"/>
                  <a:gd name="T6" fmla="*/ 75 w 92"/>
                  <a:gd name="T7" fmla="*/ 1 h 13"/>
                  <a:gd name="T8" fmla="*/ 66 w 92"/>
                  <a:gd name="T9" fmla="*/ 0 h 13"/>
                  <a:gd name="T10" fmla="*/ 54 w 92"/>
                  <a:gd name="T11" fmla="*/ 0 h 13"/>
                  <a:gd name="T12" fmla="*/ 43 w 92"/>
                  <a:gd name="T13" fmla="*/ 1 h 13"/>
                  <a:gd name="T14" fmla="*/ 29 w 92"/>
                  <a:gd name="T15" fmla="*/ 1 h 13"/>
                  <a:gd name="T16" fmla="*/ 15 w 92"/>
                  <a:gd name="T17" fmla="*/ 1 h 13"/>
                  <a:gd name="T18" fmla="*/ 0 w 92"/>
                  <a:gd name="T19" fmla="*/ 1 h 13"/>
                  <a:gd name="T20" fmla="*/ 0 w 92"/>
                  <a:gd name="T21" fmla="*/ 13 h 13"/>
                  <a:gd name="T22" fmla="*/ 15 w 92"/>
                  <a:gd name="T23" fmla="*/ 13 h 13"/>
                  <a:gd name="T24" fmla="*/ 29 w 92"/>
                  <a:gd name="T25" fmla="*/ 13 h 13"/>
                  <a:gd name="T26" fmla="*/ 43 w 92"/>
                  <a:gd name="T27" fmla="*/ 13 h 13"/>
                  <a:gd name="T28" fmla="*/ 54 w 92"/>
                  <a:gd name="T29" fmla="*/ 12 h 13"/>
                  <a:gd name="T30" fmla="*/ 66 w 92"/>
                  <a:gd name="T31" fmla="*/ 12 h 13"/>
                  <a:gd name="T32" fmla="*/ 75 w 92"/>
                  <a:gd name="T33" fmla="*/ 11 h 13"/>
                  <a:gd name="T34" fmla="*/ 82 w 92"/>
                  <a:gd name="T35" fmla="*/ 10 h 13"/>
                  <a:gd name="T36" fmla="*/ 88 w 92"/>
                  <a:gd name="T37" fmla="*/ 10 h 13"/>
                  <a:gd name="T38" fmla="*/ 92 w 92"/>
                  <a:gd name="T39" fmla="*/ 7 h 13"/>
                  <a:gd name="T40" fmla="*/ 88 w 92"/>
                  <a:gd name="T41" fmla="*/ 10 h 13"/>
                  <a:gd name="T42" fmla="*/ 91 w 92"/>
                  <a:gd name="T43" fmla="*/ 8 h 13"/>
                  <a:gd name="T44" fmla="*/ 92 w 92"/>
                  <a:gd name="T45" fmla="*/ 5 h 13"/>
                  <a:gd name="T46" fmla="*/ 91 w 92"/>
                  <a:gd name="T47" fmla="*/ 1 h 13"/>
                  <a:gd name="T48" fmla="*/ 88 w 92"/>
                  <a:gd name="T49" fmla="*/ 0 h 13"/>
                  <a:gd name="T50" fmla="*/ 83 w 92"/>
                  <a:gd name="T51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2" h="13">
                    <a:moveTo>
                      <a:pt x="83" y="3"/>
                    </a:moveTo>
                    <a:lnTo>
                      <a:pt x="88" y="0"/>
                    </a:lnTo>
                    <a:lnTo>
                      <a:pt x="82" y="0"/>
                    </a:lnTo>
                    <a:lnTo>
                      <a:pt x="75" y="1"/>
                    </a:lnTo>
                    <a:lnTo>
                      <a:pt x="66" y="0"/>
                    </a:lnTo>
                    <a:lnTo>
                      <a:pt x="54" y="0"/>
                    </a:lnTo>
                    <a:lnTo>
                      <a:pt x="43" y="1"/>
                    </a:lnTo>
                    <a:lnTo>
                      <a:pt x="29" y="1"/>
                    </a:lnTo>
                    <a:lnTo>
                      <a:pt x="15" y="1"/>
                    </a:lnTo>
                    <a:lnTo>
                      <a:pt x="0" y="1"/>
                    </a:lnTo>
                    <a:lnTo>
                      <a:pt x="0" y="13"/>
                    </a:lnTo>
                    <a:lnTo>
                      <a:pt x="15" y="13"/>
                    </a:lnTo>
                    <a:lnTo>
                      <a:pt x="29" y="13"/>
                    </a:lnTo>
                    <a:lnTo>
                      <a:pt x="43" y="13"/>
                    </a:lnTo>
                    <a:lnTo>
                      <a:pt x="54" y="12"/>
                    </a:lnTo>
                    <a:lnTo>
                      <a:pt x="66" y="12"/>
                    </a:lnTo>
                    <a:lnTo>
                      <a:pt x="75" y="11"/>
                    </a:lnTo>
                    <a:lnTo>
                      <a:pt x="82" y="10"/>
                    </a:lnTo>
                    <a:lnTo>
                      <a:pt x="88" y="10"/>
                    </a:lnTo>
                    <a:lnTo>
                      <a:pt x="92" y="7"/>
                    </a:lnTo>
                    <a:lnTo>
                      <a:pt x="88" y="10"/>
                    </a:lnTo>
                    <a:lnTo>
                      <a:pt x="91" y="8"/>
                    </a:lnTo>
                    <a:lnTo>
                      <a:pt x="92" y="5"/>
                    </a:lnTo>
                    <a:lnTo>
                      <a:pt x="91" y="1"/>
                    </a:lnTo>
                    <a:lnTo>
                      <a:pt x="88" y="0"/>
                    </a:lnTo>
                    <a:lnTo>
                      <a:pt x="8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83" name="Freeform 407"/>
              <p:cNvSpPr>
                <a:spLocks/>
              </p:cNvSpPr>
              <p:nvPr/>
            </p:nvSpPr>
            <p:spPr bwMode="auto">
              <a:xfrm>
                <a:off x="4308" y="2689"/>
                <a:ext cx="33" cy="60"/>
              </a:xfrm>
              <a:custGeom>
                <a:avLst/>
                <a:gdLst>
                  <a:gd name="T0" fmla="*/ 62 w 66"/>
                  <a:gd name="T1" fmla="*/ 10 h 121"/>
                  <a:gd name="T2" fmla="*/ 56 w 66"/>
                  <a:gd name="T3" fmla="*/ 4 h 121"/>
                  <a:gd name="T4" fmla="*/ 52 w 66"/>
                  <a:gd name="T5" fmla="*/ 13 h 121"/>
                  <a:gd name="T6" fmla="*/ 45 w 66"/>
                  <a:gd name="T7" fmla="*/ 27 h 121"/>
                  <a:gd name="T8" fmla="*/ 37 w 66"/>
                  <a:gd name="T9" fmla="*/ 45 h 121"/>
                  <a:gd name="T10" fmla="*/ 28 w 66"/>
                  <a:gd name="T11" fmla="*/ 64 h 121"/>
                  <a:gd name="T12" fmla="*/ 18 w 66"/>
                  <a:gd name="T13" fmla="*/ 82 h 121"/>
                  <a:gd name="T14" fmla="*/ 10 w 66"/>
                  <a:gd name="T15" fmla="*/ 98 h 121"/>
                  <a:gd name="T16" fmla="*/ 3 w 66"/>
                  <a:gd name="T17" fmla="*/ 110 h 121"/>
                  <a:gd name="T18" fmla="*/ 0 w 66"/>
                  <a:gd name="T19" fmla="*/ 117 h 121"/>
                  <a:gd name="T20" fmla="*/ 9 w 66"/>
                  <a:gd name="T21" fmla="*/ 121 h 121"/>
                  <a:gd name="T22" fmla="*/ 13 w 66"/>
                  <a:gd name="T23" fmla="*/ 114 h 121"/>
                  <a:gd name="T24" fmla="*/ 20 w 66"/>
                  <a:gd name="T25" fmla="*/ 103 h 121"/>
                  <a:gd name="T26" fmla="*/ 28 w 66"/>
                  <a:gd name="T27" fmla="*/ 87 h 121"/>
                  <a:gd name="T28" fmla="*/ 37 w 66"/>
                  <a:gd name="T29" fmla="*/ 68 h 121"/>
                  <a:gd name="T30" fmla="*/ 46 w 66"/>
                  <a:gd name="T31" fmla="*/ 50 h 121"/>
                  <a:gd name="T32" fmla="*/ 54 w 66"/>
                  <a:gd name="T33" fmla="*/ 31 h 121"/>
                  <a:gd name="T34" fmla="*/ 61 w 66"/>
                  <a:gd name="T35" fmla="*/ 18 h 121"/>
                  <a:gd name="T36" fmla="*/ 66 w 66"/>
                  <a:gd name="T37" fmla="*/ 6 h 121"/>
                  <a:gd name="T38" fmla="*/ 60 w 66"/>
                  <a:gd name="T39" fmla="*/ 0 h 121"/>
                  <a:gd name="T40" fmla="*/ 66 w 66"/>
                  <a:gd name="T41" fmla="*/ 6 h 121"/>
                  <a:gd name="T42" fmla="*/ 65 w 66"/>
                  <a:gd name="T43" fmla="*/ 3 h 121"/>
                  <a:gd name="T44" fmla="*/ 62 w 66"/>
                  <a:gd name="T45" fmla="*/ 0 h 121"/>
                  <a:gd name="T46" fmla="*/ 59 w 66"/>
                  <a:gd name="T47" fmla="*/ 0 h 121"/>
                  <a:gd name="T48" fmla="*/ 56 w 66"/>
                  <a:gd name="T49" fmla="*/ 4 h 121"/>
                  <a:gd name="T50" fmla="*/ 62 w 66"/>
                  <a:gd name="T51" fmla="*/ 1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6" h="121">
                    <a:moveTo>
                      <a:pt x="62" y="10"/>
                    </a:moveTo>
                    <a:lnTo>
                      <a:pt x="56" y="4"/>
                    </a:lnTo>
                    <a:lnTo>
                      <a:pt x="52" y="13"/>
                    </a:lnTo>
                    <a:lnTo>
                      <a:pt x="45" y="27"/>
                    </a:lnTo>
                    <a:lnTo>
                      <a:pt x="37" y="45"/>
                    </a:lnTo>
                    <a:lnTo>
                      <a:pt x="28" y="64"/>
                    </a:lnTo>
                    <a:lnTo>
                      <a:pt x="18" y="82"/>
                    </a:lnTo>
                    <a:lnTo>
                      <a:pt x="10" y="98"/>
                    </a:lnTo>
                    <a:lnTo>
                      <a:pt x="3" y="110"/>
                    </a:lnTo>
                    <a:lnTo>
                      <a:pt x="0" y="117"/>
                    </a:lnTo>
                    <a:lnTo>
                      <a:pt x="9" y="121"/>
                    </a:lnTo>
                    <a:lnTo>
                      <a:pt x="13" y="114"/>
                    </a:lnTo>
                    <a:lnTo>
                      <a:pt x="20" y="103"/>
                    </a:lnTo>
                    <a:lnTo>
                      <a:pt x="28" y="87"/>
                    </a:lnTo>
                    <a:lnTo>
                      <a:pt x="37" y="68"/>
                    </a:lnTo>
                    <a:lnTo>
                      <a:pt x="46" y="50"/>
                    </a:lnTo>
                    <a:lnTo>
                      <a:pt x="54" y="31"/>
                    </a:lnTo>
                    <a:lnTo>
                      <a:pt x="61" y="18"/>
                    </a:lnTo>
                    <a:lnTo>
                      <a:pt x="66" y="6"/>
                    </a:lnTo>
                    <a:lnTo>
                      <a:pt x="60" y="0"/>
                    </a:lnTo>
                    <a:lnTo>
                      <a:pt x="66" y="6"/>
                    </a:lnTo>
                    <a:lnTo>
                      <a:pt x="65" y="3"/>
                    </a:lnTo>
                    <a:lnTo>
                      <a:pt x="62" y="0"/>
                    </a:lnTo>
                    <a:lnTo>
                      <a:pt x="59" y="0"/>
                    </a:lnTo>
                    <a:lnTo>
                      <a:pt x="56" y="4"/>
                    </a:lnTo>
                    <a:lnTo>
                      <a:pt x="62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84" name="Freeform 408"/>
              <p:cNvSpPr>
                <a:spLocks/>
              </p:cNvSpPr>
              <p:nvPr/>
            </p:nvSpPr>
            <p:spPr bwMode="auto">
              <a:xfrm>
                <a:off x="4310" y="2662"/>
                <a:ext cx="30" cy="34"/>
              </a:xfrm>
              <a:custGeom>
                <a:avLst/>
                <a:gdLst>
                  <a:gd name="T0" fmla="*/ 20 w 59"/>
                  <a:gd name="T1" fmla="*/ 9 h 68"/>
                  <a:gd name="T2" fmla="*/ 18 w 59"/>
                  <a:gd name="T3" fmla="*/ 0 h 68"/>
                  <a:gd name="T4" fmla="*/ 11 w 59"/>
                  <a:gd name="T5" fmla="*/ 7 h 68"/>
                  <a:gd name="T6" fmla="*/ 4 w 59"/>
                  <a:gd name="T7" fmla="*/ 17 h 68"/>
                  <a:gd name="T8" fmla="*/ 0 w 59"/>
                  <a:gd name="T9" fmla="*/ 31 h 68"/>
                  <a:gd name="T10" fmla="*/ 0 w 59"/>
                  <a:gd name="T11" fmla="*/ 42 h 68"/>
                  <a:gd name="T12" fmla="*/ 4 w 59"/>
                  <a:gd name="T13" fmla="*/ 54 h 68"/>
                  <a:gd name="T14" fmla="*/ 17 w 59"/>
                  <a:gd name="T15" fmla="*/ 64 h 68"/>
                  <a:gd name="T16" fmla="*/ 34 w 59"/>
                  <a:gd name="T17" fmla="*/ 68 h 68"/>
                  <a:gd name="T18" fmla="*/ 59 w 59"/>
                  <a:gd name="T19" fmla="*/ 64 h 68"/>
                  <a:gd name="T20" fmla="*/ 57 w 59"/>
                  <a:gd name="T21" fmla="*/ 54 h 68"/>
                  <a:gd name="T22" fmla="*/ 34 w 59"/>
                  <a:gd name="T23" fmla="*/ 57 h 68"/>
                  <a:gd name="T24" fmla="*/ 19 w 59"/>
                  <a:gd name="T25" fmla="*/ 54 h 68"/>
                  <a:gd name="T26" fmla="*/ 13 w 59"/>
                  <a:gd name="T27" fmla="*/ 50 h 68"/>
                  <a:gd name="T28" fmla="*/ 10 w 59"/>
                  <a:gd name="T29" fmla="*/ 42 h 68"/>
                  <a:gd name="T30" fmla="*/ 10 w 59"/>
                  <a:gd name="T31" fmla="*/ 31 h 68"/>
                  <a:gd name="T32" fmla="*/ 13 w 59"/>
                  <a:gd name="T33" fmla="*/ 22 h 68"/>
                  <a:gd name="T34" fmla="*/ 18 w 59"/>
                  <a:gd name="T35" fmla="*/ 14 h 68"/>
                  <a:gd name="T36" fmla="*/ 22 w 59"/>
                  <a:gd name="T37" fmla="*/ 9 h 68"/>
                  <a:gd name="T38" fmla="*/ 20 w 59"/>
                  <a:gd name="T39" fmla="*/ 0 h 68"/>
                  <a:gd name="T40" fmla="*/ 22 w 59"/>
                  <a:gd name="T41" fmla="*/ 9 h 68"/>
                  <a:gd name="T42" fmla="*/ 25 w 59"/>
                  <a:gd name="T43" fmla="*/ 7 h 68"/>
                  <a:gd name="T44" fmla="*/ 25 w 59"/>
                  <a:gd name="T45" fmla="*/ 2 h 68"/>
                  <a:gd name="T46" fmla="*/ 21 w 59"/>
                  <a:gd name="T47" fmla="*/ 0 h 68"/>
                  <a:gd name="T48" fmla="*/ 18 w 59"/>
                  <a:gd name="T49" fmla="*/ 0 h 68"/>
                  <a:gd name="T50" fmla="*/ 20 w 59"/>
                  <a:gd name="T51" fmla="*/ 9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9" h="68">
                    <a:moveTo>
                      <a:pt x="20" y="9"/>
                    </a:moveTo>
                    <a:lnTo>
                      <a:pt x="18" y="0"/>
                    </a:lnTo>
                    <a:lnTo>
                      <a:pt x="11" y="7"/>
                    </a:lnTo>
                    <a:lnTo>
                      <a:pt x="4" y="17"/>
                    </a:lnTo>
                    <a:lnTo>
                      <a:pt x="0" y="31"/>
                    </a:lnTo>
                    <a:lnTo>
                      <a:pt x="0" y="42"/>
                    </a:lnTo>
                    <a:lnTo>
                      <a:pt x="4" y="54"/>
                    </a:lnTo>
                    <a:lnTo>
                      <a:pt x="17" y="64"/>
                    </a:lnTo>
                    <a:lnTo>
                      <a:pt x="34" y="68"/>
                    </a:lnTo>
                    <a:lnTo>
                      <a:pt x="59" y="64"/>
                    </a:lnTo>
                    <a:lnTo>
                      <a:pt x="57" y="54"/>
                    </a:lnTo>
                    <a:lnTo>
                      <a:pt x="34" y="57"/>
                    </a:lnTo>
                    <a:lnTo>
                      <a:pt x="19" y="54"/>
                    </a:lnTo>
                    <a:lnTo>
                      <a:pt x="13" y="50"/>
                    </a:lnTo>
                    <a:lnTo>
                      <a:pt x="10" y="42"/>
                    </a:lnTo>
                    <a:lnTo>
                      <a:pt x="10" y="31"/>
                    </a:lnTo>
                    <a:lnTo>
                      <a:pt x="13" y="22"/>
                    </a:lnTo>
                    <a:lnTo>
                      <a:pt x="18" y="14"/>
                    </a:lnTo>
                    <a:lnTo>
                      <a:pt x="22" y="9"/>
                    </a:lnTo>
                    <a:lnTo>
                      <a:pt x="20" y="0"/>
                    </a:lnTo>
                    <a:lnTo>
                      <a:pt x="22" y="9"/>
                    </a:lnTo>
                    <a:lnTo>
                      <a:pt x="25" y="7"/>
                    </a:lnTo>
                    <a:lnTo>
                      <a:pt x="25" y="2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2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85" name="Freeform 409"/>
              <p:cNvSpPr>
                <a:spLocks/>
              </p:cNvSpPr>
              <p:nvPr/>
            </p:nvSpPr>
            <p:spPr bwMode="auto">
              <a:xfrm>
                <a:off x="4313" y="2636"/>
                <a:ext cx="15" cy="30"/>
              </a:xfrm>
              <a:custGeom>
                <a:avLst/>
                <a:gdLst>
                  <a:gd name="T0" fmla="*/ 24 w 30"/>
                  <a:gd name="T1" fmla="*/ 10 h 61"/>
                  <a:gd name="T2" fmla="*/ 24 w 30"/>
                  <a:gd name="T3" fmla="*/ 0 h 61"/>
                  <a:gd name="T4" fmla="*/ 10 w 30"/>
                  <a:gd name="T5" fmla="*/ 11 h 61"/>
                  <a:gd name="T6" fmla="*/ 1 w 30"/>
                  <a:gd name="T7" fmla="*/ 29 h 61"/>
                  <a:gd name="T8" fmla="*/ 0 w 30"/>
                  <a:gd name="T9" fmla="*/ 49 h 61"/>
                  <a:gd name="T10" fmla="*/ 15 w 30"/>
                  <a:gd name="T11" fmla="*/ 61 h 61"/>
                  <a:gd name="T12" fmla="*/ 15 w 30"/>
                  <a:gd name="T13" fmla="*/ 52 h 61"/>
                  <a:gd name="T14" fmla="*/ 9 w 30"/>
                  <a:gd name="T15" fmla="*/ 46 h 61"/>
                  <a:gd name="T16" fmla="*/ 10 w 30"/>
                  <a:gd name="T17" fmla="*/ 31 h 61"/>
                  <a:gd name="T18" fmla="*/ 17 w 30"/>
                  <a:gd name="T19" fmla="*/ 18 h 61"/>
                  <a:gd name="T20" fmla="*/ 27 w 30"/>
                  <a:gd name="T21" fmla="*/ 10 h 61"/>
                  <a:gd name="T22" fmla="*/ 27 w 30"/>
                  <a:gd name="T23" fmla="*/ 0 h 61"/>
                  <a:gd name="T24" fmla="*/ 27 w 30"/>
                  <a:gd name="T25" fmla="*/ 10 h 61"/>
                  <a:gd name="T26" fmla="*/ 30 w 30"/>
                  <a:gd name="T27" fmla="*/ 7 h 61"/>
                  <a:gd name="T28" fmla="*/ 30 w 30"/>
                  <a:gd name="T29" fmla="*/ 4 h 61"/>
                  <a:gd name="T30" fmla="*/ 28 w 30"/>
                  <a:gd name="T31" fmla="*/ 1 h 61"/>
                  <a:gd name="T32" fmla="*/ 24 w 30"/>
                  <a:gd name="T33" fmla="*/ 0 h 61"/>
                  <a:gd name="T34" fmla="*/ 24 w 30"/>
                  <a:gd name="T35" fmla="*/ 1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61">
                    <a:moveTo>
                      <a:pt x="24" y="10"/>
                    </a:moveTo>
                    <a:lnTo>
                      <a:pt x="24" y="0"/>
                    </a:lnTo>
                    <a:lnTo>
                      <a:pt x="10" y="11"/>
                    </a:lnTo>
                    <a:lnTo>
                      <a:pt x="1" y="29"/>
                    </a:lnTo>
                    <a:lnTo>
                      <a:pt x="0" y="49"/>
                    </a:lnTo>
                    <a:lnTo>
                      <a:pt x="15" y="61"/>
                    </a:lnTo>
                    <a:lnTo>
                      <a:pt x="15" y="52"/>
                    </a:lnTo>
                    <a:lnTo>
                      <a:pt x="9" y="46"/>
                    </a:lnTo>
                    <a:lnTo>
                      <a:pt x="10" y="31"/>
                    </a:lnTo>
                    <a:lnTo>
                      <a:pt x="17" y="18"/>
                    </a:lnTo>
                    <a:lnTo>
                      <a:pt x="27" y="10"/>
                    </a:lnTo>
                    <a:lnTo>
                      <a:pt x="27" y="0"/>
                    </a:lnTo>
                    <a:lnTo>
                      <a:pt x="27" y="10"/>
                    </a:lnTo>
                    <a:lnTo>
                      <a:pt x="30" y="7"/>
                    </a:lnTo>
                    <a:lnTo>
                      <a:pt x="30" y="4"/>
                    </a:lnTo>
                    <a:lnTo>
                      <a:pt x="28" y="1"/>
                    </a:lnTo>
                    <a:lnTo>
                      <a:pt x="24" y="0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86" name="Freeform 410"/>
              <p:cNvSpPr>
                <a:spLocks/>
              </p:cNvSpPr>
              <p:nvPr/>
            </p:nvSpPr>
            <p:spPr bwMode="auto">
              <a:xfrm>
                <a:off x="4317" y="2608"/>
                <a:ext cx="18" cy="32"/>
              </a:xfrm>
              <a:custGeom>
                <a:avLst/>
                <a:gdLst>
                  <a:gd name="T0" fmla="*/ 30 w 37"/>
                  <a:gd name="T1" fmla="*/ 10 h 65"/>
                  <a:gd name="T2" fmla="*/ 31 w 37"/>
                  <a:gd name="T3" fmla="*/ 0 h 65"/>
                  <a:gd name="T4" fmla="*/ 22 w 37"/>
                  <a:gd name="T5" fmla="*/ 4 h 65"/>
                  <a:gd name="T6" fmla="*/ 14 w 37"/>
                  <a:gd name="T7" fmla="*/ 9 h 65"/>
                  <a:gd name="T8" fmla="*/ 7 w 37"/>
                  <a:gd name="T9" fmla="*/ 18 h 65"/>
                  <a:gd name="T10" fmla="*/ 2 w 37"/>
                  <a:gd name="T11" fmla="*/ 29 h 65"/>
                  <a:gd name="T12" fmla="*/ 0 w 37"/>
                  <a:gd name="T13" fmla="*/ 39 h 65"/>
                  <a:gd name="T14" fmla="*/ 0 w 37"/>
                  <a:gd name="T15" fmla="*/ 50 h 65"/>
                  <a:gd name="T16" fmla="*/ 6 w 37"/>
                  <a:gd name="T17" fmla="*/ 59 h 65"/>
                  <a:gd name="T18" fmla="*/ 16 w 37"/>
                  <a:gd name="T19" fmla="*/ 65 h 65"/>
                  <a:gd name="T20" fmla="*/ 19 w 37"/>
                  <a:gd name="T21" fmla="*/ 55 h 65"/>
                  <a:gd name="T22" fmla="*/ 13 w 37"/>
                  <a:gd name="T23" fmla="*/ 52 h 65"/>
                  <a:gd name="T24" fmla="*/ 9 w 37"/>
                  <a:gd name="T25" fmla="*/ 47 h 65"/>
                  <a:gd name="T26" fmla="*/ 9 w 37"/>
                  <a:gd name="T27" fmla="*/ 39 h 65"/>
                  <a:gd name="T28" fmla="*/ 12 w 37"/>
                  <a:gd name="T29" fmla="*/ 31 h 65"/>
                  <a:gd name="T30" fmla="*/ 16 w 37"/>
                  <a:gd name="T31" fmla="*/ 23 h 65"/>
                  <a:gd name="T32" fmla="*/ 21 w 37"/>
                  <a:gd name="T33" fmla="*/ 16 h 65"/>
                  <a:gd name="T34" fmla="*/ 27 w 37"/>
                  <a:gd name="T35" fmla="*/ 13 h 65"/>
                  <a:gd name="T36" fmla="*/ 31 w 37"/>
                  <a:gd name="T37" fmla="*/ 12 h 65"/>
                  <a:gd name="T38" fmla="*/ 32 w 37"/>
                  <a:gd name="T39" fmla="*/ 1 h 65"/>
                  <a:gd name="T40" fmla="*/ 31 w 37"/>
                  <a:gd name="T41" fmla="*/ 12 h 65"/>
                  <a:gd name="T42" fmla="*/ 35 w 37"/>
                  <a:gd name="T43" fmla="*/ 9 h 65"/>
                  <a:gd name="T44" fmla="*/ 37 w 37"/>
                  <a:gd name="T45" fmla="*/ 6 h 65"/>
                  <a:gd name="T46" fmla="*/ 35 w 37"/>
                  <a:gd name="T47" fmla="*/ 2 h 65"/>
                  <a:gd name="T48" fmla="*/ 31 w 37"/>
                  <a:gd name="T49" fmla="*/ 0 h 65"/>
                  <a:gd name="T50" fmla="*/ 30 w 37"/>
                  <a:gd name="T51" fmla="*/ 1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7" h="65">
                    <a:moveTo>
                      <a:pt x="30" y="10"/>
                    </a:moveTo>
                    <a:lnTo>
                      <a:pt x="31" y="0"/>
                    </a:lnTo>
                    <a:lnTo>
                      <a:pt x="22" y="4"/>
                    </a:lnTo>
                    <a:lnTo>
                      <a:pt x="14" y="9"/>
                    </a:lnTo>
                    <a:lnTo>
                      <a:pt x="7" y="18"/>
                    </a:lnTo>
                    <a:lnTo>
                      <a:pt x="2" y="29"/>
                    </a:lnTo>
                    <a:lnTo>
                      <a:pt x="0" y="39"/>
                    </a:lnTo>
                    <a:lnTo>
                      <a:pt x="0" y="50"/>
                    </a:lnTo>
                    <a:lnTo>
                      <a:pt x="6" y="59"/>
                    </a:lnTo>
                    <a:lnTo>
                      <a:pt x="16" y="65"/>
                    </a:lnTo>
                    <a:lnTo>
                      <a:pt x="19" y="55"/>
                    </a:lnTo>
                    <a:lnTo>
                      <a:pt x="13" y="52"/>
                    </a:lnTo>
                    <a:lnTo>
                      <a:pt x="9" y="47"/>
                    </a:lnTo>
                    <a:lnTo>
                      <a:pt x="9" y="39"/>
                    </a:lnTo>
                    <a:lnTo>
                      <a:pt x="12" y="31"/>
                    </a:lnTo>
                    <a:lnTo>
                      <a:pt x="16" y="23"/>
                    </a:lnTo>
                    <a:lnTo>
                      <a:pt x="21" y="16"/>
                    </a:lnTo>
                    <a:lnTo>
                      <a:pt x="27" y="13"/>
                    </a:lnTo>
                    <a:lnTo>
                      <a:pt x="31" y="12"/>
                    </a:lnTo>
                    <a:lnTo>
                      <a:pt x="32" y="1"/>
                    </a:lnTo>
                    <a:lnTo>
                      <a:pt x="31" y="12"/>
                    </a:lnTo>
                    <a:lnTo>
                      <a:pt x="35" y="9"/>
                    </a:lnTo>
                    <a:lnTo>
                      <a:pt x="37" y="6"/>
                    </a:lnTo>
                    <a:lnTo>
                      <a:pt x="35" y="2"/>
                    </a:lnTo>
                    <a:lnTo>
                      <a:pt x="31" y="0"/>
                    </a:lnTo>
                    <a:lnTo>
                      <a:pt x="3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87" name="Freeform 411"/>
              <p:cNvSpPr>
                <a:spLocks/>
              </p:cNvSpPr>
              <p:nvPr/>
            </p:nvSpPr>
            <p:spPr bwMode="auto">
              <a:xfrm>
                <a:off x="4321" y="2582"/>
                <a:ext cx="13" cy="31"/>
              </a:xfrm>
              <a:custGeom>
                <a:avLst/>
                <a:gdLst>
                  <a:gd name="T0" fmla="*/ 19 w 26"/>
                  <a:gd name="T1" fmla="*/ 0 h 63"/>
                  <a:gd name="T2" fmla="*/ 19 w 26"/>
                  <a:gd name="T3" fmla="*/ 0 h 63"/>
                  <a:gd name="T4" fmla="*/ 7 w 26"/>
                  <a:gd name="T5" fmla="*/ 14 h 63"/>
                  <a:gd name="T6" fmla="*/ 0 w 26"/>
                  <a:gd name="T7" fmla="*/ 32 h 63"/>
                  <a:gd name="T8" fmla="*/ 1 w 26"/>
                  <a:gd name="T9" fmla="*/ 50 h 63"/>
                  <a:gd name="T10" fmla="*/ 21 w 26"/>
                  <a:gd name="T11" fmla="*/ 63 h 63"/>
                  <a:gd name="T12" fmla="*/ 23 w 26"/>
                  <a:gd name="T13" fmla="*/ 54 h 63"/>
                  <a:gd name="T14" fmla="*/ 11 w 26"/>
                  <a:gd name="T15" fmla="*/ 45 h 63"/>
                  <a:gd name="T16" fmla="*/ 10 w 26"/>
                  <a:gd name="T17" fmla="*/ 32 h 63"/>
                  <a:gd name="T18" fmla="*/ 16 w 26"/>
                  <a:gd name="T19" fmla="*/ 18 h 63"/>
                  <a:gd name="T20" fmla="*/ 26 w 26"/>
                  <a:gd name="T21" fmla="*/ 7 h 63"/>
                  <a:gd name="T22" fmla="*/ 26 w 26"/>
                  <a:gd name="T23" fmla="*/ 7 h 63"/>
                  <a:gd name="T24" fmla="*/ 19 w 26"/>
                  <a:gd name="T25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63">
                    <a:moveTo>
                      <a:pt x="19" y="0"/>
                    </a:moveTo>
                    <a:lnTo>
                      <a:pt x="19" y="0"/>
                    </a:lnTo>
                    <a:lnTo>
                      <a:pt x="7" y="14"/>
                    </a:lnTo>
                    <a:lnTo>
                      <a:pt x="0" y="32"/>
                    </a:lnTo>
                    <a:lnTo>
                      <a:pt x="1" y="50"/>
                    </a:lnTo>
                    <a:lnTo>
                      <a:pt x="21" y="63"/>
                    </a:lnTo>
                    <a:lnTo>
                      <a:pt x="23" y="54"/>
                    </a:lnTo>
                    <a:lnTo>
                      <a:pt x="11" y="45"/>
                    </a:lnTo>
                    <a:lnTo>
                      <a:pt x="10" y="32"/>
                    </a:lnTo>
                    <a:lnTo>
                      <a:pt x="16" y="18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88" name="Freeform 412"/>
              <p:cNvSpPr>
                <a:spLocks/>
              </p:cNvSpPr>
              <p:nvPr/>
            </p:nvSpPr>
            <p:spPr bwMode="auto">
              <a:xfrm>
                <a:off x="4330" y="2560"/>
                <a:ext cx="36" cy="25"/>
              </a:xfrm>
              <a:custGeom>
                <a:avLst/>
                <a:gdLst>
                  <a:gd name="T0" fmla="*/ 63 w 70"/>
                  <a:gd name="T1" fmla="*/ 0 h 50"/>
                  <a:gd name="T2" fmla="*/ 63 w 70"/>
                  <a:gd name="T3" fmla="*/ 0 h 50"/>
                  <a:gd name="T4" fmla="*/ 52 w 70"/>
                  <a:gd name="T5" fmla="*/ 7 h 50"/>
                  <a:gd name="T6" fmla="*/ 42 w 70"/>
                  <a:gd name="T7" fmla="*/ 14 h 50"/>
                  <a:gd name="T8" fmla="*/ 33 w 70"/>
                  <a:gd name="T9" fmla="*/ 19 h 50"/>
                  <a:gd name="T10" fmla="*/ 25 w 70"/>
                  <a:gd name="T11" fmla="*/ 23 h 50"/>
                  <a:gd name="T12" fmla="*/ 18 w 70"/>
                  <a:gd name="T13" fmla="*/ 28 h 50"/>
                  <a:gd name="T14" fmla="*/ 11 w 70"/>
                  <a:gd name="T15" fmla="*/ 34 h 50"/>
                  <a:gd name="T16" fmla="*/ 6 w 70"/>
                  <a:gd name="T17" fmla="*/ 38 h 50"/>
                  <a:gd name="T18" fmla="*/ 0 w 70"/>
                  <a:gd name="T19" fmla="*/ 43 h 50"/>
                  <a:gd name="T20" fmla="*/ 7 w 70"/>
                  <a:gd name="T21" fmla="*/ 50 h 50"/>
                  <a:gd name="T22" fmla="*/ 12 w 70"/>
                  <a:gd name="T23" fmla="*/ 45 h 50"/>
                  <a:gd name="T24" fmla="*/ 18 w 70"/>
                  <a:gd name="T25" fmla="*/ 41 h 50"/>
                  <a:gd name="T26" fmla="*/ 23 w 70"/>
                  <a:gd name="T27" fmla="*/ 37 h 50"/>
                  <a:gd name="T28" fmla="*/ 30 w 70"/>
                  <a:gd name="T29" fmla="*/ 33 h 50"/>
                  <a:gd name="T30" fmla="*/ 38 w 70"/>
                  <a:gd name="T31" fmla="*/ 28 h 50"/>
                  <a:gd name="T32" fmla="*/ 47 w 70"/>
                  <a:gd name="T33" fmla="*/ 23 h 50"/>
                  <a:gd name="T34" fmla="*/ 56 w 70"/>
                  <a:gd name="T35" fmla="*/ 17 h 50"/>
                  <a:gd name="T36" fmla="*/ 68 w 70"/>
                  <a:gd name="T37" fmla="*/ 10 h 50"/>
                  <a:gd name="T38" fmla="*/ 68 w 70"/>
                  <a:gd name="T39" fmla="*/ 10 h 50"/>
                  <a:gd name="T40" fmla="*/ 68 w 70"/>
                  <a:gd name="T41" fmla="*/ 10 h 50"/>
                  <a:gd name="T42" fmla="*/ 70 w 70"/>
                  <a:gd name="T43" fmla="*/ 7 h 50"/>
                  <a:gd name="T44" fmla="*/ 70 w 70"/>
                  <a:gd name="T45" fmla="*/ 3 h 50"/>
                  <a:gd name="T46" fmla="*/ 67 w 70"/>
                  <a:gd name="T47" fmla="*/ 0 h 50"/>
                  <a:gd name="T48" fmla="*/ 63 w 70"/>
                  <a:gd name="T4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0" h="50">
                    <a:moveTo>
                      <a:pt x="63" y="0"/>
                    </a:moveTo>
                    <a:lnTo>
                      <a:pt x="63" y="0"/>
                    </a:lnTo>
                    <a:lnTo>
                      <a:pt x="52" y="7"/>
                    </a:lnTo>
                    <a:lnTo>
                      <a:pt x="42" y="14"/>
                    </a:lnTo>
                    <a:lnTo>
                      <a:pt x="33" y="19"/>
                    </a:lnTo>
                    <a:lnTo>
                      <a:pt x="25" y="23"/>
                    </a:lnTo>
                    <a:lnTo>
                      <a:pt x="18" y="28"/>
                    </a:lnTo>
                    <a:lnTo>
                      <a:pt x="11" y="34"/>
                    </a:lnTo>
                    <a:lnTo>
                      <a:pt x="6" y="38"/>
                    </a:lnTo>
                    <a:lnTo>
                      <a:pt x="0" y="43"/>
                    </a:lnTo>
                    <a:lnTo>
                      <a:pt x="7" y="50"/>
                    </a:lnTo>
                    <a:lnTo>
                      <a:pt x="12" y="45"/>
                    </a:lnTo>
                    <a:lnTo>
                      <a:pt x="18" y="41"/>
                    </a:lnTo>
                    <a:lnTo>
                      <a:pt x="23" y="37"/>
                    </a:lnTo>
                    <a:lnTo>
                      <a:pt x="30" y="33"/>
                    </a:lnTo>
                    <a:lnTo>
                      <a:pt x="38" y="28"/>
                    </a:lnTo>
                    <a:lnTo>
                      <a:pt x="47" y="23"/>
                    </a:lnTo>
                    <a:lnTo>
                      <a:pt x="56" y="17"/>
                    </a:lnTo>
                    <a:lnTo>
                      <a:pt x="68" y="10"/>
                    </a:lnTo>
                    <a:lnTo>
                      <a:pt x="68" y="10"/>
                    </a:lnTo>
                    <a:lnTo>
                      <a:pt x="68" y="10"/>
                    </a:lnTo>
                    <a:lnTo>
                      <a:pt x="70" y="7"/>
                    </a:lnTo>
                    <a:lnTo>
                      <a:pt x="70" y="3"/>
                    </a:lnTo>
                    <a:lnTo>
                      <a:pt x="67" y="0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89" name="Freeform 413"/>
              <p:cNvSpPr>
                <a:spLocks/>
              </p:cNvSpPr>
              <p:nvPr/>
            </p:nvSpPr>
            <p:spPr bwMode="auto">
              <a:xfrm>
                <a:off x="4362" y="2558"/>
                <a:ext cx="33" cy="33"/>
              </a:xfrm>
              <a:custGeom>
                <a:avLst/>
                <a:gdLst>
                  <a:gd name="T0" fmla="*/ 53 w 66"/>
                  <a:gd name="T1" fmla="*/ 56 h 66"/>
                  <a:gd name="T2" fmla="*/ 57 w 66"/>
                  <a:gd name="T3" fmla="*/ 63 h 66"/>
                  <a:gd name="T4" fmla="*/ 66 w 66"/>
                  <a:gd name="T5" fmla="*/ 44 h 66"/>
                  <a:gd name="T6" fmla="*/ 66 w 66"/>
                  <a:gd name="T7" fmla="*/ 28 h 66"/>
                  <a:gd name="T8" fmla="*/ 59 w 66"/>
                  <a:gd name="T9" fmla="*/ 15 h 66"/>
                  <a:gd name="T10" fmla="*/ 49 w 66"/>
                  <a:gd name="T11" fmla="*/ 7 h 66"/>
                  <a:gd name="T12" fmla="*/ 35 w 66"/>
                  <a:gd name="T13" fmla="*/ 2 h 66"/>
                  <a:gd name="T14" fmla="*/ 21 w 66"/>
                  <a:gd name="T15" fmla="*/ 0 h 66"/>
                  <a:gd name="T16" fmla="*/ 9 w 66"/>
                  <a:gd name="T17" fmla="*/ 1 h 66"/>
                  <a:gd name="T18" fmla="*/ 0 w 66"/>
                  <a:gd name="T19" fmla="*/ 3 h 66"/>
                  <a:gd name="T20" fmla="*/ 5 w 66"/>
                  <a:gd name="T21" fmla="*/ 13 h 66"/>
                  <a:gd name="T22" fmla="*/ 9 w 66"/>
                  <a:gd name="T23" fmla="*/ 10 h 66"/>
                  <a:gd name="T24" fmla="*/ 21 w 66"/>
                  <a:gd name="T25" fmla="*/ 12 h 66"/>
                  <a:gd name="T26" fmla="*/ 32 w 66"/>
                  <a:gd name="T27" fmla="*/ 12 h 66"/>
                  <a:gd name="T28" fmla="*/ 44 w 66"/>
                  <a:gd name="T29" fmla="*/ 16 h 66"/>
                  <a:gd name="T30" fmla="*/ 52 w 66"/>
                  <a:gd name="T31" fmla="*/ 22 h 66"/>
                  <a:gd name="T32" fmla="*/ 57 w 66"/>
                  <a:gd name="T33" fmla="*/ 30 h 66"/>
                  <a:gd name="T34" fmla="*/ 57 w 66"/>
                  <a:gd name="T35" fmla="*/ 41 h 66"/>
                  <a:gd name="T36" fmla="*/ 47 w 66"/>
                  <a:gd name="T37" fmla="*/ 59 h 66"/>
                  <a:gd name="T38" fmla="*/ 51 w 66"/>
                  <a:gd name="T39" fmla="*/ 66 h 66"/>
                  <a:gd name="T40" fmla="*/ 47 w 66"/>
                  <a:gd name="T41" fmla="*/ 59 h 66"/>
                  <a:gd name="T42" fmla="*/ 47 w 66"/>
                  <a:gd name="T43" fmla="*/ 62 h 66"/>
                  <a:gd name="T44" fmla="*/ 51 w 66"/>
                  <a:gd name="T45" fmla="*/ 66 h 66"/>
                  <a:gd name="T46" fmla="*/ 54 w 66"/>
                  <a:gd name="T47" fmla="*/ 66 h 66"/>
                  <a:gd name="T48" fmla="*/ 57 w 66"/>
                  <a:gd name="T49" fmla="*/ 63 h 66"/>
                  <a:gd name="T50" fmla="*/ 53 w 66"/>
                  <a:gd name="T51" fmla="*/ 5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6" h="66">
                    <a:moveTo>
                      <a:pt x="53" y="56"/>
                    </a:moveTo>
                    <a:lnTo>
                      <a:pt x="57" y="63"/>
                    </a:lnTo>
                    <a:lnTo>
                      <a:pt x="66" y="44"/>
                    </a:lnTo>
                    <a:lnTo>
                      <a:pt x="66" y="28"/>
                    </a:lnTo>
                    <a:lnTo>
                      <a:pt x="59" y="15"/>
                    </a:lnTo>
                    <a:lnTo>
                      <a:pt x="49" y="7"/>
                    </a:lnTo>
                    <a:lnTo>
                      <a:pt x="35" y="2"/>
                    </a:lnTo>
                    <a:lnTo>
                      <a:pt x="21" y="0"/>
                    </a:lnTo>
                    <a:lnTo>
                      <a:pt x="9" y="1"/>
                    </a:lnTo>
                    <a:lnTo>
                      <a:pt x="0" y="3"/>
                    </a:lnTo>
                    <a:lnTo>
                      <a:pt x="5" y="13"/>
                    </a:lnTo>
                    <a:lnTo>
                      <a:pt x="9" y="10"/>
                    </a:lnTo>
                    <a:lnTo>
                      <a:pt x="21" y="12"/>
                    </a:lnTo>
                    <a:lnTo>
                      <a:pt x="32" y="12"/>
                    </a:lnTo>
                    <a:lnTo>
                      <a:pt x="44" y="16"/>
                    </a:lnTo>
                    <a:lnTo>
                      <a:pt x="52" y="22"/>
                    </a:lnTo>
                    <a:lnTo>
                      <a:pt x="57" y="30"/>
                    </a:lnTo>
                    <a:lnTo>
                      <a:pt x="57" y="41"/>
                    </a:lnTo>
                    <a:lnTo>
                      <a:pt x="47" y="59"/>
                    </a:lnTo>
                    <a:lnTo>
                      <a:pt x="51" y="66"/>
                    </a:lnTo>
                    <a:lnTo>
                      <a:pt x="47" y="59"/>
                    </a:lnTo>
                    <a:lnTo>
                      <a:pt x="47" y="62"/>
                    </a:lnTo>
                    <a:lnTo>
                      <a:pt x="51" y="66"/>
                    </a:lnTo>
                    <a:lnTo>
                      <a:pt x="54" y="66"/>
                    </a:lnTo>
                    <a:lnTo>
                      <a:pt x="57" y="63"/>
                    </a:lnTo>
                    <a:lnTo>
                      <a:pt x="53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90" name="Freeform 414"/>
              <p:cNvSpPr>
                <a:spLocks/>
              </p:cNvSpPr>
              <p:nvPr/>
            </p:nvSpPr>
            <p:spPr bwMode="auto">
              <a:xfrm>
                <a:off x="4382" y="2587"/>
                <a:ext cx="15" cy="39"/>
              </a:xfrm>
              <a:custGeom>
                <a:avLst/>
                <a:gdLst>
                  <a:gd name="T0" fmla="*/ 5 w 30"/>
                  <a:gd name="T1" fmla="*/ 71 h 80"/>
                  <a:gd name="T2" fmla="*/ 7 w 30"/>
                  <a:gd name="T3" fmla="*/ 80 h 80"/>
                  <a:gd name="T4" fmla="*/ 25 w 30"/>
                  <a:gd name="T5" fmla="*/ 59 h 80"/>
                  <a:gd name="T6" fmla="*/ 30 w 30"/>
                  <a:gd name="T7" fmla="*/ 34 h 80"/>
                  <a:gd name="T8" fmla="*/ 26 w 30"/>
                  <a:gd name="T9" fmla="*/ 13 h 80"/>
                  <a:gd name="T10" fmla="*/ 14 w 30"/>
                  <a:gd name="T11" fmla="*/ 0 h 80"/>
                  <a:gd name="T12" fmla="*/ 12 w 30"/>
                  <a:gd name="T13" fmla="*/ 10 h 80"/>
                  <a:gd name="T14" fmla="*/ 16 w 30"/>
                  <a:gd name="T15" fmla="*/ 15 h 80"/>
                  <a:gd name="T16" fmla="*/ 19 w 30"/>
                  <a:gd name="T17" fmla="*/ 34 h 80"/>
                  <a:gd name="T18" fmla="*/ 15 w 30"/>
                  <a:gd name="T19" fmla="*/ 55 h 80"/>
                  <a:gd name="T20" fmla="*/ 3 w 30"/>
                  <a:gd name="T21" fmla="*/ 71 h 80"/>
                  <a:gd name="T22" fmla="*/ 5 w 30"/>
                  <a:gd name="T23" fmla="*/ 80 h 80"/>
                  <a:gd name="T24" fmla="*/ 3 w 30"/>
                  <a:gd name="T25" fmla="*/ 71 h 80"/>
                  <a:gd name="T26" fmla="*/ 0 w 30"/>
                  <a:gd name="T27" fmla="*/ 73 h 80"/>
                  <a:gd name="T28" fmla="*/ 0 w 30"/>
                  <a:gd name="T29" fmla="*/ 76 h 80"/>
                  <a:gd name="T30" fmla="*/ 4 w 30"/>
                  <a:gd name="T31" fmla="*/ 80 h 80"/>
                  <a:gd name="T32" fmla="*/ 7 w 30"/>
                  <a:gd name="T33" fmla="*/ 80 h 80"/>
                  <a:gd name="T34" fmla="*/ 5 w 30"/>
                  <a:gd name="T35" fmla="*/ 7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80">
                    <a:moveTo>
                      <a:pt x="5" y="71"/>
                    </a:moveTo>
                    <a:lnTo>
                      <a:pt x="7" y="80"/>
                    </a:lnTo>
                    <a:lnTo>
                      <a:pt x="25" y="59"/>
                    </a:lnTo>
                    <a:lnTo>
                      <a:pt x="30" y="34"/>
                    </a:lnTo>
                    <a:lnTo>
                      <a:pt x="26" y="13"/>
                    </a:lnTo>
                    <a:lnTo>
                      <a:pt x="14" y="0"/>
                    </a:lnTo>
                    <a:lnTo>
                      <a:pt x="12" y="10"/>
                    </a:lnTo>
                    <a:lnTo>
                      <a:pt x="16" y="15"/>
                    </a:lnTo>
                    <a:lnTo>
                      <a:pt x="19" y="34"/>
                    </a:lnTo>
                    <a:lnTo>
                      <a:pt x="15" y="55"/>
                    </a:lnTo>
                    <a:lnTo>
                      <a:pt x="3" y="71"/>
                    </a:lnTo>
                    <a:lnTo>
                      <a:pt x="5" y="80"/>
                    </a:lnTo>
                    <a:lnTo>
                      <a:pt x="3" y="71"/>
                    </a:lnTo>
                    <a:lnTo>
                      <a:pt x="0" y="73"/>
                    </a:lnTo>
                    <a:lnTo>
                      <a:pt x="0" y="76"/>
                    </a:lnTo>
                    <a:lnTo>
                      <a:pt x="4" y="80"/>
                    </a:lnTo>
                    <a:lnTo>
                      <a:pt x="7" y="80"/>
                    </a:lnTo>
                    <a:lnTo>
                      <a:pt x="5" y="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91" name="Freeform 415"/>
              <p:cNvSpPr>
                <a:spLocks/>
              </p:cNvSpPr>
              <p:nvPr/>
            </p:nvSpPr>
            <p:spPr bwMode="auto">
              <a:xfrm>
                <a:off x="4371" y="2622"/>
                <a:ext cx="20" cy="34"/>
              </a:xfrm>
              <a:custGeom>
                <a:avLst/>
                <a:gdLst>
                  <a:gd name="T0" fmla="*/ 7 w 42"/>
                  <a:gd name="T1" fmla="*/ 58 h 68"/>
                  <a:gd name="T2" fmla="*/ 7 w 42"/>
                  <a:gd name="T3" fmla="*/ 68 h 68"/>
                  <a:gd name="T4" fmla="*/ 19 w 42"/>
                  <a:gd name="T5" fmla="*/ 60 h 68"/>
                  <a:gd name="T6" fmla="*/ 27 w 42"/>
                  <a:gd name="T7" fmla="*/ 52 h 68"/>
                  <a:gd name="T8" fmla="*/ 35 w 42"/>
                  <a:gd name="T9" fmla="*/ 41 h 68"/>
                  <a:gd name="T10" fmla="*/ 40 w 42"/>
                  <a:gd name="T11" fmla="*/ 31 h 68"/>
                  <a:gd name="T12" fmla="*/ 42 w 42"/>
                  <a:gd name="T13" fmla="*/ 20 h 68"/>
                  <a:gd name="T14" fmla="*/ 41 w 42"/>
                  <a:gd name="T15" fmla="*/ 11 h 68"/>
                  <a:gd name="T16" fmla="*/ 36 w 42"/>
                  <a:gd name="T17" fmla="*/ 3 h 68"/>
                  <a:gd name="T18" fmla="*/ 27 w 42"/>
                  <a:gd name="T19" fmla="*/ 0 h 68"/>
                  <a:gd name="T20" fmla="*/ 27 w 42"/>
                  <a:gd name="T21" fmla="*/ 9 h 68"/>
                  <a:gd name="T22" fmla="*/ 29 w 42"/>
                  <a:gd name="T23" fmla="*/ 10 h 68"/>
                  <a:gd name="T24" fmla="*/ 32 w 42"/>
                  <a:gd name="T25" fmla="*/ 14 h 68"/>
                  <a:gd name="T26" fmla="*/ 33 w 42"/>
                  <a:gd name="T27" fmla="*/ 20 h 68"/>
                  <a:gd name="T28" fmla="*/ 30 w 42"/>
                  <a:gd name="T29" fmla="*/ 28 h 68"/>
                  <a:gd name="T30" fmla="*/ 26 w 42"/>
                  <a:gd name="T31" fmla="*/ 37 h 68"/>
                  <a:gd name="T32" fmla="*/ 20 w 42"/>
                  <a:gd name="T33" fmla="*/ 45 h 68"/>
                  <a:gd name="T34" fmla="*/ 12 w 42"/>
                  <a:gd name="T35" fmla="*/ 53 h 68"/>
                  <a:gd name="T36" fmla="*/ 3 w 42"/>
                  <a:gd name="T37" fmla="*/ 58 h 68"/>
                  <a:gd name="T38" fmla="*/ 3 w 42"/>
                  <a:gd name="T39" fmla="*/ 68 h 68"/>
                  <a:gd name="T40" fmla="*/ 3 w 42"/>
                  <a:gd name="T41" fmla="*/ 58 h 68"/>
                  <a:gd name="T42" fmla="*/ 0 w 42"/>
                  <a:gd name="T43" fmla="*/ 61 h 68"/>
                  <a:gd name="T44" fmla="*/ 0 w 42"/>
                  <a:gd name="T45" fmla="*/ 64 h 68"/>
                  <a:gd name="T46" fmla="*/ 4 w 42"/>
                  <a:gd name="T47" fmla="*/ 68 h 68"/>
                  <a:gd name="T48" fmla="*/ 7 w 42"/>
                  <a:gd name="T49" fmla="*/ 68 h 68"/>
                  <a:gd name="T50" fmla="*/ 7 w 42"/>
                  <a:gd name="T5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" h="68">
                    <a:moveTo>
                      <a:pt x="7" y="58"/>
                    </a:moveTo>
                    <a:lnTo>
                      <a:pt x="7" y="68"/>
                    </a:lnTo>
                    <a:lnTo>
                      <a:pt x="19" y="60"/>
                    </a:lnTo>
                    <a:lnTo>
                      <a:pt x="27" y="52"/>
                    </a:lnTo>
                    <a:lnTo>
                      <a:pt x="35" y="41"/>
                    </a:lnTo>
                    <a:lnTo>
                      <a:pt x="40" y="31"/>
                    </a:lnTo>
                    <a:lnTo>
                      <a:pt x="42" y="20"/>
                    </a:lnTo>
                    <a:lnTo>
                      <a:pt x="41" y="11"/>
                    </a:lnTo>
                    <a:lnTo>
                      <a:pt x="36" y="3"/>
                    </a:lnTo>
                    <a:lnTo>
                      <a:pt x="27" y="0"/>
                    </a:lnTo>
                    <a:lnTo>
                      <a:pt x="27" y="9"/>
                    </a:lnTo>
                    <a:lnTo>
                      <a:pt x="29" y="10"/>
                    </a:lnTo>
                    <a:lnTo>
                      <a:pt x="32" y="14"/>
                    </a:lnTo>
                    <a:lnTo>
                      <a:pt x="33" y="20"/>
                    </a:lnTo>
                    <a:lnTo>
                      <a:pt x="30" y="28"/>
                    </a:lnTo>
                    <a:lnTo>
                      <a:pt x="26" y="37"/>
                    </a:lnTo>
                    <a:lnTo>
                      <a:pt x="20" y="45"/>
                    </a:lnTo>
                    <a:lnTo>
                      <a:pt x="12" y="53"/>
                    </a:lnTo>
                    <a:lnTo>
                      <a:pt x="3" y="58"/>
                    </a:lnTo>
                    <a:lnTo>
                      <a:pt x="3" y="68"/>
                    </a:lnTo>
                    <a:lnTo>
                      <a:pt x="3" y="58"/>
                    </a:lnTo>
                    <a:lnTo>
                      <a:pt x="0" y="61"/>
                    </a:lnTo>
                    <a:lnTo>
                      <a:pt x="0" y="64"/>
                    </a:lnTo>
                    <a:lnTo>
                      <a:pt x="4" y="68"/>
                    </a:lnTo>
                    <a:lnTo>
                      <a:pt x="7" y="68"/>
                    </a:lnTo>
                    <a:lnTo>
                      <a:pt x="7" y="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92" name="Freeform 416"/>
              <p:cNvSpPr>
                <a:spLocks/>
              </p:cNvSpPr>
              <p:nvPr/>
            </p:nvSpPr>
            <p:spPr bwMode="auto">
              <a:xfrm>
                <a:off x="4351" y="2651"/>
                <a:ext cx="27" cy="40"/>
              </a:xfrm>
              <a:custGeom>
                <a:avLst/>
                <a:gdLst>
                  <a:gd name="T0" fmla="*/ 9 w 55"/>
                  <a:gd name="T1" fmla="*/ 75 h 80"/>
                  <a:gd name="T2" fmla="*/ 6 w 55"/>
                  <a:gd name="T3" fmla="*/ 80 h 80"/>
                  <a:gd name="T4" fmla="*/ 22 w 55"/>
                  <a:gd name="T5" fmla="*/ 73 h 80"/>
                  <a:gd name="T6" fmla="*/ 35 w 55"/>
                  <a:gd name="T7" fmla="*/ 64 h 80"/>
                  <a:gd name="T8" fmla="*/ 45 w 55"/>
                  <a:gd name="T9" fmla="*/ 52 h 80"/>
                  <a:gd name="T10" fmla="*/ 52 w 55"/>
                  <a:gd name="T11" fmla="*/ 41 h 80"/>
                  <a:gd name="T12" fmla="*/ 55 w 55"/>
                  <a:gd name="T13" fmla="*/ 28 h 80"/>
                  <a:gd name="T14" fmla="*/ 55 w 55"/>
                  <a:gd name="T15" fmla="*/ 18 h 80"/>
                  <a:gd name="T16" fmla="*/ 54 w 55"/>
                  <a:gd name="T17" fmla="*/ 7 h 80"/>
                  <a:gd name="T18" fmla="*/ 47 w 55"/>
                  <a:gd name="T19" fmla="*/ 0 h 80"/>
                  <a:gd name="T20" fmla="*/ 43 w 55"/>
                  <a:gd name="T21" fmla="*/ 10 h 80"/>
                  <a:gd name="T22" fmla="*/ 45 w 55"/>
                  <a:gd name="T23" fmla="*/ 12 h 80"/>
                  <a:gd name="T24" fmla="*/ 46 w 55"/>
                  <a:gd name="T25" fmla="*/ 18 h 80"/>
                  <a:gd name="T26" fmla="*/ 46 w 55"/>
                  <a:gd name="T27" fmla="*/ 28 h 80"/>
                  <a:gd name="T28" fmla="*/ 43 w 55"/>
                  <a:gd name="T29" fmla="*/ 36 h 80"/>
                  <a:gd name="T30" fmla="*/ 36 w 55"/>
                  <a:gd name="T31" fmla="*/ 48 h 80"/>
                  <a:gd name="T32" fmla="*/ 28 w 55"/>
                  <a:gd name="T33" fmla="*/ 57 h 80"/>
                  <a:gd name="T34" fmla="*/ 17 w 55"/>
                  <a:gd name="T35" fmla="*/ 64 h 80"/>
                  <a:gd name="T36" fmla="*/ 4 w 55"/>
                  <a:gd name="T37" fmla="*/ 71 h 80"/>
                  <a:gd name="T38" fmla="*/ 0 w 55"/>
                  <a:gd name="T39" fmla="*/ 75 h 80"/>
                  <a:gd name="T40" fmla="*/ 4 w 55"/>
                  <a:gd name="T41" fmla="*/ 71 h 80"/>
                  <a:gd name="T42" fmla="*/ 1 w 55"/>
                  <a:gd name="T43" fmla="*/ 73 h 80"/>
                  <a:gd name="T44" fmla="*/ 0 w 55"/>
                  <a:gd name="T45" fmla="*/ 76 h 80"/>
                  <a:gd name="T46" fmla="*/ 2 w 55"/>
                  <a:gd name="T47" fmla="*/ 79 h 80"/>
                  <a:gd name="T48" fmla="*/ 6 w 55"/>
                  <a:gd name="T49" fmla="*/ 80 h 80"/>
                  <a:gd name="T50" fmla="*/ 9 w 55"/>
                  <a:gd name="T51" fmla="*/ 7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5" h="80">
                    <a:moveTo>
                      <a:pt x="9" y="75"/>
                    </a:moveTo>
                    <a:lnTo>
                      <a:pt x="6" y="80"/>
                    </a:lnTo>
                    <a:lnTo>
                      <a:pt x="22" y="73"/>
                    </a:lnTo>
                    <a:lnTo>
                      <a:pt x="35" y="64"/>
                    </a:lnTo>
                    <a:lnTo>
                      <a:pt x="45" y="52"/>
                    </a:lnTo>
                    <a:lnTo>
                      <a:pt x="52" y="41"/>
                    </a:lnTo>
                    <a:lnTo>
                      <a:pt x="55" y="28"/>
                    </a:lnTo>
                    <a:lnTo>
                      <a:pt x="55" y="18"/>
                    </a:lnTo>
                    <a:lnTo>
                      <a:pt x="54" y="7"/>
                    </a:lnTo>
                    <a:lnTo>
                      <a:pt x="47" y="0"/>
                    </a:lnTo>
                    <a:lnTo>
                      <a:pt x="43" y="10"/>
                    </a:lnTo>
                    <a:lnTo>
                      <a:pt x="45" y="12"/>
                    </a:lnTo>
                    <a:lnTo>
                      <a:pt x="46" y="18"/>
                    </a:lnTo>
                    <a:lnTo>
                      <a:pt x="46" y="28"/>
                    </a:lnTo>
                    <a:lnTo>
                      <a:pt x="43" y="36"/>
                    </a:lnTo>
                    <a:lnTo>
                      <a:pt x="36" y="48"/>
                    </a:lnTo>
                    <a:lnTo>
                      <a:pt x="28" y="57"/>
                    </a:lnTo>
                    <a:lnTo>
                      <a:pt x="17" y="64"/>
                    </a:lnTo>
                    <a:lnTo>
                      <a:pt x="4" y="71"/>
                    </a:lnTo>
                    <a:lnTo>
                      <a:pt x="0" y="75"/>
                    </a:lnTo>
                    <a:lnTo>
                      <a:pt x="4" y="71"/>
                    </a:lnTo>
                    <a:lnTo>
                      <a:pt x="1" y="73"/>
                    </a:lnTo>
                    <a:lnTo>
                      <a:pt x="0" y="76"/>
                    </a:lnTo>
                    <a:lnTo>
                      <a:pt x="2" y="79"/>
                    </a:lnTo>
                    <a:lnTo>
                      <a:pt x="6" y="80"/>
                    </a:lnTo>
                    <a:lnTo>
                      <a:pt x="9" y="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93" name="Freeform 417"/>
              <p:cNvSpPr>
                <a:spLocks/>
              </p:cNvSpPr>
              <p:nvPr/>
            </p:nvSpPr>
            <p:spPr bwMode="auto">
              <a:xfrm>
                <a:off x="4336" y="2689"/>
                <a:ext cx="19" cy="79"/>
              </a:xfrm>
              <a:custGeom>
                <a:avLst/>
                <a:gdLst>
                  <a:gd name="T0" fmla="*/ 5 w 38"/>
                  <a:gd name="T1" fmla="*/ 158 h 158"/>
                  <a:gd name="T2" fmla="*/ 10 w 38"/>
                  <a:gd name="T3" fmla="*/ 155 h 158"/>
                  <a:gd name="T4" fmla="*/ 13 w 38"/>
                  <a:gd name="T5" fmla="*/ 136 h 158"/>
                  <a:gd name="T6" fmla="*/ 22 w 38"/>
                  <a:gd name="T7" fmla="*/ 94 h 158"/>
                  <a:gd name="T8" fmla="*/ 33 w 38"/>
                  <a:gd name="T9" fmla="*/ 42 h 158"/>
                  <a:gd name="T10" fmla="*/ 38 w 38"/>
                  <a:gd name="T11" fmla="*/ 0 h 158"/>
                  <a:gd name="T12" fmla="*/ 29 w 38"/>
                  <a:gd name="T13" fmla="*/ 0 h 158"/>
                  <a:gd name="T14" fmla="*/ 23 w 38"/>
                  <a:gd name="T15" fmla="*/ 42 h 158"/>
                  <a:gd name="T16" fmla="*/ 13 w 38"/>
                  <a:gd name="T17" fmla="*/ 91 h 158"/>
                  <a:gd name="T18" fmla="*/ 4 w 38"/>
                  <a:gd name="T19" fmla="*/ 134 h 158"/>
                  <a:gd name="T20" fmla="*/ 0 w 38"/>
                  <a:gd name="T21" fmla="*/ 152 h 158"/>
                  <a:gd name="T22" fmla="*/ 5 w 38"/>
                  <a:gd name="T23" fmla="*/ 149 h 158"/>
                  <a:gd name="T24" fmla="*/ 0 w 38"/>
                  <a:gd name="T25" fmla="*/ 152 h 158"/>
                  <a:gd name="T26" fmla="*/ 1 w 38"/>
                  <a:gd name="T27" fmla="*/ 156 h 158"/>
                  <a:gd name="T28" fmla="*/ 4 w 38"/>
                  <a:gd name="T29" fmla="*/ 158 h 158"/>
                  <a:gd name="T30" fmla="*/ 7 w 38"/>
                  <a:gd name="T31" fmla="*/ 157 h 158"/>
                  <a:gd name="T32" fmla="*/ 10 w 38"/>
                  <a:gd name="T33" fmla="*/ 155 h 158"/>
                  <a:gd name="T34" fmla="*/ 5 w 38"/>
                  <a:gd name="T35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" h="158">
                    <a:moveTo>
                      <a:pt x="5" y="158"/>
                    </a:moveTo>
                    <a:lnTo>
                      <a:pt x="10" y="155"/>
                    </a:lnTo>
                    <a:lnTo>
                      <a:pt x="13" y="136"/>
                    </a:lnTo>
                    <a:lnTo>
                      <a:pt x="22" y="94"/>
                    </a:lnTo>
                    <a:lnTo>
                      <a:pt x="33" y="4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23" y="42"/>
                    </a:lnTo>
                    <a:lnTo>
                      <a:pt x="13" y="91"/>
                    </a:lnTo>
                    <a:lnTo>
                      <a:pt x="4" y="134"/>
                    </a:lnTo>
                    <a:lnTo>
                      <a:pt x="0" y="152"/>
                    </a:lnTo>
                    <a:lnTo>
                      <a:pt x="5" y="149"/>
                    </a:lnTo>
                    <a:lnTo>
                      <a:pt x="0" y="152"/>
                    </a:lnTo>
                    <a:lnTo>
                      <a:pt x="1" y="156"/>
                    </a:lnTo>
                    <a:lnTo>
                      <a:pt x="4" y="158"/>
                    </a:lnTo>
                    <a:lnTo>
                      <a:pt x="7" y="157"/>
                    </a:lnTo>
                    <a:lnTo>
                      <a:pt x="10" y="155"/>
                    </a:lnTo>
                    <a:lnTo>
                      <a:pt x="5" y="1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94" name="Freeform 418"/>
              <p:cNvSpPr>
                <a:spLocks/>
              </p:cNvSpPr>
              <p:nvPr/>
            </p:nvSpPr>
            <p:spPr bwMode="auto">
              <a:xfrm>
                <a:off x="4303" y="2763"/>
                <a:ext cx="35" cy="6"/>
              </a:xfrm>
              <a:custGeom>
                <a:avLst/>
                <a:gdLst>
                  <a:gd name="T0" fmla="*/ 9 w 70"/>
                  <a:gd name="T1" fmla="*/ 7 h 13"/>
                  <a:gd name="T2" fmla="*/ 4 w 70"/>
                  <a:gd name="T3" fmla="*/ 13 h 13"/>
                  <a:gd name="T4" fmla="*/ 7 w 70"/>
                  <a:gd name="T5" fmla="*/ 13 h 13"/>
                  <a:gd name="T6" fmla="*/ 12 w 70"/>
                  <a:gd name="T7" fmla="*/ 13 h 13"/>
                  <a:gd name="T8" fmla="*/ 22 w 70"/>
                  <a:gd name="T9" fmla="*/ 13 h 13"/>
                  <a:gd name="T10" fmla="*/ 32 w 70"/>
                  <a:gd name="T11" fmla="*/ 13 h 13"/>
                  <a:gd name="T12" fmla="*/ 43 w 70"/>
                  <a:gd name="T13" fmla="*/ 13 h 13"/>
                  <a:gd name="T14" fmla="*/ 54 w 70"/>
                  <a:gd name="T15" fmla="*/ 11 h 13"/>
                  <a:gd name="T16" fmla="*/ 63 w 70"/>
                  <a:gd name="T17" fmla="*/ 10 h 13"/>
                  <a:gd name="T18" fmla="*/ 70 w 70"/>
                  <a:gd name="T19" fmla="*/ 9 h 13"/>
                  <a:gd name="T20" fmla="*/ 70 w 70"/>
                  <a:gd name="T21" fmla="*/ 0 h 13"/>
                  <a:gd name="T22" fmla="*/ 63 w 70"/>
                  <a:gd name="T23" fmla="*/ 1 h 13"/>
                  <a:gd name="T24" fmla="*/ 54 w 70"/>
                  <a:gd name="T25" fmla="*/ 0 h 13"/>
                  <a:gd name="T26" fmla="*/ 43 w 70"/>
                  <a:gd name="T27" fmla="*/ 1 h 13"/>
                  <a:gd name="T28" fmla="*/ 32 w 70"/>
                  <a:gd name="T29" fmla="*/ 1 h 13"/>
                  <a:gd name="T30" fmla="*/ 22 w 70"/>
                  <a:gd name="T31" fmla="*/ 1 h 13"/>
                  <a:gd name="T32" fmla="*/ 12 w 70"/>
                  <a:gd name="T33" fmla="*/ 1 h 13"/>
                  <a:gd name="T34" fmla="*/ 7 w 70"/>
                  <a:gd name="T35" fmla="*/ 1 h 13"/>
                  <a:gd name="T36" fmla="*/ 4 w 70"/>
                  <a:gd name="T37" fmla="*/ 1 h 13"/>
                  <a:gd name="T38" fmla="*/ 0 w 70"/>
                  <a:gd name="T39" fmla="*/ 7 h 13"/>
                  <a:gd name="T40" fmla="*/ 4 w 70"/>
                  <a:gd name="T41" fmla="*/ 1 h 13"/>
                  <a:gd name="T42" fmla="*/ 1 w 70"/>
                  <a:gd name="T43" fmla="*/ 3 h 13"/>
                  <a:gd name="T44" fmla="*/ 0 w 70"/>
                  <a:gd name="T45" fmla="*/ 7 h 13"/>
                  <a:gd name="T46" fmla="*/ 1 w 70"/>
                  <a:gd name="T47" fmla="*/ 10 h 13"/>
                  <a:gd name="T48" fmla="*/ 4 w 70"/>
                  <a:gd name="T49" fmla="*/ 13 h 13"/>
                  <a:gd name="T50" fmla="*/ 9 w 70"/>
                  <a:gd name="T51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0" h="13">
                    <a:moveTo>
                      <a:pt x="9" y="7"/>
                    </a:moveTo>
                    <a:lnTo>
                      <a:pt x="4" y="13"/>
                    </a:lnTo>
                    <a:lnTo>
                      <a:pt x="7" y="13"/>
                    </a:lnTo>
                    <a:lnTo>
                      <a:pt x="12" y="13"/>
                    </a:lnTo>
                    <a:lnTo>
                      <a:pt x="22" y="13"/>
                    </a:lnTo>
                    <a:lnTo>
                      <a:pt x="32" y="13"/>
                    </a:lnTo>
                    <a:lnTo>
                      <a:pt x="43" y="13"/>
                    </a:lnTo>
                    <a:lnTo>
                      <a:pt x="54" y="11"/>
                    </a:lnTo>
                    <a:lnTo>
                      <a:pt x="63" y="10"/>
                    </a:lnTo>
                    <a:lnTo>
                      <a:pt x="70" y="9"/>
                    </a:lnTo>
                    <a:lnTo>
                      <a:pt x="70" y="0"/>
                    </a:lnTo>
                    <a:lnTo>
                      <a:pt x="63" y="1"/>
                    </a:lnTo>
                    <a:lnTo>
                      <a:pt x="54" y="0"/>
                    </a:lnTo>
                    <a:lnTo>
                      <a:pt x="43" y="1"/>
                    </a:lnTo>
                    <a:lnTo>
                      <a:pt x="32" y="1"/>
                    </a:lnTo>
                    <a:lnTo>
                      <a:pt x="22" y="1"/>
                    </a:lnTo>
                    <a:lnTo>
                      <a:pt x="12" y="1"/>
                    </a:lnTo>
                    <a:lnTo>
                      <a:pt x="7" y="1"/>
                    </a:lnTo>
                    <a:lnTo>
                      <a:pt x="4" y="1"/>
                    </a:lnTo>
                    <a:lnTo>
                      <a:pt x="0" y="7"/>
                    </a:lnTo>
                    <a:lnTo>
                      <a:pt x="4" y="1"/>
                    </a:lnTo>
                    <a:lnTo>
                      <a:pt x="1" y="3"/>
                    </a:lnTo>
                    <a:lnTo>
                      <a:pt x="0" y="7"/>
                    </a:lnTo>
                    <a:lnTo>
                      <a:pt x="1" y="10"/>
                    </a:lnTo>
                    <a:lnTo>
                      <a:pt x="4" y="13"/>
                    </a:lnTo>
                    <a:lnTo>
                      <a:pt x="9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95" name="Freeform 419"/>
              <p:cNvSpPr>
                <a:spLocks/>
              </p:cNvSpPr>
              <p:nvPr/>
            </p:nvSpPr>
            <p:spPr bwMode="auto">
              <a:xfrm>
                <a:off x="4300" y="2766"/>
                <a:ext cx="8" cy="25"/>
              </a:xfrm>
              <a:custGeom>
                <a:avLst/>
                <a:gdLst>
                  <a:gd name="T0" fmla="*/ 4 w 16"/>
                  <a:gd name="T1" fmla="*/ 49 h 49"/>
                  <a:gd name="T2" fmla="*/ 9 w 16"/>
                  <a:gd name="T3" fmla="*/ 45 h 49"/>
                  <a:gd name="T4" fmla="*/ 16 w 16"/>
                  <a:gd name="T5" fmla="*/ 0 h 49"/>
                  <a:gd name="T6" fmla="*/ 7 w 16"/>
                  <a:gd name="T7" fmla="*/ 0 h 49"/>
                  <a:gd name="T8" fmla="*/ 0 w 16"/>
                  <a:gd name="T9" fmla="*/ 45 h 49"/>
                  <a:gd name="T10" fmla="*/ 4 w 16"/>
                  <a:gd name="T11" fmla="*/ 40 h 49"/>
                  <a:gd name="T12" fmla="*/ 0 w 16"/>
                  <a:gd name="T13" fmla="*/ 45 h 49"/>
                  <a:gd name="T14" fmla="*/ 1 w 16"/>
                  <a:gd name="T15" fmla="*/ 48 h 49"/>
                  <a:gd name="T16" fmla="*/ 4 w 16"/>
                  <a:gd name="T17" fmla="*/ 49 h 49"/>
                  <a:gd name="T18" fmla="*/ 8 w 16"/>
                  <a:gd name="T19" fmla="*/ 48 h 49"/>
                  <a:gd name="T20" fmla="*/ 9 w 16"/>
                  <a:gd name="T21" fmla="*/ 45 h 49"/>
                  <a:gd name="T22" fmla="*/ 4 w 16"/>
                  <a:gd name="T2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49">
                    <a:moveTo>
                      <a:pt x="4" y="49"/>
                    </a:moveTo>
                    <a:lnTo>
                      <a:pt x="9" y="45"/>
                    </a:lnTo>
                    <a:lnTo>
                      <a:pt x="16" y="0"/>
                    </a:lnTo>
                    <a:lnTo>
                      <a:pt x="7" y="0"/>
                    </a:lnTo>
                    <a:lnTo>
                      <a:pt x="0" y="45"/>
                    </a:lnTo>
                    <a:lnTo>
                      <a:pt x="4" y="40"/>
                    </a:lnTo>
                    <a:lnTo>
                      <a:pt x="0" y="45"/>
                    </a:lnTo>
                    <a:lnTo>
                      <a:pt x="1" y="48"/>
                    </a:lnTo>
                    <a:lnTo>
                      <a:pt x="4" y="49"/>
                    </a:lnTo>
                    <a:lnTo>
                      <a:pt x="8" y="48"/>
                    </a:lnTo>
                    <a:lnTo>
                      <a:pt x="9" y="45"/>
                    </a:lnTo>
                    <a:lnTo>
                      <a:pt x="4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96" name="Freeform 420"/>
              <p:cNvSpPr>
                <a:spLocks/>
              </p:cNvSpPr>
              <p:nvPr/>
            </p:nvSpPr>
            <p:spPr bwMode="auto">
              <a:xfrm>
                <a:off x="4270" y="2785"/>
                <a:ext cx="32" cy="6"/>
              </a:xfrm>
              <a:custGeom>
                <a:avLst/>
                <a:gdLst>
                  <a:gd name="T0" fmla="*/ 0 w 63"/>
                  <a:gd name="T1" fmla="*/ 4 h 11"/>
                  <a:gd name="T2" fmla="*/ 5 w 63"/>
                  <a:gd name="T3" fmla="*/ 9 h 11"/>
                  <a:gd name="T4" fmla="*/ 63 w 63"/>
                  <a:gd name="T5" fmla="*/ 11 h 11"/>
                  <a:gd name="T6" fmla="*/ 63 w 63"/>
                  <a:gd name="T7" fmla="*/ 2 h 11"/>
                  <a:gd name="T8" fmla="*/ 5 w 63"/>
                  <a:gd name="T9" fmla="*/ 0 h 11"/>
                  <a:gd name="T10" fmla="*/ 9 w 63"/>
                  <a:gd name="T11" fmla="*/ 4 h 11"/>
                  <a:gd name="T12" fmla="*/ 5 w 63"/>
                  <a:gd name="T13" fmla="*/ 0 h 11"/>
                  <a:gd name="T14" fmla="*/ 1 w 63"/>
                  <a:gd name="T15" fmla="*/ 1 h 11"/>
                  <a:gd name="T16" fmla="*/ 0 w 63"/>
                  <a:gd name="T17" fmla="*/ 4 h 11"/>
                  <a:gd name="T18" fmla="*/ 1 w 63"/>
                  <a:gd name="T19" fmla="*/ 8 h 11"/>
                  <a:gd name="T20" fmla="*/ 5 w 63"/>
                  <a:gd name="T21" fmla="*/ 9 h 11"/>
                  <a:gd name="T22" fmla="*/ 0 w 63"/>
                  <a:gd name="T23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3" h="11">
                    <a:moveTo>
                      <a:pt x="0" y="4"/>
                    </a:moveTo>
                    <a:lnTo>
                      <a:pt x="5" y="9"/>
                    </a:lnTo>
                    <a:lnTo>
                      <a:pt x="63" y="11"/>
                    </a:lnTo>
                    <a:lnTo>
                      <a:pt x="63" y="2"/>
                    </a:lnTo>
                    <a:lnTo>
                      <a:pt x="5" y="0"/>
                    </a:lnTo>
                    <a:lnTo>
                      <a:pt x="9" y="4"/>
                    </a:lnTo>
                    <a:lnTo>
                      <a:pt x="5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1" y="8"/>
                    </a:lnTo>
                    <a:lnTo>
                      <a:pt x="5" y="9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97" name="Freeform 421"/>
              <p:cNvSpPr>
                <a:spLocks/>
              </p:cNvSpPr>
              <p:nvPr/>
            </p:nvSpPr>
            <p:spPr bwMode="auto">
              <a:xfrm>
                <a:off x="4269" y="2766"/>
                <a:ext cx="6" cy="22"/>
              </a:xfrm>
              <a:custGeom>
                <a:avLst/>
                <a:gdLst>
                  <a:gd name="T0" fmla="*/ 4 w 12"/>
                  <a:gd name="T1" fmla="*/ 9 h 42"/>
                  <a:gd name="T2" fmla="*/ 0 w 12"/>
                  <a:gd name="T3" fmla="*/ 4 h 42"/>
                  <a:gd name="T4" fmla="*/ 3 w 12"/>
                  <a:gd name="T5" fmla="*/ 42 h 42"/>
                  <a:gd name="T6" fmla="*/ 12 w 12"/>
                  <a:gd name="T7" fmla="*/ 42 h 42"/>
                  <a:gd name="T8" fmla="*/ 9 w 12"/>
                  <a:gd name="T9" fmla="*/ 4 h 42"/>
                  <a:gd name="T10" fmla="*/ 4 w 12"/>
                  <a:gd name="T11" fmla="*/ 0 h 42"/>
                  <a:gd name="T12" fmla="*/ 9 w 12"/>
                  <a:gd name="T13" fmla="*/ 4 h 42"/>
                  <a:gd name="T14" fmla="*/ 8 w 12"/>
                  <a:gd name="T15" fmla="*/ 1 h 42"/>
                  <a:gd name="T16" fmla="*/ 4 w 12"/>
                  <a:gd name="T17" fmla="*/ 0 h 42"/>
                  <a:gd name="T18" fmla="*/ 1 w 12"/>
                  <a:gd name="T19" fmla="*/ 1 h 42"/>
                  <a:gd name="T20" fmla="*/ 0 w 12"/>
                  <a:gd name="T21" fmla="*/ 4 h 42"/>
                  <a:gd name="T22" fmla="*/ 4 w 12"/>
                  <a:gd name="T23" fmla="*/ 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2">
                    <a:moveTo>
                      <a:pt x="4" y="9"/>
                    </a:moveTo>
                    <a:lnTo>
                      <a:pt x="0" y="4"/>
                    </a:lnTo>
                    <a:lnTo>
                      <a:pt x="3" y="42"/>
                    </a:lnTo>
                    <a:lnTo>
                      <a:pt x="12" y="42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98" name="Freeform 422"/>
              <p:cNvSpPr>
                <a:spLocks/>
              </p:cNvSpPr>
              <p:nvPr/>
            </p:nvSpPr>
            <p:spPr bwMode="auto">
              <a:xfrm>
                <a:off x="4247" y="2764"/>
                <a:ext cx="24" cy="7"/>
              </a:xfrm>
              <a:custGeom>
                <a:avLst/>
                <a:gdLst>
                  <a:gd name="T0" fmla="*/ 1 w 47"/>
                  <a:gd name="T1" fmla="*/ 1 h 14"/>
                  <a:gd name="T2" fmla="*/ 4 w 47"/>
                  <a:gd name="T3" fmla="*/ 9 h 14"/>
                  <a:gd name="T4" fmla="*/ 47 w 47"/>
                  <a:gd name="T5" fmla="*/ 14 h 14"/>
                  <a:gd name="T6" fmla="*/ 47 w 47"/>
                  <a:gd name="T7" fmla="*/ 5 h 14"/>
                  <a:gd name="T8" fmla="*/ 4 w 47"/>
                  <a:gd name="T9" fmla="*/ 0 h 14"/>
                  <a:gd name="T10" fmla="*/ 8 w 47"/>
                  <a:gd name="T11" fmla="*/ 8 h 14"/>
                  <a:gd name="T12" fmla="*/ 4 w 47"/>
                  <a:gd name="T13" fmla="*/ 0 h 14"/>
                  <a:gd name="T14" fmla="*/ 1 w 47"/>
                  <a:gd name="T15" fmla="*/ 1 h 14"/>
                  <a:gd name="T16" fmla="*/ 0 w 47"/>
                  <a:gd name="T17" fmla="*/ 5 h 14"/>
                  <a:gd name="T18" fmla="*/ 1 w 47"/>
                  <a:gd name="T19" fmla="*/ 8 h 14"/>
                  <a:gd name="T20" fmla="*/ 4 w 47"/>
                  <a:gd name="T21" fmla="*/ 9 h 14"/>
                  <a:gd name="T22" fmla="*/ 1 w 47"/>
                  <a:gd name="T23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14">
                    <a:moveTo>
                      <a:pt x="1" y="1"/>
                    </a:moveTo>
                    <a:lnTo>
                      <a:pt x="4" y="9"/>
                    </a:lnTo>
                    <a:lnTo>
                      <a:pt x="47" y="14"/>
                    </a:lnTo>
                    <a:lnTo>
                      <a:pt x="47" y="5"/>
                    </a:lnTo>
                    <a:lnTo>
                      <a:pt x="4" y="0"/>
                    </a:lnTo>
                    <a:lnTo>
                      <a:pt x="8" y="8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5"/>
                    </a:lnTo>
                    <a:lnTo>
                      <a:pt x="1" y="8"/>
                    </a:lnTo>
                    <a:lnTo>
                      <a:pt x="4" y="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99" name="Freeform 423"/>
              <p:cNvSpPr>
                <a:spLocks/>
              </p:cNvSpPr>
              <p:nvPr/>
            </p:nvSpPr>
            <p:spPr bwMode="auto">
              <a:xfrm>
                <a:off x="4248" y="2746"/>
                <a:ext cx="19" cy="22"/>
              </a:xfrm>
              <a:custGeom>
                <a:avLst/>
                <a:gdLst>
                  <a:gd name="T0" fmla="*/ 31 w 38"/>
                  <a:gd name="T1" fmla="*/ 0 h 44"/>
                  <a:gd name="T2" fmla="*/ 23 w 38"/>
                  <a:gd name="T3" fmla="*/ 10 h 44"/>
                  <a:gd name="T4" fmla="*/ 16 w 38"/>
                  <a:gd name="T5" fmla="*/ 19 h 44"/>
                  <a:gd name="T6" fmla="*/ 8 w 38"/>
                  <a:gd name="T7" fmla="*/ 29 h 44"/>
                  <a:gd name="T8" fmla="*/ 0 w 38"/>
                  <a:gd name="T9" fmla="*/ 37 h 44"/>
                  <a:gd name="T10" fmla="*/ 7 w 38"/>
                  <a:gd name="T11" fmla="*/ 44 h 44"/>
                  <a:gd name="T12" fmla="*/ 15 w 38"/>
                  <a:gd name="T13" fmla="*/ 36 h 44"/>
                  <a:gd name="T14" fmla="*/ 23 w 38"/>
                  <a:gd name="T15" fmla="*/ 26 h 44"/>
                  <a:gd name="T16" fmla="*/ 30 w 38"/>
                  <a:gd name="T17" fmla="*/ 17 h 44"/>
                  <a:gd name="T18" fmla="*/ 38 w 38"/>
                  <a:gd name="T19" fmla="*/ 7 h 44"/>
                  <a:gd name="T20" fmla="*/ 31 w 38"/>
                  <a:gd name="T2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44">
                    <a:moveTo>
                      <a:pt x="31" y="0"/>
                    </a:moveTo>
                    <a:lnTo>
                      <a:pt x="23" y="10"/>
                    </a:lnTo>
                    <a:lnTo>
                      <a:pt x="16" y="19"/>
                    </a:lnTo>
                    <a:lnTo>
                      <a:pt x="8" y="29"/>
                    </a:lnTo>
                    <a:lnTo>
                      <a:pt x="0" y="37"/>
                    </a:lnTo>
                    <a:lnTo>
                      <a:pt x="7" y="44"/>
                    </a:lnTo>
                    <a:lnTo>
                      <a:pt x="15" y="36"/>
                    </a:lnTo>
                    <a:lnTo>
                      <a:pt x="23" y="26"/>
                    </a:lnTo>
                    <a:lnTo>
                      <a:pt x="30" y="17"/>
                    </a:lnTo>
                    <a:lnTo>
                      <a:pt x="38" y="7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00" name="Freeform 424"/>
              <p:cNvSpPr>
                <a:spLocks/>
              </p:cNvSpPr>
              <p:nvPr/>
            </p:nvSpPr>
            <p:spPr bwMode="auto">
              <a:xfrm>
                <a:off x="4264" y="2746"/>
                <a:ext cx="4" cy="4"/>
              </a:xfrm>
              <a:custGeom>
                <a:avLst/>
                <a:gdLst>
                  <a:gd name="T0" fmla="*/ 7 w 8"/>
                  <a:gd name="T1" fmla="*/ 8 h 8"/>
                  <a:gd name="T2" fmla="*/ 8 w 8"/>
                  <a:gd name="T3" fmla="*/ 5 h 8"/>
                  <a:gd name="T4" fmla="*/ 7 w 8"/>
                  <a:gd name="T5" fmla="*/ 1 h 8"/>
                  <a:gd name="T6" fmla="*/ 4 w 8"/>
                  <a:gd name="T7" fmla="*/ 0 h 8"/>
                  <a:gd name="T8" fmla="*/ 0 w 8"/>
                  <a:gd name="T9" fmla="*/ 1 h 8"/>
                  <a:gd name="T10" fmla="*/ 7 w 8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7" y="8"/>
                    </a:moveTo>
                    <a:lnTo>
                      <a:pt x="8" y="5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01" name="Freeform 425"/>
              <p:cNvSpPr>
                <a:spLocks/>
              </p:cNvSpPr>
              <p:nvPr/>
            </p:nvSpPr>
            <p:spPr bwMode="auto">
              <a:xfrm>
                <a:off x="3902" y="2539"/>
                <a:ext cx="146" cy="163"/>
              </a:xfrm>
              <a:custGeom>
                <a:avLst/>
                <a:gdLst>
                  <a:gd name="T0" fmla="*/ 218 w 290"/>
                  <a:gd name="T1" fmla="*/ 40 h 327"/>
                  <a:gd name="T2" fmla="*/ 218 w 290"/>
                  <a:gd name="T3" fmla="*/ 48 h 327"/>
                  <a:gd name="T4" fmla="*/ 219 w 290"/>
                  <a:gd name="T5" fmla="*/ 72 h 327"/>
                  <a:gd name="T6" fmla="*/ 220 w 290"/>
                  <a:gd name="T7" fmla="*/ 85 h 327"/>
                  <a:gd name="T8" fmla="*/ 230 w 290"/>
                  <a:gd name="T9" fmla="*/ 99 h 327"/>
                  <a:gd name="T10" fmla="*/ 256 w 290"/>
                  <a:gd name="T11" fmla="*/ 122 h 327"/>
                  <a:gd name="T12" fmla="*/ 279 w 290"/>
                  <a:gd name="T13" fmla="*/ 144 h 327"/>
                  <a:gd name="T14" fmla="*/ 290 w 290"/>
                  <a:gd name="T15" fmla="*/ 169 h 327"/>
                  <a:gd name="T16" fmla="*/ 283 w 290"/>
                  <a:gd name="T17" fmla="*/ 186 h 327"/>
                  <a:gd name="T18" fmla="*/ 269 w 290"/>
                  <a:gd name="T19" fmla="*/ 198 h 327"/>
                  <a:gd name="T20" fmla="*/ 262 w 290"/>
                  <a:gd name="T21" fmla="*/ 206 h 327"/>
                  <a:gd name="T22" fmla="*/ 252 w 290"/>
                  <a:gd name="T23" fmla="*/ 197 h 327"/>
                  <a:gd name="T24" fmla="*/ 244 w 290"/>
                  <a:gd name="T25" fmla="*/ 196 h 327"/>
                  <a:gd name="T26" fmla="*/ 231 w 290"/>
                  <a:gd name="T27" fmla="*/ 197 h 327"/>
                  <a:gd name="T28" fmla="*/ 219 w 290"/>
                  <a:gd name="T29" fmla="*/ 199 h 327"/>
                  <a:gd name="T30" fmla="*/ 212 w 290"/>
                  <a:gd name="T31" fmla="*/ 200 h 327"/>
                  <a:gd name="T32" fmla="*/ 209 w 290"/>
                  <a:gd name="T33" fmla="*/ 209 h 327"/>
                  <a:gd name="T34" fmla="*/ 201 w 290"/>
                  <a:gd name="T35" fmla="*/ 234 h 327"/>
                  <a:gd name="T36" fmla="*/ 186 w 290"/>
                  <a:gd name="T37" fmla="*/ 262 h 327"/>
                  <a:gd name="T38" fmla="*/ 167 w 290"/>
                  <a:gd name="T39" fmla="*/ 291 h 327"/>
                  <a:gd name="T40" fmla="*/ 152 w 290"/>
                  <a:gd name="T41" fmla="*/ 309 h 327"/>
                  <a:gd name="T42" fmla="*/ 143 w 290"/>
                  <a:gd name="T43" fmla="*/ 315 h 327"/>
                  <a:gd name="T44" fmla="*/ 133 w 290"/>
                  <a:gd name="T45" fmla="*/ 321 h 327"/>
                  <a:gd name="T46" fmla="*/ 123 w 290"/>
                  <a:gd name="T47" fmla="*/ 326 h 327"/>
                  <a:gd name="T48" fmla="*/ 109 w 290"/>
                  <a:gd name="T49" fmla="*/ 327 h 327"/>
                  <a:gd name="T50" fmla="*/ 87 w 290"/>
                  <a:gd name="T51" fmla="*/ 319 h 327"/>
                  <a:gd name="T52" fmla="*/ 67 w 290"/>
                  <a:gd name="T53" fmla="*/ 306 h 327"/>
                  <a:gd name="T54" fmla="*/ 53 w 290"/>
                  <a:gd name="T55" fmla="*/ 294 h 327"/>
                  <a:gd name="T56" fmla="*/ 50 w 290"/>
                  <a:gd name="T57" fmla="*/ 281 h 327"/>
                  <a:gd name="T58" fmla="*/ 50 w 290"/>
                  <a:gd name="T59" fmla="*/ 257 h 327"/>
                  <a:gd name="T60" fmla="*/ 41 w 290"/>
                  <a:gd name="T61" fmla="*/ 232 h 327"/>
                  <a:gd name="T62" fmla="*/ 18 w 290"/>
                  <a:gd name="T63" fmla="*/ 218 h 327"/>
                  <a:gd name="T64" fmla="*/ 7 w 290"/>
                  <a:gd name="T65" fmla="*/ 206 h 327"/>
                  <a:gd name="T66" fmla="*/ 23 w 290"/>
                  <a:gd name="T67" fmla="*/ 170 h 327"/>
                  <a:gd name="T68" fmla="*/ 39 w 290"/>
                  <a:gd name="T69" fmla="*/ 131 h 327"/>
                  <a:gd name="T70" fmla="*/ 50 w 290"/>
                  <a:gd name="T71" fmla="*/ 100 h 327"/>
                  <a:gd name="T72" fmla="*/ 55 w 290"/>
                  <a:gd name="T73" fmla="*/ 82 h 327"/>
                  <a:gd name="T74" fmla="*/ 64 w 290"/>
                  <a:gd name="T75" fmla="*/ 64 h 327"/>
                  <a:gd name="T76" fmla="*/ 79 w 290"/>
                  <a:gd name="T77" fmla="*/ 47 h 327"/>
                  <a:gd name="T78" fmla="*/ 95 w 290"/>
                  <a:gd name="T79" fmla="*/ 32 h 327"/>
                  <a:gd name="T80" fmla="*/ 107 w 290"/>
                  <a:gd name="T81" fmla="*/ 22 h 327"/>
                  <a:gd name="T82" fmla="*/ 115 w 290"/>
                  <a:gd name="T83" fmla="*/ 14 h 327"/>
                  <a:gd name="T84" fmla="*/ 123 w 290"/>
                  <a:gd name="T85" fmla="*/ 4 h 327"/>
                  <a:gd name="T86" fmla="*/ 132 w 290"/>
                  <a:gd name="T87" fmla="*/ 0 h 327"/>
                  <a:gd name="T88" fmla="*/ 144 w 290"/>
                  <a:gd name="T89" fmla="*/ 0 h 327"/>
                  <a:gd name="T90" fmla="*/ 154 w 290"/>
                  <a:gd name="T91" fmla="*/ 3 h 327"/>
                  <a:gd name="T92" fmla="*/ 176 w 290"/>
                  <a:gd name="T93" fmla="*/ 11 h 327"/>
                  <a:gd name="T94" fmla="*/ 197 w 290"/>
                  <a:gd name="T95" fmla="*/ 21 h 327"/>
                  <a:gd name="T96" fmla="*/ 209 w 290"/>
                  <a:gd name="T97" fmla="*/ 26 h 327"/>
                  <a:gd name="T98" fmla="*/ 215 w 290"/>
                  <a:gd name="T99" fmla="*/ 32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90" h="327">
                    <a:moveTo>
                      <a:pt x="216" y="37"/>
                    </a:moveTo>
                    <a:lnTo>
                      <a:pt x="218" y="40"/>
                    </a:lnTo>
                    <a:lnTo>
                      <a:pt x="218" y="44"/>
                    </a:lnTo>
                    <a:lnTo>
                      <a:pt x="218" y="48"/>
                    </a:lnTo>
                    <a:lnTo>
                      <a:pt x="218" y="54"/>
                    </a:lnTo>
                    <a:lnTo>
                      <a:pt x="219" y="72"/>
                    </a:lnTo>
                    <a:lnTo>
                      <a:pt x="220" y="82"/>
                    </a:lnTo>
                    <a:lnTo>
                      <a:pt x="220" y="85"/>
                    </a:lnTo>
                    <a:lnTo>
                      <a:pt x="220" y="86"/>
                    </a:lnTo>
                    <a:lnTo>
                      <a:pt x="230" y="99"/>
                    </a:lnTo>
                    <a:lnTo>
                      <a:pt x="243" y="110"/>
                    </a:lnTo>
                    <a:lnTo>
                      <a:pt x="256" y="122"/>
                    </a:lnTo>
                    <a:lnTo>
                      <a:pt x="267" y="132"/>
                    </a:lnTo>
                    <a:lnTo>
                      <a:pt x="279" y="144"/>
                    </a:lnTo>
                    <a:lnTo>
                      <a:pt x="287" y="156"/>
                    </a:lnTo>
                    <a:lnTo>
                      <a:pt x="290" y="169"/>
                    </a:lnTo>
                    <a:lnTo>
                      <a:pt x="290" y="183"/>
                    </a:lnTo>
                    <a:lnTo>
                      <a:pt x="283" y="186"/>
                    </a:lnTo>
                    <a:lnTo>
                      <a:pt x="275" y="191"/>
                    </a:lnTo>
                    <a:lnTo>
                      <a:pt x="269" y="198"/>
                    </a:lnTo>
                    <a:lnTo>
                      <a:pt x="267" y="208"/>
                    </a:lnTo>
                    <a:lnTo>
                      <a:pt x="262" y="206"/>
                    </a:lnTo>
                    <a:lnTo>
                      <a:pt x="257" y="201"/>
                    </a:lnTo>
                    <a:lnTo>
                      <a:pt x="252" y="197"/>
                    </a:lnTo>
                    <a:lnTo>
                      <a:pt x="250" y="194"/>
                    </a:lnTo>
                    <a:lnTo>
                      <a:pt x="244" y="196"/>
                    </a:lnTo>
                    <a:lnTo>
                      <a:pt x="237" y="197"/>
                    </a:lnTo>
                    <a:lnTo>
                      <a:pt x="231" y="197"/>
                    </a:lnTo>
                    <a:lnTo>
                      <a:pt x="224" y="198"/>
                    </a:lnTo>
                    <a:lnTo>
                      <a:pt x="219" y="199"/>
                    </a:lnTo>
                    <a:lnTo>
                      <a:pt x="214" y="199"/>
                    </a:lnTo>
                    <a:lnTo>
                      <a:pt x="212" y="200"/>
                    </a:lnTo>
                    <a:lnTo>
                      <a:pt x="211" y="200"/>
                    </a:lnTo>
                    <a:lnTo>
                      <a:pt x="209" y="209"/>
                    </a:lnTo>
                    <a:lnTo>
                      <a:pt x="206" y="220"/>
                    </a:lnTo>
                    <a:lnTo>
                      <a:pt x="201" y="234"/>
                    </a:lnTo>
                    <a:lnTo>
                      <a:pt x="194" y="247"/>
                    </a:lnTo>
                    <a:lnTo>
                      <a:pt x="186" y="262"/>
                    </a:lnTo>
                    <a:lnTo>
                      <a:pt x="177" y="277"/>
                    </a:lnTo>
                    <a:lnTo>
                      <a:pt x="167" y="291"/>
                    </a:lnTo>
                    <a:lnTo>
                      <a:pt x="155" y="304"/>
                    </a:lnTo>
                    <a:lnTo>
                      <a:pt x="152" y="309"/>
                    </a:lnTo>
                    <a:lnTo>
                      <a:pt x="147" y="312"/>
                    </a:lnTo>
                    <a:lnTo>
                      <a:pt x="143" y="315"/>
                    </a:lnTo>
                    <a:lnTo>
                      <a:pt x="138" y="319"/>
                    </a:lnTo>
                    <a:lnTo>
                      <a:pt x="133" y="321"/>
                    </a:lnTo>
                    <a:lnTo>
                      <a:pt x="129" y="323"/>
                    </a:lnTo>
                    <a:lnTo>
                      <a:pt x="123" y="326"/>
                    </a:lnTo>
                    <a:lnTo>
                      <a:pt x="118" y="327"/>
                    </a:lnTo>
                    <a:lnTo>
                      <a:pt x="109" y="327"/>
                    </a:lnTo>
                    <a:lnTo>
                      <a:pt x="98" y="323"/>
                    </a:lnTo>
                    <a:lnTo>
                      <a:pt x="87" y="319"/>
                    </a:lnTo>
                    <a:lnTo>
                      <a:pt x="76" y="313"/>
                    </a:lnTo>
                    <a:lnTo>
                      <a:pt x="67" y="306"/>
                    </a:lnTo>
                    <a:lnTo>
                      <a:pt x="59" y="299"/>
                    </a:lnTo>
                    <a:lnTo>
                      <a:pt x="53" y="294"/>
                    </a:lnTo>
                    <a:lnTo>
                      <a:pt x="49" y="289"/>
                    </a:lnTo>
                    <a:lnTo>
                      <a:pt x="50" y="281"/>
                    </a:lnTo>
                    <a:lnTo>
                      <a:pt x="52" y="269"/>
                    </a:lnTo>
                    <a:lnTo>
                      <a:pt x="50" y="257"/>
                    </a:lnTo>
                    <a:lnTo>
                      <a:pt x="47" y="244"/>
                    </a:lnTo>
                    <a:lnTo>
                      <a:pt x="41" y="232"/>
                    </a:lnTo>
                    <a:lnTo>
                      <a:pt x="32" y="223"/>
                    </a:lnTo>
                    <a:lnTo>
                      <a:pt x="18" y="218"/>
                    </a:lnTo>
                    <a:lnTo>
                      <a:pt x="0" y="218"/>
                    </a:lnTo>
                    <a:lnTo>
                      <a:pt x="7" y="206"/>
                    </a:lnTo>
                    <a:lnTo>
                      <a:pt x="15" y="190"/>
                    </a:lnTo>
                    <a:lnTo>
                      <a:pt x="23" y="170"/>
                    </a:lnTo>
                    <a:lnTo>
                      <a:pt x="32" y="150"/>
                    </a:lnTo>
                    <a:lnTo>
                      <a:pt x="39" y="131"/>
                    </a:lnTo>
                    <a:lnTo>
                      <a:pt x="46" y="114"/>
                    </a:lnTo>
                    <a:lnTo>
                      <a:pt x="50" y="100"/>
                    </a:lnTo>
                    <a:lnTo>
                      <a:pt x="53" y="90"/>
                    </a:lnTo>
                    <a:lnTo>
                      <a:pt x="55" y="82"/>
                    </a:lnTo>
                    <a:lnTo>
                      <a:pt x="59" y="72"/>
                    </a:lnTo>
                    <a:lnTo>
                      <a:pt x="64" y="64"/>
                    </a:lnTo>
                    <a:lnTo>
                      <a:pt x="71" y="55"/>
                    </a:lnTo>
                    <a:lnTo>
                      <a:pt x="79" y="47"/>
                    </a:lnTo>
                    <a:lnTo>
                      <a:pt x="87" y="39"/>
                    </a:lnTo>
                    <a:lnTo>
                      <a:pt x="95" y="32"/>
                    </a:lnTo>
                    <a:lnTo>
                      <a:pt x="102" y="26"/>
                    </a:lnTo>
                    <a:lnTo>
                      <a:pt x="107" y="22"/>
                    </a:lnTo>
                    <a:lnTo>
                      <a:pt x="112" y="17"/>
                    </a:lnTo>
                    <a:lnTo>
                      <a:pt x="115" y="14"/>
                    </a:lnTo>
                    <a:lnTo>
                      <a:pt x="118" y="9"/>
                    </a:lnTo>
                    <a:lnTo>
                      <a:pt x="123" y="4"/>
                    </a:lnTo>
                    <a:lnTo>
                      <a:pt x="128" y="2"/>
                    </a:lnTo>
                    <a:lnTo>
                      <a:pt x="132" y="0"/>
                    </a:lnTo>
                    <a:lnTo>
                      <a:pt x="139" y="0"/>
                    </a:lnTo>
                    <a:lnTo>
                      <a:pt x="144" y="0"/>
                    </a:lnTo>
                    <a:lnTo>
                      <a:pt x="148" y="1"/>
                    </a:lnTo>
                    <a:lnTo>
                      <a:pt x="154" y="3"/>
                    </a:lnTo>
                    <a:lnTo>
                      <a:pt x="161" y="6"/>
                    </a:lnTo>
                    <a:lnTo>
                      <a:pt x="176" y="11"/>
                    </a:lnTo>
                    <a:lnTo>
                      <a:pt x="188" y="16"/>
                    </a:lnTo>
                    <a:lnTo>
                      <a:pt x="197" y="21"/>
                    </a:lnTo>
                    <a:lnTo>
                      <a:pt x="205" y="23"/>
                    </a:lnTo>
                    <a:lnTo>
                      <a:pt x="209" y="26"/>
                    </a:lnTo>
                    <a:lnTo>
                      <a:pt x="213" y="29"/>
                    </a:lnTo>
                    <a:lnTo>
                      <a:pt x="215" y="32"/>
                    </a:lnTo>
                    <a:lnTo>
                      <a:pt x="216" y="37"/>
                    </a:lnTo>
                    <a:close/>
                  </a:path>
                </a:pathLst>
              </a:custGeom>
              <a:solidFill>
                <a:srgbClr val="A347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02" name="Freeform 426"/>
              <p:cNvSpPr>
                <a:spLocks/>
              </p:cNvSpPr>
              <p:nvPr/>
            </p:nvSpPr>
            <p:spPr bwMode="auto">
              <a:xfrm>
                <a:off x="4008" y="2557"/>
                <a:ext cx="6" cy="9"/>
              </a:xfrm>
              <a:custGeom>
                <a:avLst/>
                <a:gdLst>
                  <a:gd name="T0" fmla="*/ 10 w 11"/>
                  <a:gd name="T1" fmla="*/ 18 h 18"/>
                  <a:gd name="T2" fmla="*/ 11 w 11"/>
                  <a:gd name="T3" fmla="*/ 18 h 18"/>
                  <a:gd name="T4" fmla="*/ 11 w 11"/>
                  <a:gd name="T5" fmla="*/ 12 h 18"/>
                  <a:gd name="T6" fmla="*/ 11 w 11"/>
                  <a:gd name="T7" fmla="*/ 8 h 18"/>
                  <a:gd name="T8" fmla="*/ 10 w 11"/>
                  <a:gd name="T9" fmla="*/ 4 h 18"/>
                  <a:gd name="T10" fmla="*/ 9 w 11"/>
                  <a:gd name="T11" fmla="*/ 0 h 18"/>
                  <a:gd name="T12" fmla="*/ 0 w 11"/>
                  <a:gd name="T13" fmla="*/ 2 h 18"/>
                  <a:gd name="T14" fmla="*/ 1 w 11"/>
                  <a:gd name="T15" fmla="*/ 4 h 18"/>
                  <a:gd name="T16" fmla="*/ 0 w 11"/>
                  <a:gd name="T17" fmla="*/ 8 h 18"/>
                  <a:gd name="T18" fmla="*/ 0 w 11"/>
                  <a:gd name="T19" fmla="*/ 12 h 18"/>
                  <a:gd name="T20" fmla="*/ 0 w 11"/>
                  <a:gd name="T21" fmla="*/ 18 h 18"/>
                  <a:gd name="T22" fmla="*/ 1 w 11"/>
                  <a:gd name="T23" fmla="*/ 18 h 18"/>
                  <a:gd name="T24" fmla="*/ 10 w 11"/>
                  <a:gd name="T2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8">
                    <a:moveTo>
                      <a:pt x="10" y="18"/>
                    </a:moveTo>
                    <a:lnTo>
                      <a:pt x="11" y="18"/>
                    </a:lnTo>
                    <a:lnTo>
                      <a:pt x="11" y="12"/>
                    </a:lnTo>
                    <a:lnTo>
                      <a:pt x="11" y="8"/>
                    </a:lnTo>
                    <a:lnTo>
                      <a:pt x="10" y="4"/>
                    </a:lnTo>
                    <a:lnTo>
                      <a:pt x="9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1" y="18"/>
                    </a:lnTo>
                    <a:lnTo>
                      <a:pt x="1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03" name="Freeform 427"/>
              <p:cNvSpPr>
                <a:spLocks/>
              </p:cNvSpPr>
              <p:nvPr/>
            </p:nvSpPr>
            <p:spPr bwMode="auto">
              <a:xfrm>
                <a:off x="4009" y="2566"/>
                <a:ext cx="6" cy="18"/>
              </a:xfrm>
              <a:custGeom>
                <a:avLst/>
                <a:gdLst>
                  <a:gd name="T0" fmla="*/ 11 w 13"/>
                  <a:gd name="T1" fmla="*/ 30 h 37"/>
                  <a:gd name="T2" fmla="*/ 13 w 13"/>
                  <a:gd name="T3" fmla="*/ 32 h 37"/>
                  <a:gd name="T4" fmla="*/ 13 w 13"/>
                  <a:gd name="T5" fmla="*/ 31 h 37"/>
                  <a:gd name="T6" fmla="*/ 11 w 13"/>
                  <a:gd name="T7" fmla="*/ 28 h 37"/>
                  <a:gd name="T8" fmla="*/ 10 w 13"/>
                  <a:gd name="T9" fmla="*/ 18 h 37"/>
                  <a:gd name="T10" fmla="*/ 9 w 13"/>
                  <a:gd name="T11" fmla="*/ 0 h 37"/>
                  <a:gd name="T12" fmla="*/ 0 w 13"/>
                  <a:gd name="T13" fmla="*/ 0 h 37"/>
                  <a:gd name="T14" fmla="*/ 1 w 13"/>
                  <a:gd name="T15" fmla="*/ 18 h 37"/>
                  <a:gd name="T16" fmla="*/ 2 w 13"/>
                  <a:gd name="T17" fmla="*/ 28 h 37"/>
                  <a:gd name="T18" fmla="*/ 1 w 13"/>
                  <a:gd name="T19" fmla="*/ 31 h 37"/>
                  <a:gd name="T20" fmla="*/ 1 w 13"/>
                  <a:gd name="T21" fmla="*/ 32 h 37"/>
                  <a:gd name="T22" fmla="*/ 2 w 13"/>
                  <a:gd name="T23" fmla="*/ 35 h 37"/>
                  <a:gd name="T24" fmla="*/ 1 w 13"/>
                  <a:gd name="T25" fmla="*/ 32 h 37"/>
                  <a:gd name="T26" fmla="*/ 3 w 13"/>
                  <a:gd name="T27" fmla="*/ 36 h 37"/>
                  <a:gd name="T28" fmla="*/ 7 w 13"/>
                  <a:gd name="T29" fmla="*/ 37 h 37"/>
                  <a:gd name="T30" fmla="*/ 10 w 13"/>
                  <a:gd name="T31" fmla="*/ 36 h 37"/>
                  <a:gd name="T32" fmla="*/ 13 w 13"/>
                  <a:gd name="T33" fmla="*/ 32 h 37"/>
                  <a:gd name="T34" fmla="*/ 11 w 13"/>
                  <a:gd name="T35" fmla="*/ 3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" h="37">
                    <a:moveTo>
                      <a:pt x="11" y="30"/>
                    </a:moveTo>
                    <a:lnTo>
                      <a:pt x="13" y="32"/>
                    </a:lnTo>
                    <a:lnTo>
                      <a:pt x="13" y="31"/>
                    </a:lnTo>
                    <a:lnTo>
                      <a:pt x="11" y="28"/>
                    </a:lnTo>
                    <a:lnTo>
                      <a:pt x="10" y="18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1" y="18"/>
                    </a:lnTo>
                    <a:lnTo>
                      <a:pt x="2" y="28"/>
                    </a:lnTo>
                    <a:lnTo>
                      <a:pt x="1" y="31"/>
                    </a:lnTo>
                    <a:lnTo>
                      <a:pt x="1" y="32"/>
                    </a:lnTo>
                    <a:lnTo>
                      <a:pt x="2" y="35"/>
                    </a:lnTo>
                    <a:lnTo>
                      <a:pt x="1" y="32"/>
                    </a:lnTo>
                    <a:lnTo>
                      <a:pt x="3" y="36"/>
                    </a:lnTo>
                    <a:lnTo>
                      <a:pt x="7" y="37"/>
                    </a:lnTo>
                    <a:lnTo>
                      <a:pt x="10" y="36"/>
                    </a:lnTo>
                    <a:lnTo>
                      <a:pt x="13" y="32"/>
                    </a:lnTo>
                    <a:lnTo>
                      <a:pt x="11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04" name="Freeform 428"/>
              <p:cNvSpPr>
                <a:spLocks/>
              </p:cNvSpPr>
              <p:nvPr/>
            </p:nvSpPr>
            <p:spPr bwMode="auto">
              <a:xfrm>
                <a:off x="4010" y="2581"/>
                <a:ext cx="40" cy="52"/>
              </a:xfrm>
              <a:custGeom>
                <a:avLst/>
                <a:gdLst>
                  <a:gd name="T0" fmla="*/ 77 w 80"/>
                  <a:gd name="T1" fmla="*/ 104 h 104"/>
                  <a:gd name="T2" fmla="*/ 80 w 80"/>
                  <a:gd name="T3" fmla="*/ 99 h 104"/>
                  <a:gd name="T4" fmla="*/ 80 w 80"/>
                  <a:gd name="T5" fmla="*/ 85 h 104"/>
                  <a:gd name="T6" fmla="*/ 76 w 80"/>
                  <a:gd name="T7" fmla="*/ 70 h 104"/>
                  <a:gd name="T8" fmla="*/ 67 w 80"/>
                  <a:gd name="T9" fmla="*/ 56 h 104"/>
                  <a:gd name="T10" fmla="*/ 56 w 80"/>
                  <a:gd name="T11" fmla="*/ 45 h 104"/>
                  <a:gd name="T12" fmla="*/ 44 w 80"/>
                  <a:gd name="T13" fmla="*/ 34 h 104"/>
                  <a:gd name="T14" fmla="*/ 31 w 80"/>
                  <a:gd name="T15" fmla="*/ 23 h 104"/>
                  <a:gd name="T16" fmla="*/ 19 w 80"/>
                  <a:gd name="T17" fmla="*/ 11 h 104"/>
                  <a:gd name="T18" fmla="*/ 9 w 80"/>
                  <a:gd name="T19" fmla="*/ 0 h 104"/>
                  <a:gd name="T20" fmla="*/ 0 w 80"/>
                  <a:gd name="T21" fmla="*/ 5 h 104"/>
                  <a:gd name="T22" fmla="*/ 12 w 80"/>
                  <a:gd name="T23" fmla="*/ 18 h 104"/>
                  <a:gd name="T24" fmla="*/ 24 w 80"/>
                  <a:gd name="T25" fmla="*/ 30 h 104"/>
                  <a:gd name="T26" fmla="*/ 37 w 80"/>
                  <a:gd name="T27" fmla="*/ 41 h 104"/>
                  <a:gd name="T28" fmla="*/ 49 w 80"/>
                  <a:gd name="T29" fmla="*/ 52 h 104"/>
                  <a:gd name="T30" fmla="*/ 60 w 80"/>
                  <a:gd name="T31" fmla="*/ 63 h 104"/>
                  <a:gd name="T32" fmla="*/ 67 w 80"/>
                  <a:gd name="T33" fmla="*/ 75 h 104"/>
                  <a:gd name="T34" fmla="*/ 71 w 80"/>
                  <a:gd name="T35" fmla="*/ 85 h 104"/>
                  <a:gd name="T36" fmla="*/ 71 w 80"/>
                  <a:gd name="T37" fmla="*/ 99 h 104"/>
                  <a:gd name="T38" fmla="*/ 73 w 80"/>
                  <a:gd name="T39" fmla="*/ 94 h 104"/>
                  <a:gd name="T40" fmla="*/ 71 w 80"/>
                  <a:gd name="T41" fmla="*/ 99 h 104"/>
                  <a:gd name="T42" fmla="*/ 72 w 80"/>
                  <a:gd name="T43" fmla="*/ 102 h 104"/>
                  <a:gd name="T44" fmla="*/ 75 w 80"/>
                  <a:gd name="T45" fmla="*/ 104 h 104"/>
                  <a:gd name="T46" fmla="*/ 79 w 80"/>
                  <a:gd name="T47" fmla="*/ 102 h 104"/>
                  <a:gd name="T48" fmla="*/ 80 w 80"/>
                  <a:gd name="T49" fmla="*/ 99 h 104"/>
                  <a:gd name="T50" fmla="*/ 77 w 80"/>
                  <a:gd name="T51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0" h="104">
                    <a:moveTo>
                      <a:pt x="77" y="104"/>
                    </a:moveTo>
                    <a:lnTo>
                      <a:pt x="80" y="99"/>
                    </a:lnTo>
                    <a:lnTo>
                      <a:pt x="80" y="85"/>
                    </a:lnTo>
                    <a:lnTo>
                      <a:pt x="76" y="70"/>
                    </a:lnTo>
                    <a:lnTo>
                      <a:pt x="67" y="56"/>
                    </a:lnTo>
                    <a:lnTo>
                      <a:pt x="56" y="45"/>
                    </a:lnTo>
                    <a:lnTo>
                      <a:pt x="44" y="34"/>
                    </a:lnTo>
                    <a:lnTo>
                      <a:pt x="31" y="23"/>
                    </a:lnTo>
                    <a:lnTo>
                      <a:pt x="19" y="11"/>
                    </a:lnTo>
                    <a:lnTo>
                      <a:pt x="9" y="0"/>
                    </a:lnTo>
                    <a:lnTo>
                      <a:pt x="0" y="5"/>
                    </a:lnTo>
                    <a:lnTo>
                      <a:pt x="12" y="18"/>
                    </a:lnTo>
                    <a:lnTo>
                      <a:pt x="24" y="30"/>
                    </a:lnTo>
                    <a:lnTo>
                      <a:pt x="37" y="41"/>
                    </a:lnTo>
                    <a:lnTo>
                      <a:pt x="49" y="52"/>
                    </a:lnTo>
                    <a:lnTo>
                      <a:pt x="60" y="63"/>
                    </a:lnTo>
                    <a:lnTo>
                      <a:pt x="67" y="75"/>
                    </a:lnTo>
                    <a:lnTo>
                      <a:pt x="71" y="85"/>
                    </a:lnTo>
                    <a:lnTo>
                      <a:pt x="71" y="99"/>
                    </a:lnTo>
                    <a:lnTo>
                      <a:pt x="73" y="94"/>
                    </a:lnTo>
                    <a:lnTo>
                      <a:pt x="71" y="99"/>
                    </a:lnTo>
                    <a:lnTo>
                      <a:pt x="72" y="102"/>
                    </a:lnTo>
                    <a:lnTo>
                      <a:pt x="75" y="104"/>
                    </a:lnTo>
                    <a:lnTo>
                      <a:pt x="79" y="102"/>
                    </a:lnTo>
                    <a:lnTo>
                      <a:pt x="80" y="99"/>
                    </a:lnTo>
                    <a:lnTo>
                      <a:pt x="77" y="10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05" name="Freeform 429"/>
              <p:cNvSpPr>
                <a:spLocks/>
              </p:cNvSpPr>
              <p:nvPr/>
            </p:nvSpPr>
            <p:spPr bwMode="auto">
              <a:xfrm>
                <a:off x="4033" y="2628"/>
                <a:ext cx="16" cy="17"/>
              </a:xfrm>
              <a:custGeom>
                <a:avLst/>
                <a:gdLst>
                  <a:gd name="T0" fmla="*/ 5 w 31"/>
                  <a:gd name="T1" fmla="*/ 35 h 35"/>
                  <a:gd name="T2" fmla="*/ 12 w 31"/>
                  <a:gd name="T3" fmla="*/ 30 h 35"/>
                  <a:gd name="T4" fmla="*/ 13 w 31"/>
                  <a:gd name="T5" fmla="*/ 22 h 35"/>
                  <a:gd name="T6" fmla="*/ 18 w 31"/>
                  <a:gd name="T7" fmla="*/ 16 h 35"/>
                  <a:gd name="T8" fmla="*/ 25 w 31"/>
                  <a:gd name="T9" fmla="*/ 13 h 35"/>
                  <a:gd name="T10" fmla="*/ 31 w 31"/>
                  <a:gd name="T11" fmla="*/ 10 h 35"/>
                  <a:gd name="T12" fmla="*/ 27 w 31"/>
                  <a:gd name="T13" fmla="*/ 0 h 35"/>
                  <a:gd name="T14" fmla="*/ 20 w 31"/>
                  <a:gd name="T15" fmla="*/ 4 h 35"/>
                  <a:gd name="T16" fmla="*/ 11 w 31"/>
                  <a:gd name="T17" fmla="*/ 10 h 35"/>
                  <a:gd name="T18" fmla="*/ 4 w 31"/>
                  <a:gd name="T19" fmla="*/ 18 h 35"/>
                  <a:gd name="T20" fmla="*/ 0 w 31"/>
                  <a:gd name="T21" fmla="*/ 30 h 35"/>
                  <a:gd name="T22" fmla="*/ 7 w 31"/>
                  <a:gd name="T23" fmla="*/ 26 h 35"/>
                  <a:gd name="T24" fmla="*/ 0 w 31"/>
                  <a:gd name="T25" fmla="*/ 30 h 35"/>
                  <a:gd name="T26" fmla="*/ 3 w 31"/>
                  <a:gd name="T27" fmla="*/ 34 h 35"/>
                  <a:gd name="T28" fmla="*/ 6 w 31"/>
                  <a:gd name="T29" fmla="*/ 35 h 35"/>
                  <a:gd name="T30" fmla="*/ 10 w 31"/>
                  <a:gd name="T31" fmla="*/ 34 h 35"/>
                  <a:gd name="T32" fmla="*/ 12 w 31"/>
                  <a:gd name="T33" fmla="*/ 30 h 35"/>
                  <a:gd name="T34" fmla="*/ 5 w 31"/>
                  <a:gd name="T3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" h="35">
                    <a:moveTo>
                      <a:pt x="5" y="35"/>
                    </a:moveTo>
                    <a:lnTo>
                      <a:pt x="12" y="30"/>
                    </a:lnTo>
                    <a:lnTo>
                      <a:pt x="13" y="22"/>
                    </a:lnTo>
                    <a:lnTo>
                      <a:pt x="18" y="16"/>
                    </a:lnTo>
                    <a:lnTo>
                      <a:pt x="25" y="13"/>
                    </a:lnTo>
                    <a:lnTo>
                      <a:pt x="31" y="10"/>
                    </a:lnTo>
                    <a:lnTo>
                      <a:pt x="27" y="0"/>
                    </a:lnTo>
                    <a:lnTo>
                      <a:pt x="20" y="4"/>
                    </a:lnTo>
                    <a:lnTo>
                      <a:pt x="11" y="10"/>
                    </a:lnTo>
                    <a:lnTo>
                      <a:pt x="4" y="18"/>
                    </a:lnTo>
                    <a:lnTo>
                      <a:pt x="0" y="30"/>
                    </a:lnTo>
                    <a:lnTo>
                      <a:pt x="7" y="26"/>
                    </a:lnTo>
                    <a:lnTo>
                      <a:pt x="0" y="30"/>
                    </a:lnTo>
                    <a:lnTo>
                      <a:pt x="3" y="34"/>
                    </a:lnTo>
                    <a:lnTo>
                      <a:pt x="6" y="35"/>
                    </a:lnTo>
                    <a:lnTo>
                      <a:pt x="10" y="34"/>
                    </a:lnTo>
                    <a:lnTo>
                      <a:pt x="12" y="30"/>
                    </a:lnTo>
                    <a:lnTo>
                      <a:pt x="5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06" name="Freeform 430"/>
              <p:cNvSpPr>
                <a:spLocks/>
              </p:cNvSpPr>
              <p:nvPr/>
            </p:nvSpPr>
            <p:spPr bwMode="auto">
              <a:xfrm>
                <a:off x="4025" y="2634"/>
                <a:ext cx="12" cy="11"/>
              </a:xfrm>
              <a:custGeom>
                <a:avLst/>
                <a:gdLst>
                  <a:gd name="T0" fmla="*/ 5 w 23"/>
                  <a:gd name="T1" fmla="*/ 9 h 23"/>
                  <a:gd name="T2" fmla="*/ 1 w 23"/>
                  <a:gd name="T3" fmla="*/ 8 h 23"/>
                  <a:gd name="T4" fmla="*/ 4 w 23"/>
                  <a:gd name="T5" fmla="*/ 10 h 23"/>
                  <a:gd name="T6" fmla="*/ 8 w 23"/>
                  <a:gd name="T7" fmla="*/ 15 h 23"/>
                  <a:gd name="T8" fmla="*/ 15 w 23"/>
                  <a:gd name="T9" fmla="*/ 21 h 23"/>
                  <a:gd name="T10" fmla="*/ 21 w 23"/>
                  <a:gd name="T11" fmla="*/ 23 h 23"/>
                  <a:gd name="T12" fmla="*/ 23 w 23"/>
                  <a:gd name="T13" fmla="*/ 14 h 23"/>
                  <a:gd name="T14" fmla="*/ 20 w 23"/>
                  <a:gd name="T15" fmla="*/ 11 h 23"/>
                  <a:gd name="T16" fmla="*/ 15 w 23"/>
                  <a:gd name="T17" fmla="*/ 8 h 23"/>
                  <a:gd name="T18" fmla="*/ 11 w 23"/>
                  <a:gd name="T19" fmla="*/ 3 h 23"/>
                  <a:gd name="T20" fmla="*/ 8 w 23"/>
                  <a:gd name="T21" fmla="*/ 1 h 23"/>
                  <a:gd name="T22" fmla="*/ 5 w 23"/>
                  <a:gd name="T23" fmla="*/ 0 h 23"/>
                  <a:gd name="T24" fmla="*/ 8 w 23"/>
                  <a:gd name="T25" fmla="*/ 1 h 23"/>
                  <a:gd name="T26" fmla="*/ 5 w 23"/>
                  <a:gd name="T27" fmla="*/ 0 h 23"/>
                  <a:gd name="T28" fmla="*/ 1 w 23"/>
                  <a:gd name="T29" fmla="*/ 1 h 23"/>
                  <a:gd name="T30" fmla="*/ 0 w 23"/>
                  <a:gd name="T31" fmla="*/ 4 h 23"/>
                  <a:gd name="T32" fmla="*/ 1 w 23"/>
                  <a:gd name="T33" fmla="*/ 8 h 23"/>
                  <a:gd name="T34" fmla="*/ 5 w 23"/>
                  <a:gd name="T35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" h="23">
                    <a:moveTo>
                      <a:pt x="5" y="9"/>
                    </a:moveTo>
                    <a:lnTo>
                      <a:pt x="1" y="8"/>
                    </a:lnTo>
                    <a:lnTo>
                      <a:pt x="4" y="10"/>
                    </a:lnTo>
                    <a:lnTo>
                      <a:pt x="8" y="15"/>
                    </a:lnTo>
                    <a:lnTo>
                      <a:pt x="15" y="21"/>
                    </a:lnTo>
                    <a:lnTo>
                      <a:pt x="21" y="23"/>
                    </a:lnTo>
                    <a:lnTo>
                      <a:pt x="23" y="14"/>
                    </a:lnTo>
                    <a:lnTo>
                      <a:pt x="20" y="11"/>
                    </a:lnTo>
                    <a:lnTo>
                      <a:pt x="15" y="8"/>
                    </a:lnTo>
                    <a:lnTo>
                      <a:pt x="11" y="3"/>
                    </a:lnTo>
                    <a:lnTo>
                      <a:pt x="8" y="1"/>
                    </a:lnTo>
                    <a:lnTo>
                      <a:pt x="5" y="0"/>
                    </a:lnTo>
                    <a:lnTo>
                      <a:pt x="8" y="1"/>
                    </a:lnTo>
                    <a:lnTo>
                      <a:pt x="5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1" y="8"/>
                    </a:lnTo>
                    <a:lnTo>
                      <a:pt x="5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07" name="Freeform 431"/>
              <p:cNvSpPr>
                <a:spLocks/>
              </p:cNvSpPr>
              <p:nvPr/>
            </p:nvSpPr>
            <p:spPr bwMode="auto">
              <a:xfrm>
                <a:off x="4006" y="2634"/>
                <a:ext cx="21" cy="7"/>
              </a:xfrm>
              <a:custGeom>
                <a:avLst/>
                <a:gdLst>
                  <a:gd name="T0" fmla="*/ 9 w 44"/>
                  <a:gd name="T1" fmla="*/ 10 h 15"/>
                  <a:gd name="T2" fmla="*/ 5 w 44"/>
                  <a:gd name="T3" fmla="*/ 15 h 15"/>
                  <a:gd name="T4" fmla="*/ 7 w 44"/>
                  <a:gd name="T5" fmla="*/ 15 h 15"/>
                  <a:gd name="T6" fmla="*/ 8 w 44"/>
                  <a:gd name="T7" fmla="*/ 14 h 15"/>
                  <a:gd name="T8" fmla="*/ 13 w 44"/>
                  <a:gd name="T9" fmla="*/ 14 h 15"/>
                  <a:gd name="T10" fmla="*/ 18 w 44"/>
                  <a:gd name="T11" fmla="*/ 13 h 15"/>
                  <a:gd name="T12" fmla="*/ 25 w 44"/>
                  <a:gd name="T13" fmla="*/ 11 h 15"/>
                  <a:gd name="T14" fmla="*/ 31 w 44"/>
                  <a:gd name="T15" fmla="*/ 11 h 15"/>
                  <a:gd name="T16" fmla="*/ 38 w 44"/>
                  <a:gd name="T17" fmla="*/ 10 h 15"/>
                  <a:gd name="T18" fmla="*/ 44 w 44"/>
                  <a:gd name="T19" fmla="*/ 9 h 15"/>
                  <a:gd name="T20" fmla="*/ 44 w 44"/>
                  <a:gd name="T21" fmla="*/ 0 h 15"/>
                  <a:gd name="T22" fmla="*/ 38 w 44"/>
                  <a:gd name="T23" fmla="*/ 1 h 15"/>
                  <a:gd name="T24" fmla="*/ 31 w 44"/>
                  <a:gd name="T25" fmla="*/ 2 h 15"/>
                  <a:gd name="T26" fmla="*/ 25 w 44"/>
                  <a:gd name="T27" fmla="*/ 2 h 15"/>
                  <a:gd name="T28" fmla="*/ 18 w 44"/>
                  <a:gd name="T29" fmla="*/ 3 h 15"/>
                  <a:gd name="T30" fmla="*/ 13 w 44"/>
                  <a:gd name="T31" fmla="*/ 4 h 15"/>
                  <a:gd name="T32" fmla="*/ 8 w 44"/>
                  <a:gd name="T33" fmla="*/ 4 h 15"/>
                  <a:gd name="T34" fmla="*/ 5 w 44"/>
                  <a:gd name="T35" fmla="*/ 6 h 15"/>
                  <a:gd name="T36" fmla="*/ 5 w 44"/>
                  <a:gd name="T37" fmla="*/ 6 h 15"/>
                  <a:gd name="T38" fmla="*/ 0 w 44"/>
                  <a:gd name="T39" fmla="*/ 10 h 15"/>
                  <a:gd name="T40" fmla="*/ 5 w 44"/>
                  <a:gd name="T41" fmla="*/ 6 h 15"/>
                  <a:gd name="T42" fmla="*/ 1 w 44"/>
                  <a:gd name="T43" fmla="*/ 7 h 15"/>
                  <a:gd name="T44" fmla="*/ 0 w 44"/>
                  <a:gd name="T45" fmla="*/ 10 h 15"/>
                  <a:gd name="T46" fmla="*/ 1 w 44"/>
                  <a:gd name="T47" fmla="*/ 14 h 15"/>
                  <a:gd name="T48" fmla="*/ 5 w 44"/>
                  <a:gd name="T49" fmla="*/ 15 h 15"/>
                  <a:gd name="T50" fmla="*/ 9 w 44"/>
                  <a:gd name="T51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4" h="15">
                    <a:moveTo>
                      <a:pt x="9" y="10"/>
                    </a:moveTo>
                    <a:lnTo>
                      <a:pt x="5" y="15"/>
                    </a:lnTo>
                    <a:lnTo>
                      <a:pt x="7" y="15"/>
                    </a:lnTo>
                    <a:lnTo>
                      <a:pt x="8" y="14"/>
                    </a:lnTo>
                    <a:lnTo>
                      <a:pt x="13" y="14"/>
                    </a:lnTo>
                    <a:lnTo>
                      <a:pt x="18" y="13"/>
                    </a:lnTo>
                    <a:lnTo>
                      <a:pt x="25" y="11"/>
                    </a:lnTo>
                    <a:lnTo>
                      <a:pt x="31" y="11"/>
                    </a:lnTo>
                    <a:lnTo>
                      <a:pt x="38" y="10"/>
                    </a:lnTo>
                    <a:lnTo>
                      <a:pt x="44" y="9"/>
                    </a:lnTo>
                    <a:lnTo>
                      <a:pt x="44" y="0"/>
                    </a:lnTo>
                    <a:lnTo>
                      <a:pt x="38" y="1"/>
                    </a:lnTo>
                    <a:lnTo>
                      <a:pt x="31" y="2"/>
                    </a:lnTo>
                    <a:lnTo>
                      <a:pt x="25" y="2"/>
                    </a:lnTo>
                    <a:lnTo>
                      <a:pt x="18" y="3"/>
                    </a:lnTo>
                    <a:lnTo>
                      <a:pt x="13" y="4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0" y="10"/>
                    </a:lnTo>
                    <a:lnTo>
                      <a:pt x="5" y="6"/>
                    </a:lnTo>
                    <a:lnTo>
                      <a:pt x="1" y="7"/>
                    </a:lnTo>
                    <a:lnTo>
                      <a:pt x="0" y="10"/>
                    </a:lnTo>
                    <a:lnTo>
                      <a:pt x="1" y="14"/>
                    </a:lnTo>
                    <a:lnTo>
                      <a:pt x="5" y="15"/>
                    </a:lnTo>
                    <a:lnTo>
                      <a:pt x="9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08" name="Freeform 432"/>
              <p:cNvSpPr>
                <a:spLocks/>
              </p:cNvSpPr>
              <p:nvPr/>
            </p:nvSpPr>
            <p:spPr bwMode="auto">
              <a:xfrm>
                <a:off x="3978" y="2639"/>
                <a:ext cx="32" cy="54"/>
              </a:xfrm>
              <a:custGeom>
                <a:avLst/>
                <a:gdLst>
                  <a:gd name="T0" fmla="*/ 7 w 63"/>
                  <a:gd name="T1" fmla="*/ 107 h 107"/>
                  <a:gd name="T2" fmla="*/ 7 w 63"/>
                  <a:gd name="T3" fmla="*/ 107 h 107"/>
                  <a:gd name="T4" fmla="*/ 18 w 63"/>
                  <a:gd name="T5" fmla="*/ 95 h 107"/>
                  <a:gd name="T6" fmla="*/ 30 w 63"/>
                  <a:gd name="T7" fmla="*/ 80 h 107"/>
                  <a:gd name="T8" fmla="*/ 39 w 63"/>
                  <a:gd name="T9" fmla="*/ 65 h 107"/>
                  <a:gd name="T10" fmla="*/ 47 w 63"/>
                  <a:gd name="T11" fmla="*/ 50 h 107"/>
                  <a:gd name="T12" fmla="*/ 54 w 63"/>
                  <a:gd name="T13" fmla="*/ 35 h 107"/>
                  <a:gd name="T14" fmla="*/ 59 w 63"/>
                  <a:gd name="T15" fmla="*/ 21 h 107"/>
                  <a:gd name="T16" fmla="*/ 62 w 63"/>
                  <a:gd name="T17" fmla="*/ 11 h 107"/>
                  <a:gd name="T18" fmla="*/ 63 w 63"/>
                  <a:gd name="T19" fmla="*/ 0 h 107"/>
                  <a:gd name="T20" fmla="*/ 54 w 63"/>
                  <a:gd name="T21" fmla="*/ 0 h 107"/>
                  <a:gd name="T22" fmla="*/ 53 w 63"/>
                  <a:gd name="T23" fmla="*/ 8 h 107"/>
                  <a:gd name="T24" fmla="*/ 49 w 63"/>
                  <a:gd name="T25" fmla="*/ 19 h 107"/>
                  <a:gd name="T26" fmla="*/ 45 w 63"/>
                  <a:gd name="T27" fmla="*/ 32 h 107"/>
                  <a:gd name="T28" fmla="*/ 38 w 63"/>
                  <a:gd name="T29" fmla="*/ 45 h 107"/>
                  <a:gd name="T30" fmla="*/ 30 w 63"/>
                  <a:gd name="T31" fmla="*/ 60 h 107"/>
                  <a:gd name="T32" fmla="*/ 21 w 63"/>
                  <a:gd name="T33" fmla="*/ 75 h 107"/>
                  <a:gd name="T34" fmla="*/ 11 w 63"/>
                  <a:gd name="T35" fmla="*/ 88 h 107"/>
                  <a:gd name="T36" fmla="*/ 0 w 63"/>
                  <a:gd name="T37" fmla="*/ 100 h 107"/>
                  <a:gd name="T38" fmla="*/ 0 w 63"/>
                  <a:gd name="T39" fmla="*/ 100 h 107"/>
                  <a:gd name="T40" fmla="*/ 7 w 63"/>
                  <a:gd name="T41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3" h="107">
                    <a:moveTo>
                      <a:pt x="7" y="107"/>
                    </a:moveTo>
                    <a:lnTo>
                      <a:pt x="7" y="107"/>
                    </a:lnTo>
                    <a:lnTo>
                      <a:pt x="18" y="95"/>
                    </a:lnTo>
                    <a:lnTo>
                      <a:pt x="30" y="80"/>
                    </a:lnTo>
                    <a:lnTo>
                      <a:pt x="39" y="65"/>
                    </a:lnTo>
                    <a:lnTo>
                      <a:pt x="47" y="50"/>
                    </a:lnTo>
                    <a:lnTo>
                      <a:pt x="54" y="35"/>
                    </a:lnTo>
                    <a:lnTo>
                      <a:pt x="59" y="21"/>
                    </a:lnTo>
                    <a:lnTo>
                      <a:pt x="62" y="11"/>
                    </a:lnTo>
                    <a:lnTo>
                      <a:pt x="63" y="0"/>
                    </a:lnTo>
                    <a:lnTo>
                      <a:pt x="54" y="0"/>
                    </a:lnTo>
                    <a:lnTo>
                      <a:pt x="53" y="8"/>
                    </a:lnTo>
                    <a:lnTo>
                      <a:pt x="49" y="19"/>
                    </a:lnTo>
                    <a:lnTo>
                      <a:pt x="45" y="32"/>
                    </a:lnTo>
                    <a:lnTo>
                      <a:pt x="38" y="45"/>
                    </a:lnTo>
                    <a:lnTo>
                      <a:pt x="30" y="60"/>
                    </a:lnTo>
                    <a:lnTo>
                      <a:pt x="21" y="75"/>
                    </a:lnTo>
                    <a:lnTo>
                      <a:pt x="11" y="8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7" y="1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09" name="Freeform 433"/>
              <p:cNvSpPr>
                <a:spLocks/>
              </p:cNvSpPr>
              <p:nvPr/>
            </p:nvSpPr>
            <p:spPr bwMode="auto">
              <a:xfrm>
                <a:off x="3959" y="2689"/>
                <a:ext cx="23" cy="16"/>
              </a:xfrm>
              <a:custGeom>
                <a:avLst/>
                <a:gdLst>
                  <a:gd name="T0" fmla="*/ 4 w 45"/>
                  <a:gd name="T1" fmla="*/ 32 h 32"/>
                  <a:gd name="T2" fmla="*/ 6 w 45"/>
                  <a:gd name="T3" fmla="*/ 32 h 32"/>
                  <a:gd name="T4" fmla="*/ 10 w 45"/>
                  <a:gd name="T5" fmla="*/ 30 h 32"/>
                  <a:gd name="T6" fmla="*/ 17 w 45"/>
                  <a:gd name="T7" fmla="*/ 28 h 32"/>
                  <a:gd name="T8" fmla="*/ 22 w 45"/>
                  <a:gd name="T9" fmla="*/ 26 h 32"/>
                  <a:gd name="T10" fmla="*/ 26 w 45"/>
                  <a:gd name="T11" fmla="*/ 23 h 32"/>
                  <a:gd name="T12" fmla="*/ 31 w 45"/>
                  <a:gd name="T13" fmla="*/ 19 h 32"/>
                  <a:gd name="T14" fmla="*/ 36 w 45"/>
                  <a:gd name="T15" fmla="*/ 15 h 32"/>
                  <a:gd name="T16" fmla="*/ 41 w 45"/>
                  <a:gd name="T17" fmla="*/ 12 h 32"/>
                  <a:gd name="T18" fmla="*/ 45 w 45"/>
                  <a:gd name="T19" fmla="*/ 7 h 32"/>
                  <a:gd name="T20" fmla="*/ 38 w 45"/>
                  <a:gd name="T21" fmla="*/ 0 h 32"/>
                  <a:gd name="T22" fmla="*/ 34 w 45"/>
                  <a:gd name="T23" fmla="*/ 5 h 32"/>
                  <a:gd name="T24" fmla="*/ 31 w 45"/>
                  <a:gd name="T25" fmla="*/ 9 h 32"/>
                  <a:gd name="T26" fmla="*/ 26 w 45"/>
                  <a:gd name="T27" fmla="*/ 12 h 32"/>
                  <a:gd name="T28" fmla="*/ 22 w 45"/>
                  <a:gd name="T29" fmla="*/ 14 h 32"/>
                  <a:gd name="T30" fmla="*/ 17 w 45"/>
                  <a:gd name="T31" fmla="*/ 17 h 32"/>
                  <a:gd name="T32" fmla="*/ 13 w 45"/>
                  <a:gd name="T33" fmla="*/ 19 h 32"/>
                  <a:gd name="T34" fmla="*/ 8 w 45"/>
                  <a:gd name="T35" fmla="*/ 21 h 32"/>
                  <a:gd name="T36" fmla="*/ 3 w 45"/>
                  <a:gd name="T37" fmla="*/ 22 h 32"/>
                  <a:gd name="T38" fmla="*/ 4 w 45"/>
                  <a:gd name="T39" fmla="*/ 22 h 32"/>
                  <a:gd name="T40" fmla="*/ 3 w 45"/>
                  <a:gd name="T41" fmla="*/ 22 h 32"/>
                  <a:gd name="T42" fmla="*/ 1 w 45"/>
                  <a:gd name="T43" fmla="*/ 25 h 32"/>
                  <a:gd name="T44" fmla="*/ 0 w 45"/>
                  <a:gd name="T45" fmla="*/ 28 h 32"/>
                  <a:gd name="T46" fmla="*/ 2 w 45"/>
                  <a:gd name="T47" fmla="*/ 30 h 32"/>
                  <a:gd name="T48" fmla="*/ 6 w 45"/>
                  <a:gd name="T49" fmla="*/ 32 h 32"/>
                  <a:gd name="T50" fmla="*/ 4 w 45"/>
                  <a:gd name="T5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5" h="32">
                    <a:moveTo>
                      <a:pt x="4" y="32"/>
                    </a:moveTo>
                    <a:lnTo>
                      <a:pt x="6" y="32"/>
                    </a:lnTo>
                    <a:lnTo>
                      <a:pt x="10" y="30"/>
                    </a:lnTo>
                    <a:lnTo>
                      <a:pt x="17" y="28"/>
                    </a:lnTo>
                    <a:lnTo>
                      <a:pt x="22" y="26"/>
                    </a:lnTo>
                    <a:lnTo>
                      <a:pt x="26" y="23"/>
                    </a:lnTo>
                    <a:lnTo>
                      <a:pt x="31" y="19"/>
                    </a:lnTo>
                    <a:lnTo>
                      <a:pt x="36" y="15"/>
                    </a:lnTo>
                    <a:lnTo>
                      <a:pt x="41" y="12"/>
                    </a:lnTo>
                    <a:lnTo>
                      <a:pt x="45" y="7"/>
                    </a:lnTo>
                    <a:lnTo>
                      <a:pt x="38" y="0"/>
                    </a:lnTo>
                    <a:lnTo>
                      <a:pt x="34" y="5"/>
                    </a:lnTo>
                    <a:lnTo>
                      <a:pt x="31" y="9"/>
                    </a:lnTo>
                    <a:lnTo>
                      <a:pt x="26" y="12"/>
                    </a:lnTo>
                    <a:lnTo>
                      <a:pt x="22" y="14"/>
                    </a:lnTo>
                    <a:lnTo>
                      <a:pt x="17" y="17"/>
                    </a:lnTo>
                    <a:lnTo>
                      <a:pt x="13" y="19"/>
                    </a:lnTo>
                    <a:lnTo>
                      <a:pt x="8" y="21"/>
                    </a:lnTo>
                    <a:lnTo>
                      <a:pt x="3" y="22"/>
                    </a:lnTo>
                    <a:lnTo>
                      <a:pt x="4" y="22"/>
                    </a:lnTo>
                    <a:lnTo>
                      <a:pt x="3" y="22"/>
                    </a:lnTo>
                    <a:lnTo>
                      <a:pt x="1" y="25"/>
                    </a:lnTo>
                    <a:lnTo>
                      <a:pt x="0" y="28"/>
                    </a:lnTo>
                    <a:lnTo>
                      <a:pt x="2" y="30"/>
                    </a:lnTo>
                    <a:lnTo>
                      <a:pt x="6" y="32"/>
                    </a:lnTo>
                    <a:lnTo>
                      <a:pt x="4" y="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10" name="Freeform 434"/>
              <p:cNvSpPr>
                <a:spLocks/>
              </p:cNvSpPr>
              <p:nvPr/>
            </p:nvSpPr>
            <p:spPr bwMode="auto">
              <a:xfrm>
                <a:off x="3925" y="2681"/>
                <a:ext cx="37" cy="24"/>
              </a:xfrm>
              <a:custGeom>
                <a:avLst/>
                <a:gdLst>
                  <a:gd name="T0" fmla="*/ 0 w 73"/>
                  <a:gd name="T1" fmla="*/ 4 h 48"/>
                  <a:gd name="T2" fmla="*/ 0 w 73"/>
                  <a:gd name="T3" fmla="*/ 6 h 48"/>
                  <a:gd name="T4" fmla="*/ 4 w 73"/>
                  <a:gd name="T5" fmla="*/ 13 h 48"/>
                  <a:gd name="T6" fmla="*/ 10 w 73"/>
                  <a:gd name="T7" fmla="*/ 19 h 48"/>
                  <a:gd name="T8" fmla="*/ 18 w 73"/>
                  <a:gd name="T9" fmla="*/ 26 h 48"/>
                  <a:gd name="T10" fmla="*/ 29 w 73"/>
                  <a:gd name="T11" fmla="*/ 34 h 48"/>
                  <a:gd name="T12" fmla="*/ 40 w 73"/>
                  <a:gd name="T13" fmla="*/ 39 h 48"/>
                  <a:gd name="T14" fmla="*/ 52 w 73"/>
                  <a:gd name="T15" fmla="*/ 44 h 48"/>
                  <a:gd name="T16" fmla="*/ 64 w 73"/>
                  <a:gd name="T17" fmla="*/ 48 h 48"/>
                  <a:gd name="T18" fmla="*/ 73 w 73"/>
                  <a:gd name="T19" fmla="*/ 48 h 48"/>
                  <a:gd name="T20" fmla="*/ 73 w 73"/>
                  <a:gd name="T21" fmla="*/ 38 h 48"/>
                  <a:gd name="T22" fmla="*/ 64 w 73"/>
                  <a:gd name="T23" fmla="*/ 38 h 48"/>
                  <a:gd name="T24" fmla="*/ 54 w 73"/>
                  <a:gd name="T25" fmla="*/ 35 h 48"/>
                  <a:gd name="T26" fmla="*/ 45 w 73"/>
                  <a:gd name="T27" fmla="*/ 30 h 48"/>
                  <a:gd name="T28" fmla="*/ 33 w 73"/>
                  <a:gd name="T29" fmla="*/ 25 h 48"/>
                  <a:gd name="T30" fmla="*/ 25 w 73"/>
                  <a:gd name="T31" fmla="*/ 19 h 48"/>
                  <a:gd name="T32" fmla="*/ 17 w 73"/>
                  <a:gd name="T33" fmla="*/ 12 h 48"/>
                  <a:gd name="T34" fmla="*/ 11 w 73"/>
                  <a:gd name="T35" fmla="*/ 6 h 48"/>
                  <a:gd name="T36" fmla="*/ 9 w 73"/>
                  <a:gd name="T37" fmla="*/ 4 h 48"/>
                  <a:gd name="T38" fmla="*/ 9 w 73"/>
                  <a:gd name="T39" fmla="*/ 6 h 48"/>
                  <a:gd name="T40" fmla="*/ 9 w 73"/>
                  <a:gd name="T41" fmla="*/ 4 h 48"/>
                  <a:gd name="T42" fmla="*/ 7 w 73"/>
                  <a:gd name="T43" fmla="*/ 0 h 48"/>
                  <a:gd name="T44" fmla="*/ 3 w 73"/>
                  <a:gd name="T45" fmla="*/ 0 h 48"/>
                  <a:gd name="T46" fmla="*/ 1 w 73"/>
                  <a:gd name="T47" fmla="*/ 3 h 48"/>
                  <a:gd name="T48" fmla="*/ 0 w 73"/>
                  <a:gd name="T49" fmla="*/ 6 h 48"/>
                  <a:gd name="T50" fmla="*/ 0 w 73"/>
                  <a:gd name="T51" fmla="*/ 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3" h="48">
                    <a:moveTo>
                      <a:pt x="0" y="4"/>
                    </a:moveTo>
                    <a:lnTo>
                      <a:pt x="0" y="6"/>
                    </a:lnTo>
                    <a:lnTo>
                      <a:pt x="4" y="13"/>
                    </a:lnTo>
                    <a:lnTo>
                      <a:pt x="10" y="19"/>
                    </a:lnTo>
                    <a:lnTo>
                      <a:pt x="18" y="26"/>
                    </a:lnTo>
                    <a:lnTo>
                      <a:pt x="29" y="34"/>
                    </a:lnTo>
                    <a:lnTo>
                      <a:pt x="40" y="39"/>
                    </a:lnTo>
                    <a:lnTo>
                      <a:pt x="52" y="44"/>
                    </a:lnTo>
                    <a:lnTo>
                      <a:pt x="64" y="48"/>
                    </a:lnTo>
                    <a:lnTo>
                      <a:pt x="73" y="48"/>
                    </a:lnTo>
                    <a:lnTo>
                      <a:pt x="73" y="38"/>
                    </a:lnTo>
                    <a:lnTo>
                      <a:pt x="64" y="38"/>
                    </a:lnTo>
                    <a:lnTo>
                      <a:pt x="54" y="35"/>
                    </a:lnTo>
                    <a:lnTo>
                      <a:pt x="45" y="30"/>
                    </a:lnTo>
                    <a:lnTo>
                      <a:pt x="33" y="25"/>
                    </a:lnTo>
                    <a:lnTo>
                      <a:pt x="25" y="19"/>
                    </a:lnTo>
                    <a:lnTo>
                      <a:pt x="17" y="12"/>
                    </a:lnTo>
                    <a:lnTo>
                      <a:pt x="11" y="6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11" name="Freeform 435"/>
              <p:cNvSpPr>
                <a:spLocks/>
              </p:cNvSpPr>
              <p:nvPr/>
            </p:nvSpPr>
            <p:spPr bwMode="auto">
              <a:xfrm>
                <a:off x="3900" y="2645"/>
                <a:ext cx="31" cy="39"/>
              </a:xfrm>
              <a:custGeom>
                <a:avLst/>
                <a:gdLst>
                  <a:gd name="T0" fmla="*/ 0 w 62"/>
                  <a:gd name="T1" fmla="*/ 2 h 77"/>
                  <a:gd name="T2" fmla="*/ 5 w 62"/>
                  <a:gd name="T3" fmla="*/ 9 h 77"/>
                  <a:gd name="T4" fmla="*/ 23 w 62"/>
                  <a:gd name="T5" fmla="*/ 9 h 77"/>
                  <a:gd name="T6" fmla="*/ 35 w 62"/>
                  <a:gd name="T7" fmla="*/ 15 h 77"/>
                  <a:gd name="T8" fmla="*/ 42 w 62"/>
                  <a:gd name="T9" fmla="*/ 22 h 77"/>
                  <a:gd name="T10" fmla="*/ 47 w 62"/>
                  <a:gd name="T11" fmla="*/ 32 h 77"/>
                  <a:gd name="T12" fmla="*/ 51 w 62"/>
                  <a:gd name="T13" fmla="*/ 44 h 77"/>
                  <a:gd name="T14" fmla="*/ 51 w 62"/>
                  <a:gd name="T15" fmla="*/ 56 h 77"/>
                  <a:gd name="T16" fmla="*/ 51 w 62"/>
                  <a:gd name="T17" fmla="*/ 68 h 77"/>
                  <a:gd name="T18" fmla="*/ 50 w 62"/>
                  <a:gd name="T19" fmla="*/ 75 h 77"/>
                  <a:gd name="T20" fmla="*/ 59 w 62"/>
                  <a:gd name="T21" fmla="*/ 77 h 77"/>
                  <a:gd name="T22" fmla="*/ 60 w 62"/>
                  <a:gd name="T23" fmla="*/ 68 h 77"/>
                  <a:gd name="T24" fmla="*/ 62 w 62"/>
                  <a:gd name="T25" fmla="*/ 56 h 77"/>
                  <a:gd name="T26" fmla="*/ 60 w 62"/>
                  <a:gd name="T27" fmla="*/ 44 h 77"/>
                  <a:gd name="T28" fmla="*/ 57 w 62"/>
                  <a:gd name="T29" fmla="*/ 30 h 77"/>
                  <a:gd name="T30" fmla="*/ 51 w 62"/>
                  <a:gd name="T31" fmla="*/ 17 h 77"/>
                  <a:gd name="T32" fmla="*/ 39 w 62"/>
                  <a:gd name="T33" fmla="*/ 6 h 77"/>
                  <a:gd name="T34" fmla="*/ 23 w 62"/>
                  <a:gd name="T35" fmla="*/ 0 h 77"/>
                  <a:gd name="T36" fmla="*/ 5 w 62"/>
                  <a:gd name="T37" fmla="*/ 0 h 77"/>
                  <a:gd name="T38" fmla="*/ 9 w 62"/>
                  <a:gd name="T39" fmla="*/ 7 h 77"/>
                  <a:gd name="T40" fmla="*/ 5 w 62"/>
                  <a:gd name="T41" fmla="*/ 0 h 77"/>
                  <a:gd name="T42" fmla="*/ 1 w 62"/>
                  <a:gd name="T43" fmla="*/ 1 h 77"/>
                  <a:gd name="T44" fmla="*/ 0 w 62"/>
                  <a:gd name="T45" fmla="*/ 5 h 77"/>
                  <a:gd name="T46" fmla="*/ 1 w 62"/>
                  <a:gd name="T47" fmla="*/ 8 h 77"/>
                  <a:gd name="T48" fmla="*/ 5 w 62"/>
                  <a:gd name="T49" fmla="*/ 9 h 77"/>
                  <a:gd name="T50" fmla="*/ 0 w 62"/>
                  <a:gd name="T51" fmla="*/ 2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2" h="77">
                    <a:moveTo>
                      <a:pt x="0" y="2"/>
                    </a:moveTo>
                    <a:lnTo>
                      <a:pt x="5" y="9"/>
                    </a:lnTo>
                    <a:lnTo>
                      <a:pt x="23" y="9"/>
                    </a:lnTo>
                    <a:lnTo>
                      <a:pt x="35" y="15"/>
                    </a:lnTo>
                    <a:lnTo>
                      <a:pt x="42" y="22"/>
                    </a:lnTo>
                    <a:lnTo>
                      <a:pt x="47" y="32"/>
                    </a:lnTo>
                    <a:lnTo>
                      <a:pt x="51" y="44"/>
                    </a:lnTo>
                    <a:lnTo>
                      <a:pt x="51" y="56"/>
                    </a:lnTo>
                    <a:lnTo>
                      <a:pt x="51" y="68"/>
                    </a:lnTo>
                    <a:lnTo>
                      <a:pt x="50" y="75"/>
                    </a:lnTo>
                    <a:lnTo>
                      <a:pt x="59" y="77"/>
                    </a:lnTo>
                    <a:lnTo>
                      <a:pt x="60" y="68"/>
                    </a:lnTo>
                    <a:lnTo>
                      <a:pt x="62" y="56"/>
                    </a:lnTo>
                    <a:lnTo>
                      <a:pt x="60" y="44"/>
                    </a:lnTo>
                    <a:lnTo>
                      <a:pt x="57" y="30"/>
                    </a:lnTo>
                    <a:lnTo>
                      <a:pt x="51" y="17"/>
                    </a:lnTo>
                    <a:lnTo>
                      <a:pt x="39" y="6"/>
                    </a:lnTo>
                    <a:lnTo>
                      <a:pt x="23" y="0"/>
                    </a:lnTo>
                    <a:lnTo>
                      <a:pt x="5" y="0"/>
                    </a:lnTo>
                    <a:lnTo>
                      <a:pt x="9" y="7"/>
                    </a:lnTo>
                    <a:lnTo>
                      <a:pt x="5" y="0"/>
                    </a:lnTo>
                    <a:lnTo>
                      <a:pt x="1" y="1"/>
                    </a:lnTo>
                    <a:lnTo>
                      <a:pt x="0" y="5"/>
                    </a:lnTo>
                    <a:lnTo>
                      <a:pt x="1" y="8"/>
                    </a:lnTo>
                    <a:lnTo>
                      <a:pt x="5" y="9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12" name="Freeform 436"/>
              <p:cNvSpPr>
                <a:spLocks/>
              </p:cNvSpPr>
              <p:nvPr/>
            </p:nvSpPr>
            <p:spPr bwMode="auto">
              <a:xfrm>
                <a:off x="3900" y="2611"/>
                <a:ext cx="21" cy="38"/>
              </a:xfrm>
              <a:custGeom>
                <a:avLst/>
                <a:gdLst>
                  <a:gd name="T0" fmla="*/ 32 w 42"/>
                  <a:gd name="T1" fmla="*/ 3 h 75"/>
                  <a:gd name="T2" fmla="*/ 32 w 42"/>
                  <a:gd name="T3" fmla="*/ 3 h 75"/>
                  <a:gd name="T4" fmla="*/ 23 w 42"/>
                  <a:gd name="T5" fmla="*/ 24 h 75"/>
                  <a:gd name="T6" fmla="*/ 15 w 42"/>
                  <a:gd name="T7" fmla="*/ 43 h 75"/>
                  <a:gd name="T8" fmla="*/ 7 w 42"/>
                  <a:gd name="T9" fmla="*/ 59 h 75"/>
                  <a:gd name="T10" fmla="*/ 0 w 42"/>
                  <a:gd name="T11" fmla="*/ 70 h 75"/>
                  <a:gd name="T12" fmla="*/ 9 w 42"/>
                  <a:gd name="T13" fmla="*/ 75 h 75"/>
                  <a:gd name="T14" fmla="*/ 16 w 42"/>
                  <a:gd name="T15" fmla="*/ 63 h 75"/>
                  <a:gd name="T16" fmla="*/ 24 w 42"/>
                  <a:gd name="T17" fmla="*/ 47 h 75"/>
                  <a:gd name="T18" fmla="*/ 32 w 42"/>
                  <a:gd name="T19" fmla="*/ 26 h 75"/>
                  <a:gd name="T20" fmla="*/ 42 w 42"/>
                  <a:gd name="T21" fmla="*/ 6 h 75"/>
                  <a:gd name="T22" fmla="*/ 42 w 42"/>
                  <a:gd name="T23" fmla="*/ 6 h 75"/>
                  <a:gd name="T24" fmla="*/ 42 w 42"/>
                  <a:gd name="T25" fmla="*/ 6 h 75"/>
                  <a:gd name="T26" fmla="*/ 41 w 42"/>
                  <a:gd name="T27" fmla="*/ 2 h 75"/>
                  <a:gd name="T28" fmla="*/ 38 w 42"/>
                  <a:gd name="T29" fmla="*/ 0 h 75"/>
                  <a:gd name="T30" fmla="*/ 35 w 42"/>
                  <a:gd name="T31" fmla="*/ 0 h 75"/>
                  <a:gd name="T32" fmla="*/ 32 w 42"/>
                  <a:gd name="T33" fmla="*/ 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75">
                    <a:moveTo>
                      <a:pt x="32" y="3"/>
                    </a:moveTo>
                    <a:lnTo>
                      <a:pt x="32" y="3"/>
                    </a:lnTo>
                    <a:lnTo>
                      <a:pt x="23" y="24"/>
                    </a:lnTo>
                    <a:lnTo>
                      <a:pt x="15" y="43"/>
                    </a:lnTo>
                    <a:lnTo>
                      <a:pt x="7" y="59"/>
                    </a:lnTo>
                    <a:lnTo>
                      <a:pt x="0" y="70"/>
                    </a:lnTo>
                    <a:lnTo>
                      <a:pt x="9" y="75"/>
                    </a:lnTo>
                    <a:lnTo>
                      <a:pt x="16" y="63"/>
                    </a:lnTo>
                    <a:lnTo>
                      <a:pt x="24" y="47"/>
                    </a:lnTo>
                    <a:lnTo>
                      <a:pt x="32" y="2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1" y="2"/>
                    </a:lnTo>
                    <a:lnTo>
                      <a:pt x="38" y="0"/>
                    </a:lnTo>
                    <a:lnTo>
                      <a:pt x="35" y="0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13" name="Freeform 437"/>
              <p:cNvSpPr>
                <a:spLocks/>
              </p:cNvSpPr>
              <p:nvPr/>
            </p:nvSpPr>
            <p:spPr bwMode="auto">
              <a:xfrm>
                <a:off x="3916" y="2584"/>
                <a:ext cx="15" cy="30"/>
              </a:xfrm>
              <a:custGeom>
                <a:avLst/>
                <a:gdLst>
                  <a:gd name="T0" fmla="*/ 21 w 30"/>
                  <a:gd name="T1" fmla="*/ 0 h 61"/>
                  <a:gd name="T2" fmla="*/ 21 w 30"/>
                  <a:gd name="T3" fmla="*/ 0 h 61"/>
                  <a:gd name="T4" fmla="*/ 19 w 30"/>
                  <a:gd name="T5" fmla="*/ 9 h 61"/>
                  <a:gd name="T6" fmla="*/ 14 w 30"/>
                  <a:gd name="T7" fmla="*/ 23 h 61"/>
                  <a:gd name="T8" fmla="*/ 7 w 30"/>
                  <a:gd name="T9" fmla="*/ 40 h 61"/>
                  <a:gd name="T10" fmla="*/ 0 w 30"/>
                  <a:gd name="T11" fmla="*/ 58 h 61"/>
                  <a:gd name="T12" fmla="*/ 10 w 30"/>
                  <a:gd name="T13" fmla="*/ 61 h 61"/>
                  <a:gd name="T14" fmla="*/ 17 w 30"/>
                  <a:gd name="T15" fmla="*/ 42 h 61"/>
                  <a:gd name="T16" fmla="*/ 23 w 30"/>
                  <a:gd name="T17" fmla="*/ 25 h 61"/>
                  <a:gd name="T18" fmla="*/ 28 w 30"/>
                  <a:gd name="T19" fmla="*/ 11 h 61"/>
                  <a:gd name="T20" fmla="*/ 30 w 30"/>
                  <a:gd name="T21" fmla="*/ 0 h 61"/>
                  <a:gd name="T22" fmla="*/ 30 w 30"/>
                  <a:gd name="T23" fmla="*/ 0 h 61"/>
                  <a:gd name="T24" fmla="*/ 21 w 30"/>
                  <a:gd name="T25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61">
                    <a:moveTo>
                      <a:pt x="21" y="0"/>
                    </a:moveTo>
                    <a:lnTo>
                      <a:pt x="21" y="0"/>
                    </a:lnTo>
                    <a:lnTo>
                      <a:pt x="19" y="9"/>
                    </a:lnTo>
                    <a:lnTo>
                      <a:pt x="14" y="23"/>
                    </a:lnTo>
                    <a:lnTo>
                      <a:pt x="7" y="40"/>
                    </a:lnTo>
                    <a:lnTo>
                      <a:pt x="0" y="58"/>
                    </a:lnTo>
                    <a:lnTo>
                      <a:pt x="10" y="61"/>
                    </a:lnTo>
                    <a:lnTo>
                      <a:pt x="17" y="42"/>
                    </a:lnTo>
                    <a:lnTo>
                      <a:pt x="23" y="25"/>
                    </a:lnTo>
                    <a:lnTo>
                      <a:pt x="28" y="11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14" name="Freeform 438"/>
              <p:cNvSpPr>
                <a:spLocks/>
              </p:cNvSpPr>
              <p:nvPr/>
            </p:nvSpPr>
            <p:spPr bwMode="auto">
              <a:xfrm>
                <a:off x="3927" y="2550"/>
                <a:ext cx="28" cy="34"/>
              </a:xfrm>
              <a:custGeom>
                <a:avLst/>
                <a:gdLst>
                  <a:gd name="T0" fmla="*/ 52 w 58"/>
                  <a:gd name="T1" fmla="*/ 0 h 67"/>
                  <a:gd name="T2" fmla="*/ 51 w 58"/>
                  <a:gd name="T3" fmla="*/ 0 h 67"/>
                  <a:gd name="T4" fmla="*/ 44 w 58"/>
                  <a:gd name="T5" fmla="*/ 6 h 67"/>
                  <a:gd name="T6" fmla="*/ 36 w 58"/>
                  <a:gd name="T7" fmla="*/ 13 h 67"/>
                  <a:gd name="T8" fmla="*/ 28 w 58"/>
                  <a:gd name="T9" fmla="*/ 21 h 67"/>
                  <a:gd name="T10" fmla="*/ 20 w 58"/>
                  <a:gd name="T11" fmla="*/ 29 h 67"/>
                  <a:gd name="T12" fmla="*/ 12 w 58"/>
                  <a:gd name="T13" fmla="*/ 39 h 67"/>
                  <a:gd name="T14" fmla="*/ 6 w 58"/>
                  <a:gd name="T15" fmla="*/ 47 h 67"/>
                  <a:gd name="T16" fmla="*/ 2 w 58"/>
                  <a:gd name="T17" fmla="*/ 57 h 67"/>
                  <a:gd name="T18" fmla="*/ 0 w 58"/>
                  <a:gd name="T19" fmla="*/ 67 h 67"/>
                  <a:gd name="T20" fmla="*/ 9 w 58"/>
                  <a:gd name="T21" fmla="*/ 67 h 67"/>
                  <a:gd name="T22" fmla="*/ 12 w 58"/>
                  <a:gd name="T23" fmla="*/ 60 h 67"/>
                  <a:gd name="T24" fmla="*/ 15 w 58"/>
                  <a:gd name="T25" fmla="*/ 52 h 67"/>
                  <a:gd name="T26" fmla="*/ 21 w 58"/>
                  <a:gd name="T27" fmla="*/ 44 h 67"/>
                  <a:gd name="T28" fmla="*/ 27 w 58"/>
                  <a:gd name="T29" fmla="*/ 36 h 67"/>
                  <a:gd name="T30" fmla="*/ 35 w 58"/>
                  <a:gd name="T31" fmla="*/ 28 h 67"/>
                  <a:gd name="T32" fmla="*/ 43 w 58"/>
                  <a:gd name="T33" fmla="*/ 19 h 67"/>
                  <a:gd name="T34" fmla="*/ 51 w 58"/>
                  <a:gd name="T35" fmla="*/ 13 h 67"/>
                  <a:gd name="T36" fmla="*/ 58 w 58"/>
                  <a:gd name="T37" fmla="*/ 7 h 67"/>
                  <a:gd name="T38" fmla="*/ 57 w 58"/>
                  <a:gd name="T39" fmla="*/ 7 h 67"/>
                  <a:gd name="T40" fmla="*/ 52 w 58"/>
                  <a:gd name="T4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8" h="67">
                    <a:moveTo>
                      <a:pt x="52" y="0"/>
                    </a:moveTo>
                    <a:lnTo>
                      <a:pt x="51" y="0"/>
                    </a:lnTo>
                    <a:lnTo>
                      <a:pt x="44" y="6"/>
                    </a:lnTo>
                    <a:lnTo>
                      <a:pt x="36" y="13"/>
                    </a:lnTo>
                    <a:lnTo>
                      <a:pt x="28" y="21"/>
                    </a:lnTo>
                    <a:lnTo>
                      <a:pt x="20" y="29"/>
                    </a:lnTo>
                    <a:lnTo>
                      <a:pt x="12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7"/>
                    </a:lnTo>
                    <a:lnTo>
                      <a:pt x="9" y="67"/>
                    </a:lnTo>
                    <a:lnTo>
                      <a:pt x="12" y="60"/>
                    </a:lnTo>
                    <a:lnTo>
                      <a:pt x="15" y="52"/>
                    </a:lnTo>
                    <a:lnTo>
                      <a:pt x="21" y="44"/>
                    </a:lnTo>
                    <a:lnTo>
                      <a:pt x="27" y="36"/>
                    </a:lnTo>
                    <a:lnTo>
                      <a:pt x="35" y="28"/>
                    </a:lnTo>
                    <a:lnTo>
                      <a:pt x="43" y="19"/>
                    </a:lnTo>
                    <a:lnTo>
                      <a:pt x="51" y="13"/>
                    </a:lnTo>
                    <a:lnTo>
                      <a:pt x="58" y="7"/>
                    </a:lnTo>
                    <a:lnTo>
                      <a:pt x="57" y="7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15" name="Freeform 439"/>
              <p:cNvSpPr>
                <a:spLocks/>
              </p:cNvSpPr>
              <p:nvPr/>
            </p:nvSpPr>
            <p:spPr bwMode="auto">
              <a:xfrm>
                <a:off x="3953" y="2536"/>
                <a:ext cx="19" cy="18"/>
              </a:xfrm>
              <a:custGeom>
                <a:avLst/>
                <a:gdLst>
                  <a:gd name="T0" fmla="*/ 39 w 39"/>
                  <a:gd name="T1" fmla="*/ 0 h 36"/>
                  <a:gd name="T2" fmla="*/ 39 w 39"/>
                  <a:gd name="T3" fmla="*/ 1 h 36"/>
                  <a:gd name="T4" fmla="*/ 32 w 39"/>
                  <a:gd name="T5" fmla="*/ 1 h 36"/>
                  <a:gd name="T6" fmla="*/ 25 w 39"/>
                  <a:gd name="T7" fmla="*/ 4 h 36"/>
                  <a:gd name="T8" fmla="*/ 21 w 39"/>
                  <a:gd name="T9" fmla="*/ 7 h 36"/>
                  <a:gd name="T10" fmla="*/ 15 w 39"/>
                  <a:gd name="T11" fmla="*/ 12 h 36"/>
                  <a:gd name="T12" fmla="*/ 12 w 39"/>
                  <a:gd name="T13" fmla="*/ 16 h 36"/>
                  <a:gd name="T14" fmla="*/ 8 w 39"/>
                  <a:gd name="T15" fmla="*/ 20 h 36"/>
                  <a:gd name="T16" fmla="*/ 3 w 39"/>
                  <a:gd name="T17" fmla="*/ 24 h 36"/>
                  <a:gd name="T18" fmla="*/ 0 w 39"/>
                  <a:gd name="T19" fmla="*/ 29 h 36"/>
                  <a:gd name="T20" fmla="*/ 5 w 39"/>
                  <a:gd name="T21" fmla="*/ 36 h 36"/>
                  <a:gd name="T22" fmla="*/ 10 w 39"/>
                  <a:gd name="T23" fmla="*/ 31 h 36"/>
                  <a:gd name="T24" fmla="*/ 15 w 39"/>
                  <a:gd name="T25" fmla="*/ 27 h 36"/>
                  <a:gd name="T26" fmla="*/ 18 w 39"/>
                  <a:gd name="T27" fmla="*/ 23 h 36"/>
                  <a:gd name="T28" fmla="*/ 22 w 39"/>
                  <a:gd name="T29" fmla="*/ 19 h 36"/>
                  <a:gd name="T30" fmla="*/ 25 w 39"/>
                  <a:gd name="T31" fmla="*/ 14 h 36"/>
                  <a:gd name="T32" fmla="*/ 30 w 39"/>
                  <a:gd name="T33" fmla="*/ 13 h 36"/>
                  <a:gd name="T34" fmla="*/ 32 w 39"/>
                  <a:gd name="T35" fmla="*/ 10 h 36"/>
                  <a:gd name="T36" fmla="*/ 39 w 39"/>
                  <a:gd name="T37" fmla="*/ 10 h 36"/>
                  <a:gd name="T38" fmla="*/ 39 w 39"/>
                  <a:gd name="T39" fmla="*/ 12 h 36"/>
                  <a:gd name="T40" fmla="*/ 39 w 39"/>
                  <a:gd name="T4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9" h="36">
                    <a:moveTo>
                      <a:pt x="39" y="0"/>
                    </a:moveTo>
                    <a:lnTo>
                      <a:pt x="39" y="1"/>
                    </a:lnTo>
                    <a:lnTo>
                      <a:pt x="32" y="1"/>
                    </a:lnTo>
                    <a:lnTo>
                      <a:pt x="25" y="4"/>
                    </a:lnTo>
                    <a:lnTo>
                      <a:pt x="21" y="7"/>
                    </a:lnTo>
                    <a:lnTo>
                      <a:pt x="15" y="12"/>
                    </a:lnTo>
                    <a:lnTo>
                      <a:pt x="12" y="16"/>
                    </a:lnTo>
                    <a:lnTo>
                      <a:pt x="8" y="20"/>
                    </a:lnTo>
                    <a:lnTo>
                      <a:pt x="3" y="24"/>
                    </a:lnTo>
                    <a:lnTo>
                      <a:pt x="0" y="29"/>
                    </a:lnTo>
                    <a:lnTo>
                      <a:pt x="5" y="36"/>
                    </a:lnTo>
                    <a:lnTo>
                      <a:pt x="10" y="31"/>
                    </a:lnTo>
                    <a:lnTo>
                      <a:pt x="15" y="27"/>
                    </a:lnTo>
                    <a:lnTo>
                      <a:pt x="18" y="23"/>
                    </a:lnTo>
                    <a:lnTo>
                      <a:pt x="22" y="19"/>
                    </a:lnTo>
                    <a:lnTo>
                      <a:pt x="25" y="14"/>
                    </a:lnTo>
                    <a:lnTo>
                      <a:pt x="30" y="13"/>
                    </a:lnTo>
                    <a:lnTo>
                      <a:pt x="32" y="10"/>
                    </a:lnTo>
                    <a:lnTo>
                      <a:pt x="39" y="10"/>
                    </a:lnTo>
                    <a:lnTo>
                      <a:pt x="39" y="12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16" name="Freeform 440"/>
              <p:cNvSpPr>
                <a:spLocks/>
              </p:cNvSpPr>
              <p:nvPr/>
            </p:nvSpPr>
            <p:spPr bwMode="auto">
              <a:xfrm>
                <a:off x="3972" y="2536"/>
                <a:ext cx="12" cy="8"/>
              </a:xfrm>
              <a:custGeom>
                <a:avLst/>
                <a:gdLst>
                  <a:gd name="T0" fmla="*/ 23 w 23"/>
                  <a:gd name="T1" fmla="*/ 7 h 16"/>
                  <a:gd name="T2" fmla="*/ 23 w 23"/>
                  <a:gd name="T3" fmla="*/ 7 h 16"/>
                  <a:gd name="T4" fmla="*/ 16 w 23"/>
                  <a:gd name="T5" fmla="*/ 5 h 16"/>
                  <a:gd name="T6" fmla="*/ 11 w 23"/>
                  <a:gd name="T7" fmla="*/ 2 h 16"/>
                  <a:gd name="T8" fmla="*/ 5 w 23"/>
                  <a:gd name="T9" fmla="*/ 1 h 16"/>
                  <a:gd name="T10" fmla="*/ 0 w 23"/>
                  <a:gd name="T11" fmla="*/ 0 h 16"/>
                  <a:gd name="T12" fmla="*/ 0 w 23"/>
                  <a:gd name="T13" fmla="*/ 12 h 16"/>
                  <a:gd name="T14" fmla="*/ 5 w 23"/>
                  <a:gd name="T15" fmla="*/ 10 h 16"/>
                  <a:gd name="T16" fmla="*/ 8 w 23"/>
                  <a:gd name="T17" fmla="*/ 12 h 16"/>
                  <a:gd name="T18" fmla="*/ 14 w 23"/>
                  <a:gd name="T19" fmla="*/ 14 h 16"/>
                  <a:gd name="T20" fmla="*/ 21 w 23"/>
                  <a:gd name="T21" fmla="*/ 16 h 16"/>
                  <a:gd name="T22" fmla="*/ 21 w 23"/>
                  <a:gd name="T23" fmla="*/ 16 h 16"/>
                  <a:gd name="T24" fmla="*/ 23 w 23"/>
                  <a:gd name="T25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16">
                    <a:moveTo>
                      <a:pt x="23" y="7"/>
                    </a:moveTo>
                    <a:lnTo>
                      <a:pt x="23" y="7"/>
                    </a:lnTo>
                    <a:lnTo>
                      <a:pt x="16" y="5"/>
                    </a:lnTo>
                    <a:lnTo>
                      <a:pt x="11" y="2"/>
                    </a:lnTo>
                    <a:lnTo>
                      <a:pt x="5" y="1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5" y="10"/>
                    </a:lnTo>
                    <a:lnTo>
                      <a:pt x="8" y="12"/>
                    </a:lnTo>
                    <a:lnTo>
                      <a:pt x="14" y="14"/>
                    </a:lnTo>
                    <a:lnTo>
                      <a:pt x="21" y="16"/>
                    </a:lnTo>
                    <a:lnTo>
                      <a:pt x="21" y="16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17" name="Freeform 441"/>
              <p:cNvSpPr>
                <a:spLocks/>
              </p:cNvSpPr>
              <p:nvPr/>
            </p:nvSpPr>
            <p:spPr bwMode="auto">
              <a:xfrm>
                <a:off x="3982" y="2539"/>
                <a:ext cx="31" cy="21"/>
              </a:xfrm>
              <a:custGeom>
                <a:avLst/>
                <a:gdLst>
                  <a:gd name="T0" fmla="*/ 61 w 61"/>
                  <a:gd name="T1" fmla="*/ 35 h 40"/>
                  <a:gd name="T2" fmla="*/ 61 w 61"/>
                  <a:gd name="T3" fmla="*/ 36 h 40"/>
                  <a:gd name="T4" fmla="*/ 60 w 61"/>
                  <a:gd name="T5" fmla="*/ 30 h 40"/>
                  <a:gd name="T6" fmla="*/ 56 w 61"/>
                  <a:gd name="T7" fmla="*/ 24 h 40"/>
                  <a:gd name="T8" fmla="*/ 52 w 61"/>
                  <a:gd name="T9" fmla="*/ 21 h 40"/>
                  <a:gd name="T10" fmla="*/ 47 w 61"/>
                  <a:gd name="T11" fmla="*/ 17 h 40"/>
                  <a:gd name="T12" fmla="*/ 38 w 61"/>
                  <a:gd name="T13" fmla="*/ 15 h 40"/>
                  <a:gd name="T14" fmla="*/ 30 w 61"/>
                  <a:gd name="T15" fmla="*/ 10 h 40"/>
                  <a:gd name="T16" fmla="*/ 17 w 61"/>
                  <a:gd name="T17" fmla="*/ 6 h 40"/>
                  <a:gd name="T18" fmla="*/ 2 w 61"/>
                  <a:gd name="T19" fmla="*/ 0 h 40"/>
                  <a:gd name="T20" fmla="*/ 0 w 61"/>
                  <a:gd name="T21" fmla="*/ 9 h 40"/>
                  <a:gd name="T22" fmla="*/ 15 w 61"/>
                  <a:gd name="T23" fmla="*/ 15 h 40"/>
                  <a:gd name="T24" fmla="*/ 25 w 61"/>
                  <a:gd name="T25" fmla="*/ 20 h 40"/>
                  <a:gd name="T26" fmla="*/ 36 w 61"/>
                  <a:gd name="T27" fmla="*/ 24 h 40"/>
                  <a:gd name="T28" fmla="*/ 43 w 61"/>
                  <a:gd name="T29" fmla="*/ 26 h 40"/>
                  <a:gd name="T30" fmla="*/ 47 w 61"/>
                  <a:gd name="T31" fmla="*/ 30 h 40"/>
                  <a:gd name="T32" fmla="*/ 49 w 61"/>
                  <a:gd name="T33" fmla="*/ 31 h 40"/>
                  <a:gd name="T34" fmla="*/ 51 w 61"/>
                  <a:gd name="T35" fmla="*/ 32 h 40"/>
                  <a:gd name="T36" fmla="*/ 52 w 61"/>
                  <a:gd name="T37" fmla="*/ 36 h 40"/>
                  <a:gd name="T38" fmla="*/ 52 w 61"/>
                  <a:gd name="T39" fmla="*/ 37 h 40"/>
                  <a:gd name="T40" fmla="*/ 52 w 61"/>
                  <a:gd name="T41" fmla="*/ 36 h 40"/>
                  <a:gd name="T42" fmla="*/ 53 w 61"/>
                  <a:gd name="T43" fmla="*/ 39 h 40"/>
                  <a:gd name="T44" fmla="*/ 56 w 61"/>
                  <a:gd name="T45" fmla="*/ 40 h 40"/>
                  <a:gd name="T46" fmla="*/ 60 w 61"/>
                  <a:gd name="T47" fmla="*/ 39 h 40"/>
                  <a:gd name="T48" fmla="*/ 61 w 61"/>
                  <a:gd name="T49" fmla="*/ 36 h 40"/>
                  <a:gd name="T50" fmla="*/ 61 w 61"/>
                  <a:gd name="T51" fmla="*/ 3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1" h="40">
                    <a:moveTo>
                      <a:pt x="61" y="35"/>
                    </a:moveTo>
                    <a:lnTo>
                      <a:pt x="61" y="36"/>
                    </a:lnTo>
                    <a:lnTo>
                      <a:pt x="60" y="30"/>
                    </a:lnTo>
                    <a:lnTo>
                      <a:pt x="56" y="24"/>
                    </a:lnTo>
                    <a:lnTo>
                      <a:pt x="52" y="21"/>
                    </a:lnTo>
                    <a:lnTo>
                      <a:pt x="47" y="17"/>
                    </a:lnTo>
                    <a:lnTo>
                      <a:pt x="38" y="15"/>
                    </a:lnTo>
                    <a:lnTo>
                      <a:pt x="30" y="10"/>
                    </a:lnTo>
                    <a:lnTo>
                      <a:pt x="17" y="6"/>
                    </a:lnTo>
                    <a:lnTo>
                      <a:pt x="2" y="0"/>
                    </a:lnTo>
                    <a:lnTo>
                      <a:pt x="0" y="9"/>
                    </a:lnTo>
                    <a:lnTo>
                      <a:pt x="15" y="15"/>
                    </a:lnTo>
                    <a:lnTo>
                      <a:pt x="25" y="20"/>
                    </a:lnTo>
                    <a:lnTo>
                      <a:pt x="36" y="24"/>
                    </a:lnTo>
                    <a:lnTo>
                      <a:pt x="43" y="26"/>
                    </a:lnTo>
                    <a:lnTo>
                      <a:pt x="47" y="30"/>
                    </a:lnTo>
                    <a:lnTo>
                      <a:pt x="49" y="31"/>
                    </a:lnTo>
                    <a:lnTo>
                      <a:pt x="51" y="32"/>
                    </a:lnTo>
                    <a:lnTo>
                      <a:pt x="52" y="36"/>
                    </a:lnTo>
                    <a:lnTo>
                      <a:pt x="52" y="37"/>
                    </a:lnTo>
                    <a:lnTo>
                      <a:pt x="52" y="36"/>
                    </a:lnTo>
                    <a:lnTo>
                      <a:pt x="53" y="39"/>
                    </a:lnTo>
                    <a:lnTo>
                      <a:pt x="56" y="40"/>
                    </a:lnTo>
                    <a:lnTo>
                      <a:pt x="60" y="39"/>
                    </a:lnTo>
                    <a:lnTo>
                      <a:pt x="61" y="36"/>
                    </a:lnTo>
                    <a:lnTo>
                      <a:pt x="61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18" name="Freeform 442"/>
              <p:cNvSpPr>
                <a:spLocks/>
              </p:cNvSpPr>
              <p:nvPr/>
            </p:nvSpPr>
            <p:spPr bwMode="auto">
              <a:xfrm>
                <a:off x="3731" y="2705"/>
                <a:ext cx="198" cy="185"/>
              </a:xfrm>
              <a:custGeom>
                <a:avLst/>
                <a:gdLst>
                  <a:gd name="T0" fmla="*/ 383 w 397"/>
                  <a:gd name="T1" fmla="*/ 70 h 369"/>
                  <a:gd name="T2" fmla="*/ 355 w 397"/>
                  <a:gd name="T3" fmla="*/ 108 h 369"/>
                  <a:gd name="T4" fmla="*/ 327 w 397"/>
                  <a:gd name="T5" fmla="*/ 153 h 369"/>
                  <a:gd name="T6" fmla="*/ 298 w 397"/>
                  <a:gd name="T7" fmla="*/ 202 h 369"/>
                  <a:gd name="T8" fmla="*/ 268 w 397"/>
                  <a:gd name="T9" fmla="*/ 252 h 369"/>
                  <a:gd name="T10" fmla="*/ 239 w 397"/>
                  <a:gd name="T11" fmla="*/ 297 h 369"/>
                  <a:gd name="T12" fmla="*/ 209 w 397"/>
                  <a:gd name="T13" fmla="*/ 333 h 369"/>
                  <a:gd name="T14" fmla="*/ 179 w 397"/>
                  <a:gd name="T15" fmla="*/ 354 h 369"/>
                  <a:gd name="T16" fmla="*/ 155 w 397"/>
                  <a:gd name="T17" fmla="*/ 360 h 369"/>
                  <a:gd name="T18" fmla="*/ 132 w 397"/>
                  <a:gd name="T19" fmla="*/ 363 h 369"/>
                  <a:gd name="T20" fmla="*/ 105 w 397"/>
                  <a:gd name="T21" fmla="*/ 366 h 369"/>
                  <a:gd name="T22" fmla="*/ 74 w 397"/>
                  <a:gd name="T23" fmla="*/ 368 h 369"/>
                  <a:gd name="T24" fmla="*/ 44 w 397"/>
                  <a:gd name="T25" fmla="*/ 369 h 369"/>
                  <a:gd name="T26" fmla="*/ 22 w 397"/>
                  <a:gd name="T27" fmla="*/ 363 h 369"/>
                  <a:gd name="T28" fmla="*/ 9 w 397"/>
                  <a:gd name="T29" fmla="*/ 344 h 369"/>
                  <a:gd name="T30" fmla="*/ 2 w 397"/>
                  <a:gd name="T31" fmla="*/ 313 h 369"/>
                  <a:gd name="T32" fmla="*/ 2 w 397"/>
                  <a:gd name="T33" fmla="*/ 281 h 369"/>
                  <a:gd name="T34" fmla="*/ 10 w 397"/>
                  <a:gd name="T35" fmla="*/ 252 h 369"/>
                  <a:gd name="T36" fmla="*/ 24 w 397"/>
                  <a:gd name="T37" fmla="*/ 221 h 369"/>
                  <a:gd name="T38" fmla="*/ 36 w 397"/>
                  <a:gd name="T39" fmla="*/ 192 h 369"/>
                  <a:gd name="T40" fmla="*/ 47 w 397"/>
                  <a:gd name="T41" fmla="*/ 175 h 369"/>
                  <a:gd name="T42" fmla="*/ 57 w 397"/>
                  <a:gd name="T43" fmla="*/ 163 h 369"/>
                  <a:gd name="T44" fmla="*/ 68 w 397"/>
                  <a:gd name="T45" fmla="*/ 155 h 369"/>
                  <a:gd name="T46" fmla="*/ 80 w 397"/>
                  <a:gd name="T47" fmla="*/ 148 h 369"/>
                  <a:gd name="T48" fmla="*/ 92 w 397"/>
                  <a:gd name="T49" fmla="*/ 141 h 369"/>
                  <a:gd name="T50" fmla="*/ 110 w 397"/>
                  <a:gd name="T51" fmla="*/ 131 h 369"/>
                  <a:gd name="T52" fmla="*/ 135 w 397"/>
                  <a:gd name="T53" fmla="*/ 117 h 369"/>
                  <a:gd name="T54" fmla="*/ 163 w 397"/>
                  <a:gd name="T55" fmla="*/ 101 h 369"/>
                  <a:gd name="T56" fmla="*/ 194 w 397"/>
                  <a:gd name="T57" fmla="*/ 83 h 369"/>
                  <a:gd name="T58" fmla="*/ 226 w 397"/>
                  <a:gd name="T59" fmla="*/ 61 h 369"/>
                  <a:gd name="T60" fmla="*/ 256 w 397"/>
                  <a:gd name="T61" fmla="*/ 38 h 369"/>
                  <a:gd name="T62" fmla="*/ 283 w 397"/>
                  <a:gd name="T63" fmla="*/ 12 h 369"/>
                  <a:gd name="T64" fmla="*/ 299 w 397"/>
                  <a:gd name="T65" fmla="*/ 2 h 369"/>
                  <a:gd name="T66" fmla="*/ 308 w 397"/>
                  <a:gd name="T67" fmla="*/ 5 h 369"/>
                  <a:gd name="T68" fmla="*/ 320 w 397"/>
                  <a:gd name="T69" fmla="*/ 8 h 369"/>
                  <a:gd name="T70" fmla="*/ 332 w 397"/>
                  <a:gd name="T71" fmla="*/ 8 h 369"/>
                  <a:gd name="T72" fmla="*/ 343 w 397"/>
                  <a:gd name="T73" fmla="*/ 18 h 369"/>
                  <a:gd name="T74" fmla="*/ 354 w 397"/>
                  <a:gd name="T75" fmla="*/ 35 h 369"/>
                  <a:gd name="T76" fmla="*/ 373 w 397"/>
                  <a:gd name="T77" fmla="*/ 48 h 369"/>
                  <a:gd name="T78" fmla="*/ 390 w 397"/>
                  <a:gd name="T79" fmla="*/ 55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97" h="369">
                    <a:moveTo>
                      <a:pt x="397" y="56"/>
                    </a:moveTo>
                    <a:lnTo>
                      <a:pt x="383" y="70"/>
                    </a:lnTo>
                    <a:lnTo>
                      <a:pt x="369" y="87"/>
                    </a:lnTo>
                    <a:lnTo>
                      <a:pt x="355" y="108"/>
                    </a:lnTo>
                    <a:lnTo>
                      <a:pt x="340" y="130"/>
                    </a:lnTo>
                    <a:lnTo>
                      <a:pt x="327" y="153"/>
                    </a:lnTo>
                    <a:lnTo>
                      <a:pt x="312" y="178"/>
                    </a:lnTo>
                    <a:lnTo>
                      <a:pt x="298" y="202"/>
                    </a:lnTo>
                    <a:lnTo>
                      <a:pt x="283" y="228"/>
                    </a:lnTo>
                    <a:lnTo>
                      <a:pt x="268" y="252"/>
                    </a:lnTo>
                    <a:lnTo>
                      <a:pt x="253" y="275"/>
                    </a:lnTo>
                    <a:lnTo>
                      <a:pt x="239" y="297"/>
                    </a:lnTo>
                    <a:lnTo>
                      <a:pt x="224" y="316"/>
                    </a:lnTo>
                    <a:lnTo>
                      <a:pt x="209" y="333"/>
                    </a:lnTo>
                    <a:lnTo>
                      <a:pt x="194" y="345"/>
                    </a:lnTo>
                    <a:lnTo>
                      <a:pt x="179" y="354"/>
                    </a:lnTo>
                    <a:lnTo>
                      <a:pt x="164" y="359"/>
                    </a:lnTo>
                    <a:lnTo>
                      <a:pt x="155" y="360"/>
                    </a:lnTo>
                    <a:lnTo>
                      <a:pt x="144" y="361"/>
                    </a:lnTo>
                    <a:lnTo>
                      <a:pt x="132" y="363"/>
                    </a:lnTo>
                    <a:lnTo>
                      <a:pt x="119" y="364"/>
                    </a:lnTo>
                    <a:lnTo>
                      <a:pt x="105" y="366"/>
                    </a:lnTo>
                    <a:lnTo>
                      <a:pt x="90" y="367"/>
                    </a:lnTo>
                    <a:lnTo>
                      <a:pt x="74" y="368"/>
                    </a:lnTo>
                    <a:lnTo>
                      <a:pt x="59" y="369"/>
                    </a:lnTo>
                    <a:lnTo>
                      <a:pt x="44" y="369"/>
                    </a:lnTo>
                    <a:lnTo>
                      <a:pt x="33" y="367"/>
                    </a:lnTo>
                    <a:lnTo>
                      <a:pt x="22" y="363"/>
                    </a:lnTo>
                    <a:lnTo>
                      <a:pt x="14" y="354"/>
                    </a:lnTo>
                    <a:lnTo>
                      <a:pt x="9" y="344"/>
                    </a:lnTo>
                    <a:lnTo>
                      <a:pt x="4" y="330"/>
                    </a:lnTo>
                    <a:lnTo>
                      <a:pt x="2" y="313"/>
                    </a:lnTo>
                    <a:lnTo>
                      <a:pt x="0" y="292"/>
                    </a:lnTo>
                    <a:lnTo>
                      <a:pt x="2" y="281"/>
                    </a:lnTo>
                    <a:lnTo>
                      <a:pt x="5" y="267"/>
                    </a:lnTo>
                    <a:lnTo>
                      <a:pt x="10" y="252"/>
                    </a:lnTo>
                    <a:lnTo>
                      <a:pt x="17" y="237"/>
                    </a:lnTo>
                    <a:lnTo>
                      <a:pt x="24" y="221"/>
                    </a:lnTo>
                    <a:lnTo>
                      <a:pt x="30" y="206"/>
                    </a:lnTo>
                    <a:lnTo>
                      <a:pt x="36" y="192"/>
                    </a:lnTo>
                    <a:lnTo>
                      <a:pt x="42" y="182"/>
                    </a:lnTo>
                    <a:lnTo>
                      <a:pt x="47" y="175"/>
                    </a:lnTo>
                    <a:lnTo>
                      <a:pt x="51" y="169"/>
                    </a:lnTo>
                    <a:lnTo>
                      <a:pt x="57" y="163"/>
                    </a:lnTo>
                    <a:lnTo>
                      <a:pt x="63" y="159"/>
                    </a:lnTo>
                    <a:lnTo>
                      <a:pt x="68" y="155"/>
                    </a:lnTo>
                    <a:lnTo>
                      <a:pt x="74" y="152"/>
                    </a:lnTo>
                    <a:lnTo>
                      <a:pt x="80" y="148"/>
                    </a:lnTo>
                    <a:lnTo>
                      <a:pt x="86" y="145"/>
                    </a:lnTo>
                    <a:lnTo>
                      <a:pt x="92" y="141"/>
                    </a:lnTo>
                    <a:lnTo>
                      <a:pt x="101" y="137"/>
                    </a:lnTo>
                    <a:lnTo>
                      <a:pt x="110" y="131"/>
                    </a:lnTo>
                    <a:lnTo>
                      <a:pt x="121" y="125"/>
                    </a:lnTo>
                    <a:lnTo>
                      <a:pt x="135" y="117"/>
                    </a:lnTo>
                    <a:lnTo>
                      <a:pt x="149" y="110"/>
                    </a:lnTo>
                    <a:lnTo>
                      <a:pt x="163" y="101"/>
                    </a:lnTo>
                    <a:lnTo>
                      <a:pt x="179" y="92"/>
                    </a:lnTo>
                    <a:lnTo>
                      <a:pt x="194" y="83"/>
                    </a:lnTo>
                    <a:lnTo>
                      <a:pt x="210" y="72"/>
                    </a:lnTo>
                    <a:lnTo>
                      <a:pt x="226" y="61"/>
                    </a:lnTo>
                    <a:lnTo>
                      <a:pt x="241" y="49"/>
                    </a:lnTo>
                    <a:lnTo>
                      <a:pt x="256" y="38"/>
                    </a:lnTo>
                    <a:lnTo>
                      <a:pt x="270" y="25"/>
                    </a:lnTo>
                    <a:lnTo>
                      <a:pt x="283" y="12"/>
                    </a:lnTo>
                    <a:lnTo>
                      <a:pt x="294" y="0"/>
                    </a:lnTo>
                    <a:lnTo>
                      <a:pt x="299" y="2"/>
                    </a:lnTo>
                    <a:lnTo>
                      <a:pt x="303" y="4"/>
                    </a:lnTo>
                    <a:lnTo>
                      <a:pt x="308" y="5"/>
                    </a:lnTo>
                    <a:lnTo>
                      <a:pt x="314" y="7"/>
                    </a:lnTo>
                    <a:lnTo>
                      <a:pt x="320" y="8"/>
                    </a:lnTo>
                    <a:lnTo>
                      <a:pt x="325" y="8"/>
                    </a:lnTo>
                    <a:lnTo>
                      <a:pt x="332" y="8"/>
                    </a:lnTo>
                    <a:lnTo>
                      <a:pt x="340" y="7"/>
                    </a:lnTo>
                    <a:lnTo>
                      <a:pt x="343" y="18"/>
                    </a:lnTo>
                    <a:lnTo>
                      <a:pt x="347" y="27"/>
                    </a:lnTo>
                    <a:lnTo>
                      <a:pt x="354" y="35"/>
                    </a:lnTo>
                    <a:lnTo>
                      <a:pt x="363" y="42"/>
                    </a:lnTo>
                    <a:lnTo>
                      <a:pt x="373" y="48"/>
                    </a:lnTo>
                    <a:lnTo>
                      <a:pt x="382" y="53"/>
                    </a:lnTo>
                    <a:lnTo>
                      <a:pt x="390" y="55"/>
                    </a:lnTo>
                    <a:lnTo>
                      <a:pt x="397" y="56"/>
                    </a:lnTo>
                    <a:close/>
                  </a:path>
                </a:pathLst>
              </a:custGeom>
              <a:solidFill>
                <a:srgbClr val="A347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19" name="Freeform 443"/>
              <p:cNvSpPr>
                <a:spLocks/>
              </p:cNvSpPr>
              <p:nvPr/>
            </p:nvSpPr>
            <p:spPr bwMode="auto">
              <a:xfrm>
                <a:off x="3927" y="2731"/>
                <a:ext cx="4" cy="4"/>
              </a:xfrm>
              <a:custGeom>
                <a:avLst/>
                <a:gdLst>
                  <a:gd name="T0" fmla="*/ 7 w 8"/>
                  <a:gd name="T1" fmla="*/ 8 h 8"/>
                  <a:gd name="T2" fmla="*/ 8 w 8"/>
                  <a:gd name="T3" fmla="*/ 4 h 8"/>
                  <a:gd name="T4" fmla="*/ 7 w 8"/>
                  <a:gd name="T5" fmla="*/ 1 h 8"/>
                  <a:gd name="T6" fmla="*/ 4 w 8"/>
                  <a:gd name="T7" fmla="*/ 0 h 8"/>
                  <a:gd name="T8" fmla="*/ 0 w 8"/>
                  <a:gd name="T9" fmla="*/ 1 h 8"/>
                  <a:gd name="T10" fmla="*/ 7 w 8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7" y="8"/>
                    </a:moveTo>
                    <a:lnTo>
                      <a:pt x="8" y="4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20" name="Freeform 444"/>
              <p:cNvSpPr>
                <a:spLocks/>
              </p:cNvSpPr>
              <p:nvPr/>
            </p:nvSpPr>
            <p:spPr bwMode="auto">
              <a:xfrm>
                <a:off x="3813" y="2732"/>
                <a:ext cx="118" cy="155"/>
              </a:xfrm>
              <a:custGeom>
                <a:avLst/>
                <a:gdLst>
                  <a:gd name="T0" fmla="*/ 0 w 236"/>
                  <a:gd name="T1" fmla="*/ 311 h 311"/>
                  <a:gd name="T2" fmla="*/ 0 w 236"/>
                  <a:gd name="T3" fmla="*/ 311 h 311"/>
                  <a:gd name="T4" fmla="*/ 17 w 236"/>
                  <a:gd name="T5" fmla="*/ 306 h 311"/>
                  <a:gd name="T6" fmla="*/ 32 w 236"/>
                  <a:gd name="T7" fmla="*/ 297 h 311"/>
                  <a:gd name="T8" fmla="*/ 48 w 236"/>
                  <a:gd name="T9" fmla="*/ 283 h 311"/>
                  <a:gd name="T10" fmla="*/ 63 w 236"/>
                  <a:gd name="T11" fmla="*/ 267 h 311"/>
                  <a:gd name="T12" fmla="*/ 80 w 236"/>
                  <a:gd name="T13" fmla="*/ 246 h 311"/>
                  <a:gd name="T14" fmla="*/ 93 w 236"/>
                  <a:gd name="T15" fmla="*/ 224 h 311"/>
                  <a:gd name="T16" fmla="*/ 108 w 236"/>
                  <a:gd name="T17" fmla="*/ 201 h 311"/>
                  <a:gd name="T18" fmla="*/ 123 w 236"/>
                  <a:gd name="T19" fmla="*/ 177 h 311"/>
                  <a:gd name="T20" fmla="*/ 138 w 236"/>
                  <a:gd name="T21" fmla="*/ 152 h 311"/>
                  <a:gd name="T22" fmla="*/ 152 w 236"/>
                  <a:gd name="T23" fmla="*/ 128 h 311"/>
                  <a:gd name="T24" fmla="*/ 167 w 236"/>
                  <a:gd name="T25" fmla="*/ 102 h 311"/>
                  <a:gd name="T26" fmla="*/ 181 w 236"/>
                  <a:gd name="T27" fmla="*/ 79 h 311"/>
                  <a:gd name="T28" fmla="*/ 196 w 236"/>
                  <a:gd name="T29" fmla="*/ 57 h 311"/>
                  <a:gd name="T30" fmla="*/ 210 w 236"/>
                  <a:gd name="T31" fmla="*/ 37 h 311"/>
                  <a:gd name="T32" fmla="*/ 222 w 236"/>
                  <a:gd name="T33" fmla="*/ 20 h 311"/>
                  <a:gd name="T34" fmla="*/ 236 w 236"/>
                  <a:gd name="T35" fmla="*/ 7 h 311"/>
                  <a:gd name="T36" fmla="*/ 229 w 236"/>
                  <a:gd name="T37" fmla="*/ 0 h 311"/>
                  <a:gd name="T38" fmla="*/ 216 w 236"/>
                  <a:gd name="T39" fmla="*/ 14 h 311"/>
                  <a:gd name="T40" fmla="*/ 201 w 236"/>
                  <a:gd name="T41" fmla="*/ 32 h 311"/>
                  <a:gd name="T42" fmla="*/ 187 w 236"/>
                  <a:gd name="T43" fmla="*/ 53 h 311"/>
                  <a:gd name="T44" fmla="*/ 172 w 236"/>
                  <a:gd name="T45" fmla="*/ 75 h 311"/>
                  <a:gd name="T46" fmla="*/ 158 w 236"/>
                  <a:gd name="T47" fmla="*/ 98 h 311"/>
                  <a:gd name="T48" fmla="*/ 143 w 236"/>
                  <a:gd name="T49" fmla="*/ 123 h 311"/>
                  <a:gd name="T50" fmla="*/ 129 w 236"/>
                  <a:gd name="T51" fmla="*/ 147 h 311"/>
                  <a:gd name="T52" fmla="*/ 114 w 236"/>
                  <a:gd name="T53" fmla="*/ 172 h 311"/>
                  <a:gd name="T54" fmla="*/ 99 w 236"/>
                  <a:gd name="T55" fmla="*/ 197 h 311"/>
                  <a:gd name="T56" fmla="*/ 84 w 236"/>
                  <a:gd name="T57" fmla="*/ 220 h 311"/>
                  <a:gd name="T58" fmla="*/ 70 w 236"/>
                  <a:gd name="T59" fmla="*/ 242 h 311"/>
                  <a:gd name="T60" fmla="*/ 57 w 236"/>
                  <a:gd name="T61" fmla="*/ 260 h 311"/>
                  <a:gd name="T62" fmla="*/ 42 w 236"/>
                  <a:gd name="T63" fmla="*/ 276 h 311"/>
                  <a:gd name="T64" fmla="*/ 28 w 236"/>
                  <a:gd name="T65" fmla="*/ 288 h 311"/>
                  <a:gd name="T66" fmla="*/ 13 w 236"/>
                  <a:gd name="T67" fmla="*/ 297 h 311"/>
                  <a:gd name="T68" fmla="*/ 0 w 236"/>
                  <a:gd name="T69" fmla="*/ 301 h 311"/>
                  <a:gd name="T70" fmla="*/ 0 w 236"/>
                  <a:gd name="T71" fmla="*/ 301 h 311"/>
                  <a:gd name="T72" fmla="*/ 0 w 236"/>
                  <a:gd name="T73" fmla="*/ 311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36" h="311">
                    <a:moveTo>
                      <a:pt x="0" y="311"/>
                    </a:moveTo>
                    <a:lnTo>
                      <a:pt x="0" y="311"/>
                    </a:lnTo>
                    <a:lnTo>
                      <a:pt x="17" y="306"/>
                    </a:lnTo>
                    <a:lnTo>
                      <a:pt x="32" y="297"/>
                    </a:lnTo>
                    <a:lnTo>
                      <a:pt x="48" y="283"/>
                    </a:lnTo>
                    <a:lnTo>
                      <a:pt x="63" y="267"/>
                    </a:lnTo>
                    <a:lnTo>
                      <a:pt x="80" y="246"/>
                    </a:lnTo>
                    <a:lnTo>
                      <a:pt x="93" y="224"/>
                    </a:lnTo>
                    <a:lnTo>
                      <a:pt x="108" y="201"/>
                    </a:lnTo>
                    <a:lnTo>
                      <a:pt x="123" y="177"/>
                    </a:lnTo>
                    <a:lnTo>
                      <a:pt x="138" y="152"/>
                    </a:lnTo>
                    <a:lnTo>
                      <a:pt x="152" y="128"/>
                    </a:lnTo>
                    <a:lnTo>
                      <a:pt x="167" y="102"/>
                    </a:lnTo>
                    <a:lnTo>
                      <a:pt x="181" y="79"/>
                    </a:lnTo>
                    <a:lnTo>
                      <a:pt x="196" y="57"/>
                    </a:lnTo>
                    <a:lnTo>
                      <a:pt x="210" y="37"/>
                    </a:lnTo>
                    <a:lnTo>
                      <a:pt x="222" y="20"/>
                    </a:lnTo>
                    <a:lnTo>
                      <a:pt x="236" y="7"/>
                    </a:lnTo>
                    <a:lnTo>
                      <a:pt x="229" y="0"/>
                    </a:lnTo>
                    <a:lnTo>
                      <a:pt x="216" y="14"/>
                    </a:lnTo>
                    <a:lnTo>
                      <a:pt x="201" y="32"/>
                    </a:lnTo>
                    <a:lnTo>
                      <a:pt x="187" y="53"/>
                    </a:lnTo>
                    <a:lnTo>
                      <a:pt x="172" y="75"/>
                    </a:lnTo>
                    <a:lnTo>
                      <a:pt x="158" y="98"/>
                    </a:lnTo>
                    <a:lnTo>
                      <a:pt x="143" y="123"/>
                    </a:lnTo>
                    <a:lnTo>
                      <a:pt x="129" y="147"/>
                    </a:lnTo>
                    <a:lnTo>
                      <a:pt x="114" y="172"/>
                    </a:lnTo>
                    <a:lnTo>
                      <a:pt x="99" y="197"/>
                    </a:lnTo>
                    <a:lnTo>
                      <a:pt x="84" y="220"/>
                    </a:lnTo>
                    <a:lnTo>
                      <a:pt x="70" y="242"/>
                    </a:lnTo>
                    <a:lnTo>
                      <a:pt x="57" y="260"/>
                    </a:lnTo>
                    <a:lnTo>
                      <a:pt x="42" y="276"/>
                    </a:lnTo>
                    <a:lnTo>
                      <a:pt x="28" y="288"/>
                    </a:lnTo>
                    <a:lnTo>
                      <a:pt x="13" y="297"/>
                    </a:lnTo>
                    <a:lnTo>
                      <a:pt x="0" y="301"/>
                    </a:lnTo>
                    <a:lnTo>
                      <a:pt x="0" y="301"/>
                    </a:lnTo>
                    <a:lnTo>
                      <a:pt x="0" y="3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21" name="Freeform 445"/>
              <p:cNvSpPr>
                <a:spLocks/>
              </p:cNvSpPr>
              <p:nvPr/>
            </p:nvSpPr>
            <p:spPr bwMode="auto">
              <a:xfrm>
                <a:off x="3760" y="2883"/>
                <a:ext cx="53" cy="10"/>
              </a:xfrm>
              <a:custGeom>
                <a:avLst/>
                <a:gdLst>
                  <a:gd name="T0" fmla="*/ 0 w 105"/>
                  <a:gd name="T1" fmla="*/ 20 h 20"/>
                  <a:gd name="T2" fmla="*/ 0 w 105"/>
                  <a:gd name="T3" fmla="*/ 20 h 20"/>
                  <a:gd name="T4" fmla="*/ 15 w 105"/>
                  <a:gd name="T5" fmla="*/ 19 h 20"/>
                  <a:gd name="T6" fmla="*/ 31 w 105"/>
                  <a:gd name="T7" fmla="*/ 18 h 20"/>
                  <a:gd name="T8" fmla="*/ 46 w 105"/>
                  <a:gd name="T9" fmla="*/ 17 h 20"/>
                  <a:gd name="T10" fmla="*/ 60 w 105"/>
                  <a:gd name="T11" fmla="*/ 14 h 20"/>
                  <a:gd name="T12" fmla="*/ 73 w 105"/>
                  <a:gd name="T13" fmla="*/ 13 h 20"/>
                  <a:gd name="T14" fmla="*/ 85 w 105"/>
                  <a:gd name="T15" fmla="*/ 12 h 20"/>
                  <a:gd name="T16" fmla="*/ 96 w 105"/>
                  <a:gd name="T17" fmla="*/ 11 h 20"/>
                  <a:gd name="T18" fmla="*/ 105 w 105"/>
                  <a:gd name="T19" fmla="*/ 10 h 20"/>
                  <a:gd name="T20" fmla="*/ 105 w 105"/>
                  <a:gd name="T21" fmla="*/ 0 h 20"/>
                  <a:gd name="T22" fmla="*/ 96 w 105"/>
                  <a:gd name="T23" fmla="*/ 2 h 20"/>
                  <a:gd name="T24" fmla="*/ 85 w 105"/>
                  <a:gd name="T25" fmla="*/ 3 h 20"/>
                  <a:gd name="T26" fmla="*/ 73 w 105"/>
                  <a:gd name="T27" fmla="*/ 4 h 20"/>
                  <a:gd name="T28" fmla="*/ 60 w 105"/>
                  <a:gd name="T29" fmla="*/ 5 h 20"/>
                  <a:gd name="T30" fmla="*/ 46 w 105"/>
                  <a:gd name="T31" fmla="*/ 7 h 20"/>
                  <a:gd name="T32" fmla="*/ 31 w 105"/>
                  <a:gd name="T33" fmla="*/ 9 h 20"/>
                  <a:gd name="T34" fmla="*/ 15 w 105"/>
                  <a:gd name="T35" fmla="*/ 10 h 20"/>
                  <a:gd name="T36" fmla="*/ 0 w 105"/>
                  <a:gd name="T37" fmla="*/ 11 h 20"/>
                  <a:gd name="T38" fmla="*/ 0 w 105"/>
                  <a:gd name="T39" fmla="*/ 11 h 20"/>
                  <a:gd name="T40" fmla="*/ 0 w 105"/>
                  <a:gd name="T41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5" h="20">
                    <a:moveTo>
                      <a:pt x="0" y="20"/>
                    </a:moveTo>
                    <a:lnTo>
                      <a:pt x="0" y="20"/>
                    </a:lnTo>
                    <a:lnTo>
                      <a:pt x="15" y="19"/>
                    </a:lnTo>
                    <a:lnTo>
                      <a:pt x="31" y="18"/>
                    </a:lnTo>
                    <a:lnTo>
                      <a:pt x="46" y="17"/>
                    </a:lnTo>
                    <a:lnTo>
                      <a:pt x="60" y="14"/>
                    </a:lnTo>
                    <a:lnTo>
                      <a:pt x="73" y="13"/>
                    </a:lnTo>
                    <a:lnTo>
                      <a:pt x="85" y="12"/>
                    </a:lnTo>
                    <a:lnTo>
                      <a:pt x="96" y="11"/>
                    </a:lnTo>
                    <a:lnTo>
                      <a:pt x="105" y="10"/>
                    </a:lnTo>
                    <a:lnTo>
                      <a:pt x="105" y="0"/>
                    </a:lnTo>
                    <a:lnTo>
                      <a:pt x="96" y="2"/>
                    </a:lnTo>
                    <a:lnTo>
                      <a:pt x="85" y="3"/>
                    </a:lnTo>
                    <a:lnTo>
                      <a:pt x="73" y="4"/>
                    </a:lnTo>
                    <a:lnTo>
                      <a:pt x="60" y="5"/>
                    </a:lnTo>
                    <a:lnTo>
                      <a:pt x="46" y="7"/>
                    </a:lnTo>
                    <a:lnTo>
                      <a:pt x="31" y="9"/>
                    </a:lnTo>
                    <a:lnTo>
                      <a:pt x="15" y="10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22" name="Freeform 446"/>
              <p:cNvSpPr>
                <a:spLocks/>
              </p:cNvSpPr>
              <p:nvPr/>
            </p:nvSpPr>
            <p:spPr bwMode="auto">
              <a:xfrm>
                <a:off x="3728" y="2852"/>
                <a:ext cx="32" cy="41"/>
              </a:xfrm>
              <a:custGeom>
                <a:avLst/>
                <a:gdLst>
                  <a:gd name="T0" fmla="*/ 0 w 64"/>
                  <a:gd name="T1" fmla="*/ 0 h 82"/>
                  <a:gd name="T2" fmla="*/ 0 w 64"/>
                  <a:gd name="T3" fmla="*/ 0 h 82"/>
                  <a:gd name="T4" fmla="*/ 2 w 64"/>
                  <a:gd name="T5" fmla="*/ 21 h 82"/>
                  <a:gd name="T6" fmla="*/ 4 w 64"/>
                  <a:gd name="T7" fmla="*/ 39 h 82"/>
                  <a:gd name="T8" fmla="*/ 9 w 64"/>
                  <a:gd name="T9" fmla="*/ 53 h 82"/>
                  <a:gd name="T10" fmla="*/ 16 w 64"/>
                  <a:gd name="T11" fmla="*/ 65 h 82"/>
                  <a:gd name="T12" fmla="*/ 25 w 64"/>
                  <a:gd name="T13" fmla="*/ 75 h 82"/>
                  <a:gd name="T14" fmla="*/ 37 w 64"/>
                  <a:gd name="T15" fmla="*/ 80 h 82"/>
                  <a:gd name="T16" fmla="*/ 49 w 64"/>
                  <a:gd name="T17" fmla="*/ 82 h 82"/>
                  <a:gd name="T18" fmla="*/ 64 w 64"/>
                  <a:gd name="T19" fmla="*/ 82 h 82"/>
                  <a:gd name="T20" fmla="*/ 64 w 64"/>
                  <a:gd name="T21" fmla="*/ 73 h 82"/>
                  <a:gd name="T22" fmla="*/ 49 w 64"/>
                  <a:gd name="T23" fmla="*/ 73 h 82"/>
                  <a:gd name="T24" fmla="*/ 39 w 64"/>
                  <a:gd name="T25" fmla="*/ 71 h 82"/>
                  <a:gd name="T26" fmla="*/ 30 w 64"/>
                  <a:gd name="T27" fmla="*/ 66 h 82"/>
                  <a:gd name="T28" fmla="*/ 23 w 64"/>
                  <a:gd name="T29" fmla="*/ 60 h 82"/>
                  <a:gd name="T30" fmla="*/ 18 w 64"/>
                  <a:gd name="T31" fmla="*/ 51 h 82"/>
                  <a:gd name="T32" fmla="*/ 14 w 64"/>
                  <a:gd name="T33" fmla="*/ 37 h 82"/>
                  <a:gd name="T34" fmla="*/ 11 w 64"/>
                  <a:gd name="T35" fmla="*/ 21 h 82"/>
                  <a:gd name="T36" fmla="*/ 11 w 64"/>
                  <a:gd name="T37" fmla="*/ 0 h 82"/>
                  <a:gd name="T38" fmla="*/ 11 w 64"/>
                  <a:gd name="T39" fmla="*/ 0 h 82"/>
                  <a:gd name="T40" fmla="*/ 0 w 64"/>
                  <a:gd name="T41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4" h="82">
                    <a:moveTo>
                      <a:pt x="0" y="0"/>
                    </a:moveTo>
                    <a:lnTo>
                      <a:pt x="0" y="0"/>
                    </a:lnTo>
                    <a:lnTo>
                      <a:pt x="2" y="21"/>
                    </a:lnTo>
                    <a:lnTo>
                      <a:pt x="4" y="39"/>
                    </a:lnTo>
                    <a:lnTo>
                      <a:pt x="9" y="53"/>
                    </a:lnTo>
                    <a:lnTo>
                      <a:pt x="16" y="65"/>
                    </a:lnTo>
                    <a:lnTo>
                      <a:pt x="25" y="75"/>
                    </a:lnTo>
                    <a:lnTo>
                      <a:pt x="37" y="80"/>
                    </a:lnTo>
                    <a:lnTo>
                      <a:pt x="49" y="82"/>
                    </a:lnTo>
                    <a:lnTo>
                      <a:pt x="64" y="82"/>
                    </a:lnTo>
                    <a:lnTo>
                      <a:pt x="64" y="73"/>
                    </a:lnTo>
                    <a:lnTo>
                      <a:pt x="49" y="73"/>
                    </a:lnTo>
                    <a:lnTo>
                      <a:pt x="39" y="71"/>
                    </a:lnTo>
                    <a:lnTo>
                      <a:pt x="30" y="66"/>
                    </a:lnTo>
                    <a:lnTo>
                      <a:pt x="23" y="60"/>
                    </a:lnTo>
                    <a:lnTo>
                      <a:pt x="18" y="51"/>
                    </a:lnTo>
                    <a:lnTo>
                      <a:pt x="14" y="37"/>
                    </a:lnTo>
                    <a:lnTo>
                      <a:pt x="11" y="21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23" name="Freeform 447"/>
              <p:cNvSpPr>
                <a:spLocks/>
              </p:cNvSpPr>
              <p:nvPr/>
            </p:nvSpPr>
            <p:spPr bwMode="auto">
              <a:xfrm>
                <a:off x="3728" y="2795"/>
                <a:ext cx="26" cy="57"/>
              </a:xfrm>
              <a:custGeom>
                <a:avLst/>
                <a:gdLst>
                  <a:gd name="T0" fmla="*/ 42 w 52"/>
                  <a:gd name="T1" fmla="*/ 0 h 113"/>
                  <a:gd name="T2" fmla="*/ 42 w 52"/>
                  <a:gd name="T3" fmla="*/ 0 h 113"/>
                  <a:gd name="T4" fmla="*/ 37 w 52"/>
                  <a:gd name="T5" fmla="*/ 11 h 113"/>
                  <a:gd name="T6" fmla="*/ 31 w 52"/>
                  <a:gd name="T7" fmla="*/ 25 h 113"/>
                  <a:gd name="T8" fmla="*/ 24 w 52"/>
                  <a:gd name="T9" fmla="*/ 40 h 113"/>
                  <a:gd name="T10" fmla="*/ 17 w 52"/>
                  <a:gd name="T11" fmla="*/ 56 h 113"/>
                  <a:gd name="T12" fmla="*/ 10 w 52"/>
                  <a:gd name="T13" fmla="*/ 72 h 113"/>
                  <a:gd name="T14" fmla="*/ 5 w 52"/>
                  <a:gd name="T15" fmla="*/ 87 h 113"/>
                  <a:gd name="T16" fmla="*/ 2 w 52"/>
                  <a:gd name="T17" fmla="*/ 102 h 113"/>
                  <a:gd name="T18" fmla="*/ 0 w 52"/>
                  <a:gd name="T19" fmla="*/ 113 h 113"/>
                  <a:gd name="T20" fmla="*/ 11 w 52"/>
                  <a:gd name="T21" fmla="*/ 113 h 113"/>
                  <a:gd name="T22" fmla="*/ 11 w 52"/>
                  <a:gd name="T23" fmla="*/ 102 h 113"/>
                  <a:gd name="T24" fmla="*/ 15 w 52"/>
                  <a:gd name="T25" fmla="*/ 89 h 113"/>
                  <a:gd name="T26" fmla="*/ 19 w 52"/>
                  <a:gd name="T27" fmla="*/ 74 h 113"/>
                  <a:gd name="T28" fmla="*/ 26 w 52"/>
                  <a:gd name="T29" fmla="*/ 60 h 113"/>
                  <a:gd name="T30" fmla="*/ 33 w 52"/>
                  <a:gd name="T31" fmla="*/ 44 h 113"/>
                  <a:gd name="T32" fmla="*/ 40 w 52"/>
                  <a:gd name="T33" fmla="*/ 29 h 113"/>
                  <a:gd name="T34" fmla="*/ 46 w 52"/>
                  <a:gd name="T35" fmla="*/ 15 h 113"/>
                  <a:gd name="T36" fmla="*/ 52 w 52"/>
                  <a:gd name="T37" fmla="*/ 5 h 113"/>
                  <a:gd name="T38" fmla="*/ 52 w 52"/>
                  <a:gd name="T39" fmla="*/ 5 h 113"/>
                  <a:gd name="T40" fmla="*/ 42 w 52"/>
                  <a:gd name="T41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2" h="113">
                    <a:moveTo>
                      <a:pt x="42" y="0"/>
                    </a:moveTo>
                    <a:lnTo>
                      <a:pt x="42" y="0"/>
                    </a:lnTo>
                    <a:lnTo>
                      <a:pt x="37" y="11"/>
                    </a:lnTo>
                    <a:lnTo>
                      <a:pt x="31" y="25"/>
                    </a:lnTo>
                    <a:lnTo>
                      <a:pt x="24" y="40"/>
                    </a:lnTo>
                    <a:lnTo>
                      <a:pt x="17" y="56"/>
                    </a:lnTo>
                    <a:lnTo>
                      <a:pt x="10" y="72"/>
                    </a:lnTo>
                    <a:lnTo>
                      <a:pt x="5" y="87"/>
                    </a:lnTo>
                    <a:lnTo>
                      <a:pt x="2" y="102"/>
                    </a:lnTo>
                    <a:lnTo>
                      <a:pt x="0" y="113"/>
                    </a:lnTo>
                    <a:lnTo>
                      <a:pt x="11" y="113"/>
                    </a:lnTo>
                    <a:lnTo>
                      <a:pt x="11" y="102"/>
                    </a:lnTo>
                    <a:lnTo>
                      <a:pt x="15" y="89"/>
                    </a:lnTo>
                    <a:lnTo>
                      <a:pt x="19" y="74"/>
                    </a:lnTo>
                    <a:lnTo>
                      <a:pt x="26" y="60"/>
                    </a:lnTo>
                    <a:lnTo>
                      <a:pt x="33" y="44"/>
                    </a:lnTo>
                    <a:lnTo>
                      <a:pt x="40" y="29"/>
                    </a:lnTo>
                    <a:lnTo>
                      <a:pt x="46" y="15"/>
                    </a:lnTo>
                    <a:lnTo>
                      <a:pt x="52" y="5"/>
                    </a:lnTo>
                    <a:lnTo>
                      <a:pt x="52" y="5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24" name="Freeform 448"/>
              <p:cNvSpPr>
                <a:spLocks/>
              </p:cNvSpPr>
              <p:nvPr/>
            </p:nvSpPr>
            <p:spPr bwMode="auto">
              <a:xfrm>
                <a:off x="3749" y="2776"/>
                <a:ext cx="26" cy="21"/>
              </a:xfrm>
              <a:custGeom>
                <a:avLst/>
                <a:gdLst>
                  <a:gd name="T0" fmla="*/ 46 w 51"/>
                  <a:gd name="T1" fmla="*/ 0 h 44"/>
                  <a:gd name="T2" fmla="*/ 46 w 51"/>
                  <a:gd name="T3" fmla="*/ 0 h 44"/>
                  <a:gd name="T4" fmla="*/ 41 w 51"/>
                  <a:gd name="T5" fmla="*/ 4 h 44"/>
                  <a:gd name="T6" fmla="*/ 35 w 51"/>
                  <a:gd name="T7" fmla="*/ 7 h 44"/>
                  <a:gd name="T8" fmla="*/ 29 w 51"/>
                  <a:gd name="T9" fmla="*/ 11 h 44"/>
                  <a:gd name="T10" fmla="*/ 23 w 51"/>
                  <a:gd name="T11" fmla="*/ 14 h 44"/>
                  <a:gd name="T12" fmla="*/ 16 w 51"/>
                  <a:gd name="T13" fmla="*/ 20 h 44"/>
                  <a:gd name="T14" fmla="*/ 11 w 51"/>
                  <a:gd name="T15" fmla="*/ 26 h 44"/>
                  <a:gd name="T16" fmla="*/ 5 w 51"/>
                  <a:gd name="T17" fmla="*/ 32 h 44"/>
                  <a:gd name="T18" fmla="*/ 0 w 51"/>
                  <a:gd name="T19" fmla="*/ 39 h 44"/>
                  <a:gd name="T20" fmla="*/ 10 w 51"/>
                  <a:gd name="T21" fmla="*/ 44 h 44"/>
                  <a:gd name="T22" fmla="*/ 14 w 51"/>
                  <a:gd name="T23" fmla="*/ 37 h 44"/>
                  <a:gd name="T24" fmla="*/ 18 w 51"/>
                  <a:gd name="T25" fmla="*/ 32 h 44"/>
                  <a:gd name="T26" fmla="*/ 23 w 51"/>
                  <a:gd name="T27" fmla="*/ 27 h 44"/>
                  <a:gd name="T28" fmla="*/ 28 w 51"/>
                  <a:gd name="T29" fmla="*/ 23 h 44"/>
                  <a:gd name="T30" fmla="*/ 34 w 51"/>
                  <a:gd name="T31" fmla="*/ 20 h 44"/>
                  <a:gd name="T32" fmla="*/ 40 w 51"/>
                  <a:gd name="T33" fmla="*/ 16 h 44"/>
                  <a:gd name="T34" fmla="*/ 45 w 51"/>
                  <a:gd name="T35" fmla="*/ 13 h 44"/>
                  <a:gd name="T36" fmla="*/ 51 w 51"/>
                  <a:gd name="T37" fmla="*/ 9 h 44"/>
                  <a:gd name="T38" fmla="*/ 51 w 51"/>
                  <a:gd name="T39" fmla="*/ 9 h 44"/>
                  <a:gd name="T40" fmla="*/ 46 w 51"/>
                  <a:gd name="T4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1" h="44">
                    <a:moveTo>
                      <a:pt x="46" y="0"/>
                    </a:moveTo>
                    <a:lnTo>
                      <a:pt x="46" y="0"/>
                    </a:lnTo>
                    <a:lnTo>
                      <a:pt x="41" y="4"/>
                    </a:lnTo>
                    <a:lnTo>
                      <a:pt x="35" y="7"/>
                    </a:lnTo>
                    <a:lnTo>
                      <a:pt x="29" y="11"/>
                    </a:lnTo>
                    <a:lnTo>
                      <a:pt x="23" y="14"/>
                    </a:lnTo>
                    <a:lnTo>
                      <a:pt x="16" y="20"/>
                    </a:lnTo>
                    <a:lnTo>
                      <a:pt x="11" y="26"/>
                    </a:lnTo>
                    <a:lnTo>
                      <a:pt x="5" y="32"/>
                    </a:lnTo>
                    <a:lnTo>
                      <a:pt x="0" y="39"/>
                    </a:lnTo>
                    <a:lnTo>
                      <a:pt x="10" y="44"/>
                    </a:lnTo>
                    <a:lnTo>
                      <a:pt x="14" y="37"/>
                    </a:lnTo>
                    <a:lnTo>
                      <a:pt x="18" y="32"/>
                    </a:lnTo>
                    <a:lnTo>
                      <a:pt x="23" y="27"/>
                    </a:lnTo>
                    <a:lnTo>
                      <a:pt x="28" y="23"/>
                    </a:lnTo>
                    <a:lnTo>
                      <a:pt x="34" y="20"/>
                    </a:lnTo>
                    <a:lnTo>
                      <a:pt x="40" y="16"/>
                    </a:lnTo>
                    <a:lnTo>
                      <a:pt x="45" y="13"/>
                    </a:lnTo>
                    <a:lnTo>
                      <a:pt x="51" y="9"/>
                    </a:lnTo>
                    <a:lnTo>
                      <a:pt x="51" y="9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25" name="Freeform 449"/>
              <p:cNvSpPr>
                <a:spLocks/>
              </p:cNvSpPr>
              <p:nvPr/>
            </p:nvSpPr>
            <p:spPr bwMode="auto">
              <a:xfrm>
                <a:off x="3772" y="2703"/>
                <a:ext cx="108" cy="77"/>
              </a:xfrm>
              <a:custGeom>
                <a:avLst/>
                <a:gdLst>
                  <a:gd name="T0" fmla="*/ 214 w 216"/>
                  <a:gd name="T1" fmla="*/ 0 h 154"/>
                  <a:gd name="T2" fmla="*/ 208 w 216"/>
                  <a:gd name="T3" fmla="*/ 1 h 154"/>
                  <a:gd name="T4" fmla="*/ 196 w 216"/>
                  <a:gd name="T5" fmla="*/ 14 h 154"/>
                  <a:gd name="T6" fmla="*/ 184 w 216"/>
                  <a:gd name="T7" fmla="*/ 27 h 154"/>
                  <a:gd name="T8" fmla="*/ 170 w 216"/>
                  <a:gd name="T9" fmla="*/ 39 h 154"/>
                  <a:gd name="T10" fmla="*/ 155 w 216"/>
                  <a:gd name="T11" fmla="*/ 51 h 154"/>
                  <a:gd name="T12" fmla="*/ 141 w 216"/>
                  <a:gd name="T13" fmla="*/ 61 h 154"/>
                  <a:gd name="T14" fmla="*/ 125 w 216"/>
                  <a:gd name="T15" fmla="*/ 73 h 154"/>
                  <a:gd name="T16" fmla="*/ 109 w 216"/>
                  <a:gd name="T17" fmla="*/ 83 h 154"/>
                  <a:gd name="T18" fmla="*/ 94 w 216"/>
                  <a:gd name="T19" fmla="*/ 92 h 154"/>
                  <a:gd name="T20" fmla="*/ 78 w 216"/>
                  <a:gd name="T21" fmla="*/ 101 h 154"/>
                  <a:gd name="T22" fmla="*/ 64 w 216"/>
                  <a:gd name="T23" fmla="*/ 111 h 154"/>
                  <a:gd name="T24" fmla="*/ 50 w 216"/>
                  <a:gd name="T25" fmla="*/ 118 h 154"/>
                  <a:gd name="T26" fmla="*/ 36 w 216"/>
                  <a:gd name="T27" fmla="*/ 126 h 154"/>
                  <a:gd name="T28" fmla="*/ 25 w 216"/>
                  <a:gd name="T29" fmla="*/ 131 h 154"/>
                  <a:gd name="T30" fmla="*/ 15 w 216"/>
                  <a:gd name="T31" fmla="*/ 137 h 154"/>
                  <a:gd name="T32" fmla="*/ 6 w 216"/>
                  <a:gd name="T33" fmla="*/ 142 h 154"/>
                  <a:gd name="T34" fmla="*/ 0 w 216"/>
                  <a:gd name="T35" fmla="*/ 145 h 154"/>
                  <a:gd name="T36" fmla="*/ 5 w 216"/>
                  <a:gd name="T37" fmla="*/ 154 h 154"/>
                  <a:gd name="T38" fmla="*/ 11 w 216"/>
                  <a:gd name="T39" fmla="*/ 151 h 154"/>
                  <a:gd name="T40" fmla="*/ 20 w 216"/>
                  <a:gd name="T41" fmla="*/ 146 h 154"/>
                  <a:gd name="T42" fmla="*/ 29 w 216"/>
                  <a:gd name="T43" fmla="*/ 141 h 154"/>
                  <a:gd name="T44" fmla="*/ 41 w 216"/>
                  <a:gd name="T45" fmla="*/ 135 h 154"/>
                  <a:gd name="T46" fmla="*/ 55 w 216"/>
                  <a:gd name="T47" fmla="*/ 127 h 154"/>
                  <a:gd name="T48" fmla="*/ 68 w 216"/>
                  <a:gd name="T49" fmla="*/ 120 h 154"/>
                  <a:gd name="T50" fmla="*/ 82 w 216"/>
                  <a:gd name="T51" fmla="*/ 111 h 154"/>
                  <a:gd name="T52" fmla="*/ 98 w 216"/>
                  <a:gd name="T53" fmla="*/ 101 h 154"/>
                  <a:gd name="T54" fmla="*/ 113 w 216"/>
                  <a:gd name="T55" fmla="*/ 92 h 154"/>
                  <a:gd name="T56" fmla="*/ 129 w 216"/>
                  <a:gd name="T57" fmla="*/ 82 h 154"/>
                  <a:gd name="T58" fmla="*/ 146 w 216"/>
                  <a:gd name="T59" fmla="*/ 70 h 154"/>
                  <a:gd name="T60" fmla="*/ 162 w 216"/>
                  <a:gd name="T61" fmla="*/ 58 h 154"/>
                  <a:gd name="T62" fmla="*/ 177 w 216"/>
                  <a:gd name="T63" fmla="*/ 46 h 154"/>
                  <a:gd name="T64" fmla="*/ 191 w 216"/>
                  <a:gd name="T65" fmla="*/ 33 h 154"/>
                  <a:gd name="T66" fmla="*/ 203 w 216"/>
                  <a:gd name="T67" fmla="*/ 21 h 154"/>
                  <a:gd name="T68" fmla="*/ 215 w 216"/>
                  <a:gd name="T69" fmla="*/ 8 h 154"/>
                  <a:gd name="T70" fmla="*/ 209 w 216"/>
                  <a:gd name="T71" fmla="*/ 9 h 154"/>
                  <a:gd name="T72" fmla="*/ 215 w 216"/>
                  <a:gd name="T73" fmla="*/ 8 h 154"/>
                  <a:gd name="T74" fmla="*/ 216 w 216"/>
                  <a:gd name="T75" fmla="*/ 5 h 154"/>
                  <a:gd name="T76" fmla="*/ 215 w 216"/>
                  <a:gd name="T77" fmla="*/ 1 h 154"/>
                  <a:gd name="T78" fmla="*/ 211 w 216"/>
                  <a:gd name="T79" fmla="*/ 0 h 154"/>
                  <a:gd name="T80" fmla="*/ 208 w 216"/>
                  <a:gd name="T81" fmla="*/ 1 h 154"/>
                  <a:gd name="T82" fmla="*/ 214 w 216"/>
                  <a:gd name="T8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16" h="154">
                    <a:moveTo>
                      <a:pt x="214" y="0"/>
                    </a:moveTo>
                    <a:lnTo>
                      <a:pt x="208" y="1"/>
                    </a:lnTo>
                    <a:lnTo>
                      <a:pt x="196" y="14"/>
                    </a:lnTo>
                    <a:lnTo>
                      <a:pt x="184" y="27"/>
                    </a:lnTo>
                    <a:lnTo>
                      <a:pt x="170" y="39"/>
                    </a:lnTo>
                    <a:lnTo>
                      <a:pt x="155" y="51"/>
                    </a:lnTo>
                    <a:lnTo>
                      <a:pt x="141" y="61"/>
                    </a:lnTo>
                    <a:lnTo>
                      <a:pt x="125" y="73"/>
                    </a:lnTo>
                    <a:lnTo>
                      <a:pt x="109" y="83"/>
                    </a:lnTo>
                    <a:lnTo>
                      <a:pt x="94" y="92"/>
                    </a:lnTo>
                    <a:lnTo>
                      <a:pt x="78" y="101"/>
                    </a:lnTo>
                    <a:lnTo>
                      <a:pt x="64" y="111"/>
                    </a:lnTo>
                    <a:lnTo>
                      <a:pt x="50" y="118"/>
                    </a:lnTo>
                    <a:lnTo>
                      <a:pt x="36" y="126"/>
                    </a:lnTo>
                    <a:lnTo>
                      <a:pt x="25" y="131"/>
                    </a:lnTo>
                    <a:lnTo>
                      <a:pt x="15" y="137"/>
                    </a:lnTo>
                    <a:lnTo>
                      <a:pt x="6" y="142"/>
                    </a:lnTo>
                    <a:lnTo>
                      <a:pt x="0" y="145"/>
                    </a:lnTo>
                    <a:lnTo>
                      <a:pt x="5" y="154"/>
                    </a:lnTo>
                    <a:lnTo>
                      <a:pt x="11" y="151"/>
                    </a:lnTo>
                    <a:lnTo>
                      <a:pt x="20" y="146"/>
                    </a:lnTo>
                    <a:lnTo>
                      <a:pt x="29" y="141"/>
                    </a:lnTo>
                    <a:lnTo>
                      <a:pt x="41" y="135"/>
                    </a:lnTo>
                    <a:lnTo>
                      <a:pt x="55" y="127"/>
                    </a:lnTo>
                    <a:lnTo>
                      <a:pt x="68" y="120"/>
                    </a:lnTo>
                    <a:lnTo>
                      <a:pt x="82" y="111"/>
                    </a:lnTo>
                    <a:lnTo>
                      <a:pt x="98" y="101"/>
                    </a:lnTo>
                    <a:lnTo>
                      <a:pt x="113" y="92"/>
                    </a:lnTo>
                    <a:lnTo>
                      <a:pt x="129" y="82"/>
                    </a:lnTo>
                    <a:lnTo>
                      <a:pt x="146" y="70"/>
                    </a:lnTo>
                    <a:lnTo>
                      <a:pt x="162" y="58"/>
                    </a:lnTo>
                    <a:lnTo>
                      <a:pt x="177" y="46"/>
                    </a:lnTo>
                    <a:lnTo>
                      <a:pt x="191" y="33"/>
                    </a:lnTo>
                    <a:lnTo>
                      <a:pt x="203" y="21"/>
                    </a:lnTo>
                    <a:lnTo>
                      <a:pt x="215" y="8"/>
                    </a:lnTo>
                    <a:lnTo>
                      <a:pt x="209" y="9"/>
                    </a:lnTo>
                    <a:lnTo>
                      <a:pt x="215" y="8"/>
                    </a:lnTo>
                    <a:lnTo>
                      <a:pt x="216" y="5"/>
                    </a:lnTo>
                    <a:lnTo>
                      <a:pt x="215" y="1"/>
                    </a:lnTo>
                    <a:lnTo>
                      <a:pt x="211" y="0"/>
                    </a:lnTo>
                    <a:lnTo>
                      <a:pt x="208" y="1"/>
                    </a:lnTo>
                    <a:lnTo>
                      <a:pt x="2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26" name="Freeform 450"/>
              <p:cNvSpPr>
                <a:spLocks/>
              </p:cNvSpPr>
              <p:nvPr/>
            </p:nvSpPr>
            <p:spPr bwMode="auto">
              <a:xfrm>
                <a:off x="3876" y="2703"/>
                <a:ext cx="28" cy="9"/>
              </a:xfrm>
              <a:custGeom>
                <a:avLst/>
                <a:gdLst>
                  <a:gd name="T0" fmla="*/ 54 w 54"/>
                  <a:gd name="T1" fmla="*/ 12 h 19"/>
                  <a:gd name="T2" fmla="*/ 48 w 54"/>
                  <a:gd name="T3" fmla="*/ 7 h 19"/>
                  <a:gd name="T4" fmla="*/ 40 w 54"/>
                  <a:gd name="T5" fmla="*/ 8 h 19"/>
                  <a:gd name="T6" fmla="*/ 33 w 54"/>
                  <a:gd name="T7" fmla="*/ 7 h 19"/>
                  <a:gd name="T8" fmla="*/ 28 w 54"/>
                  <a:gd name="T9" fmla="*/ 8 h 19"/>
                  <a:gd name="T10" fmla="*/ 22 w 54"/>
                  <a:gd name="T11" fmla="*/ 7 h 19"/>
                  <a:gd name="T12" fmla="*/ 17 w 54"/>
                  <a:gd name="T13" fmla="*/ 6 h 19"/>
                  <a:gd name="T14" fmla="*/ 13 w 54"/>
                  <a:gd name="T15" fmla="*/ 5 h 19"/>
                  <a:gd name="T16" fmla="*/ 9 w 54"/>
                  <a:gd name="T17" fmla="*/ 2 h 19"/>
                  <a:gd name="T18" fmla="*/ 5 w 54"/>
                  <a:gd name="T19" fmla="*/ 0 h 19"/>
                  <a:gd name="T20" fmla="*/ 0 w 54"/>
                  <a:gd name="T21" fmla="*/ 9 h 19"/>
                  <a:gd name="T22" fmla="*/ 5 w 54"/>
                  <a:gd name="T23" fmla="*/ 12 h 19"/>
                  <a:gd name="T24" fmla="*/ 10 w 54"/>
                  <a:gd name="T25" fmla="*/ 14 h 19"/>
                  <a:gd name="T26" fmla="*/ 15 w 54"/>
                  <a:gd name="T27" fmla="*/ 15 h 19"/>
                  <a:gd name="T28" fmla="*/ 22 w 54"/>
                  <a:gd name="T29" fmla="*/ 16 h 19"/>
                  <a:gd name="T30" fmla="*/ 28 w 54"/>
                  <a:gd name="T31" fmla="*/ 17 h 19"/>
                  <a:gd name="T32" fmla="*/ 33 w 54"/>
                  <a:gd name="T33" fmla="*/ 19 h 19"/>
                  <a:gd name="T34" fmla="*/ 40 w 54"/>
                  <a:gd name="T35" fmla="*/ 17 h 19"/>
                  <a:gd name="T36" fmla="*/ 48 w 54"/>
                  <a:gd name="T37" fmla="*/ 16 h 19"/>
                  <a:gd name="T38" fmla="*/ 43 w 54"/>
                  <a:gd name="T39" fmla="*/ 12 h 19"/>
                  <a:gd name="T40" fmla="*/ 48 w 54"/>
                  <a:gd name="T41" fmla="*/ 16 h 19"/>
                  <a:gd name="T42" fmla="*/ 52 w 54"/>
                  <a:gd name="T43" fmla="*/ 15 h 19"/>
                  <a:gd name="T44" fmla="*/ 53 w 54"/>
                  <a:gd name="T45" fmla="*/ 12 h 19"/>
                  <a:gd name="T46" fmla="*/ 52 w 54"/>
                  <a:gd name="T47" fmla="*/ 8 h 19"/>
                  <a:gd name="T48" fmla="*/ 48 w 54"/>
                  <a:gd name="T49" fmla="*/ 7 h 19"/>
                  <a:gd name="T50" fmla="*/ 54 w 54"/>
                  <a:gd name="T51" fmla="*/ 1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4" h="19">
                    <a:moveTo>
                      <a:pt x="54" y="12"/>
                    </a:moveTo>
                    <a:lnTo>
                      <a:pt x="48" y="7"/>
                    </a:lnTo>
                    <a:lnTo>
                      <a:pt x="40" y="8"/>
                    </a:lnTo>
                    <a:lnTo>
                      <a:pt x="33" y="7"/>
                    </a:lnTo>
                    <a:lnTo>
                      <a:pt x="28" y="8"/>
                    </a:lnTo>
                    <a:lnTo>
                      <a:pt x="22" y="7"/>
                    </a:lnTo>
                    <a:lnTo>
                      <a:pt x="17" y="6"/>
                    </a:lnTo>
                    <a:lnTo>
                      <a:pt x="13" y="5"/>
                    </a:lnTo>
                    <a:lnTo>
                      <a:pt x="9" y="2"/>
                    </a:lnTo>
                    <a:lnTo>
                      <a:pt x="5" y="0"/>
                    </a:lnTo>
                    <a:lnTo>
                      <a:pt x="0" y="9"/>
                    </a:lnTo>
                    <a:lnTo>
                      <a:pt x="5" y="12"/>
                    </a:lnTo>
                    <a:lnTo>
                      <a:pt x="10" y="14"/>
                    </a:lnTo>
                    <a:lnTo>
                      <a:pt x="15" y="15"/>
                    </a:lnTo>
                    <a:lnTo>
                      <a:pt x="22" y="16"/>
                    </a:lnTo>
                    <a:lnTo>
                      <a:pt x="28" y="17"/>
                    </a:lnTo>
                    <a:lnTo>
                      <a:pt x="33" y="19"/>
                    </a:lnTo>
                    <a:lnTo>
                      <a:pt x="40" y="17"/>
                    </a:lnTo>
                    <a:lnTo>
                      <a:pt x="48" y="16"/>
                    </a:lnTo>
                    <a:lnTo>
                      <a:pt x="43" y="12"/>
                    </a:lnTo>
                    <a:lnTo>
                      <a:pt x="48" y="16"/>
                    </a:lnTo>
                    <a:lnTo>
                      <a:pt x="52" y="15"/>
                    </a:lnTo>
                    <a:lnTo>
                      <a:pt x="53" y="12"/>
                    </a:lnTo>
                    <a:lnTo>
                      <a:pt x="52" y="8"/>
                    </a:lnTo>
                    <a:lnTo>
                      <a:pt x="48" y="7"/>
                    </a:lnTo>
                    <a:lnTo>
                      <a:pt x="54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27" name="Freeform 451"/>
              <p:cNvSpPr>
                <a:spLocks/>
              </p:cNvSpPr>
              <p:nvPr/>
            </p:nvSpPr>
            <p:spPr bwMode="auto">
              <a:xfrm>
                <a:off x="3898" y="2709"/>
                <a:ext cx="31" cy="27"/>
              </a:xfrm>
              <a:custGeom>
                <a:avLst/>
                <a:gdLst>
                  <a:gd name="T0" fmla="*/ 62 w 62"/>
                  <a:gd name="T1" fmla="*/ 45 h 54"/>
                  <a:gd name="T2" fmla="*/ 56 w 62"/>
                  <a:gd name="T3" fmla="*/ 43 h 54"/>
                  <a:gd name="T4" fmla="*/ 48 w 62"/>
                  <a:gd name="T5" fmla="*/ 41 h 54"/>
                  <a:gd name="T6" fmla="*/ 40 w 62"/>
                  <a:gd name="T7" fmla="*/ 36 h 54"/>
                  <a:gd name="T8" fmla="*/ 31 w 62"/>
                  <a:gd name="T9" fmla="*/ 31 h 54"/>
                  <a:gd name="T10" fmla="*/ 23 w 62"/>
                  <a:gd name="T11" fmla="*/ 25 h 54"/>
                  <a:gd name="T12" fmla="*/ 17 w 62"/>
                  <a:gd name="T13" fmla="*/ 18 h 54"/>
                  <a:gd name="T14" fmla="*/ 12 w 62"/>
                  <a:gd name="T15" fmla="*/ 10 h 54"/>
                  <a:gd name="T16" fmla="*/ 11 w 62"/>
                  <a:gd name="T17" fmla="*/ 0 h 54"/>
                  <a:gd name="T18" fmla="*/ 0 w 62"/>
                  <a:gd name="T19" fmla="*/ 0 h 54"/>
                  <a:gd name="T20" fmla="*/ 3 w 62"/>
                  <a:gd name="T21" fmla="*/ 12 h 54"/>
                  <a:gd name="T22" fmla="*/ 8 w 62"/>
                  <a:gd name="T23" fmla="*/ 23 h 54"/>
                  <a:gd name="T24" fmla="*/ 16 w 62"/>
                  <a:gd name="T25" fmla="*/ 32 h 54"/>
                  <a:gd name="T26" fmla="*/ 26 w 62"/>
                  <a:gd name="T27" fmla="*/ 40 h 54"/>
                  <a:gd name="T28" fmla="*/ 35 w 62"/>
                  <a:gd name="T29" fmla="*/ 46 h 54"/>
                  <a:gd name="T30" fmla="*/ 46 w 62"/>
                  <a:gd name="T31" fmla="*/ 50 h 54"/>
                  <a:gd name="T32" fmla="*/ 54 w 62"/>
                  <a:gd name="T33" fmla="*/ 53 h 54"/>
                  <a:gd name="T34" fmla="*/ 62 w 62"/>
                  <a:gd name="T35" fmla="*/ 54 h 54"/>
                  <a:gd name="T36" fmla="*/ 62 w 62"/>
                  <a:gd name="T37" fmla="*/ 45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2" h="54">
                    <a:moveTo>
                      <a:pt x="62" y="45"/>
                    </a:moveTo>
                    <a:lnTo>
                      <a:pt x="56" y="43"/>
                    </a:lnTo>
                    <a:lnTo>
                      <a:pt x="48" y="41"/>
                    </a:lnTo>
                    <a:lnTo>
                      <a:pt x="40" y="36"/>
                    </a:lnTo>
                    <a:lnTo>
                      <a:pt x="31" y="31"/>
                    </a:lnTo>
                    <a:lnTo>
                      <a:pt x="23" y="25"/>
                    </a:lnTo>
                    <a:lnTo>
                      <a:pt x="17" y="18"/>
                    </a:lnTo>
                    <a:lnTo>
                      <a:pt x="12" y="1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3" y="12"/>
                    </a:lnTo>
                    <a:lnTo>
                      <a:pt x="8" y="23"/>
                    </a:lnTo>
                    <a:lnTo>
                      <a:pt x="16" y="32"/>
                    </a:lnTo>
                    <a:lnTo>
                      <a:pt x="26" y="40"/>
                    </a:lnTo>
                    <a:lnTo>
                      <a:pt x="35" y="46"/>
                    </a:lnTo>
                    <a:lnTo>
                      <a:pt x="46" y="50"/>
                    </a:lnTo>
                    <a:lnTo>
                      <a:pt x="54" y="53"/>
                    </a:lnTo>
                    <a:lnTo>
                      <a:pt x="62" y="54"/>
                    </a:lnTo>
                    <a:lnTo>
                      <a:pt x="62" y="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28" name="Freeform 452"/>
              <p:cNvSpPr>
                <a:spLocks/>
              </p:cNvSpPr>
              <p:nvPr/>
            </p:nvSpPr>
            <p:spPr bwMode="auto">
              <a:xfrm>
                <a:off x="3929" y="2731"/>
                <a:ext cx="2" cy="5"/>
              </a:xfrm>
              <a:custGeom>
                <a:avLst/>
                <a:gdLst>
                  <a:gd name="T0" fmla="*/ 0 w 4"/>
                  <a:gd name="T1" fmla="*/ 9 h 9"/>
                  <a:gd name="T2" fmla="*/ 3 w 4"/>
                  <a:gd name="T3" fmla="*/ 8 h 9"/>
                  <a:gd name="T4" fmla="*/ 4 w 4"/>
                  <a:gd name="T5" fmla="*/ 4 h 9"/>
                  <a:gd name="T6" fmla="*/ 3 w 4"/>
                  <a:gd name="T7" fmla="*/ 1 h 9"/>
                  <a:gd name="T8" fmla="*/ 0 w 4"/>
                  <a:gd name="T9" fmla="*/ 0 h 9"/>
                  <a:gd name="T10" fmla="*/ 0 w 4"/>
                  <a:gd name="T1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9">
                    <a:moveTo>
                      <a:pt x="0" y="9"/>
                    </a:moveTo>
                    <a:lnTo>
                      <a:pt x="3" y="8"/>
                    </a:lnTo>
                    <a:lnTo>
                      <a:pt x="4" y="4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29" name="Freeform 453"/>
              <p:cNvSpPr>
                <a:spLocks/>
              </p:cNvSpPr>
              <p:nvPr/>
            </p:nvSpPr>
            <p:spPr bwMode="auto">
              <a:xfrm>
                <a:off x="3514" y="2588"/>
                <a:ext cx="396" cy="561"/>
              </a:xfrm>
              <a:custGeom>
                <a:avLst/>
                <a:gdLst>
                  <a:gd name="T0" fmla="*/ 656 w 793"/>
                  <a:gd name="T1" fmla="*/ 1110 h 1122"/>
                  <a:gd name="T2" fmla="*/ 627 w 793"/>
                  <a:gd name="T3" fmla="*/ 1113 h 1122"/>
                  <a:gd name="T4" fmla="*/ 596 w 793"/>
                  <a:gd name="T5" fmla="*/ 1117 h 1122"/>
                  <a:gd name="T6" fmla="*/ 537 w 793"/>
                  <a:gd name="T7" fmla="*/ 1120 h 1122"/>
                  <a:gd name="T8" fmla="*/ 477 w 793"/>
                  <a:gd name="T9" fmla="*/ 1122 h 1122"/>
                  <a:gd name="T10" fmla="*/ 417 w 793"/>
                  <a:gd name="T11" fmla="*/ 1122 h 1122"/>
                  <a:gd name="T12" fmla="*/ 360 w 793"/>
                  <a:gd name="T13" fmla="*/ 1119 h 1122"/>
                  <a:gd name="T14" fmla="*/ 307 w 793"/>
                  <a:gd name="T15" fmla="*/ 1116 h 1122"/>
                  <a:gd name="T16" fmla="*/ 260 w 793"/>
                  <a:gd name="T17" fmla="*/ 1111 h 1122"/>
                  <a:gd name="T18" fmla="*/ 222 w 793"/>
                  <a:gd name="T19" fmla="*/ 1105 h 1122"/>
                  <a:gd name="T20" fmla="*/ 194 w 793"/>
                  <a:gd name="T21" fmla="*/ 1100 h 1122"/>
                  <a:gd name="T22" fmla="*/ 171 w 793"/>
                  <a:gd name="T23" fmla="*/ 1024 h 1122"/>
                  <a:gd name="T24" fmla="*/ 172 w 793"/>
                  <a:gd name="T25" fmla="*/ 943 h 1122"/>
                  <a:gd name="T26" fmla="*/ 173 w 793"/>
                  <a:gd name="T27" fmla="*/ 862 h 1122"/>
                  <a:gd name="T28" fmla="*/ 135 w 793"/>
                  <a:gd name="T29" fmla="*/ 723 h 1122"/>
                  <a:gd name="T30" fmla="*/ 83 w 793"/>
                  <a:gd name="T31" fmla="*/ 541 h 1122"/>
                  <a:gd name="T32" fmla="*/ 34 w 793"/>
                  <a:gd name="T33" fmla="*/ 356 h 1122"/>
                  <a:gd name="T34" fmla="*/ 4 w 793"/>
                  <a:gd name="T35" fmla="*/ 204 h 1122"/>
                  <a:gd name="T36" fmla="*/ 7 w 793"/>
                  <a:gd name="T37" fmla="*/ 124 h 1122"/>
                  <a:gd name="T38" fmla="*/ 59 w 793"/>
                  <a:gd name="T39" fmla="*/ 79 h 1122"/>
                  <a:gd name="T40" fmla="*/ 104 w 793"/>
                  <a:gd name="T41" fmla="*/ 58 h 1122"/>
                  <a:gd name="T42" fmla="*/ 143 w 793"/>
                  <a:gd name="T43" fmla="*/ 47 h 1122"/>
                  <a:gd name="T44" fmla="*/ 220 w 793"/>
                  <a:gd name="T45" fmla="*/ 37 h 1122"/>
                  <a:gd name="T46" fmla="*/ 339 w 793"/>
                  <a:gd name="T47" fmla="*/ 26 h 1122"/>
                  <a:gd name="T48" fmla="*/ 469 w 793"/>
                  <a:gd name="T49" fmla="*/ 16 h 1122"/>
                  <a:gd name="T50" fmla="*/ 577 w 793"/>
                  <a:gd name="T51" fmla="*/ 7 h 1122"/>
                  <a:gd name="T52" fmla="*/ 634 w 793"/>
                  <a:gd name="T53" fmla="*/ 1 h 1122"/>
                  <a:gd name="T54" fmla="*/ 667 w 793"/>
                  <a:gd name="T55" fmla="*/ 7 h 1122"/>
                  <a:gd name="T56" fmla="*/ 696 w 793"/>
                  <a:gd name="T57" fmla="*/ 39 h 1122"/>
                  <a:gd name="T58" fmla="*/ 688 w 793"/>
                  <a:gd name="T59" fmla="*/ 92 h 1122"/>
                  <a:gd name="T60" fmla="*/ 622 w 793"/>
                  <a:gd name="T61" fmla="*/ 164 h 1122"/>
                  <a:gd name="T62" fmla="*/ 583 w 793"/>
                  <a:gd name="T63" fmla="*/ 234 h 1122"/>
                  <a:gd name="T64" fmla="*/ 550 w 793"/>
                  <a:gd name="T65" fmla="*/ 260 h 1122"/>
                  <a:gd name="T66" fmla="*/ 504 w 793"/>
                  <a:gd name="T67" fmla="*/ 322 h 1122"/>
                  <a:gd name="T68" fmla="*/ 468 w 793"/>
                  <a:gd name="T69" fmla="*/ 375 h 1122"/>
                  <a:gd name="T70" fmla="*/ 460 w 793"/>
                  <a:gd name="T71" fmla="*/ 409 h 1122"/>
                  <a:gd name="T72" fmla="*/ 463 w 793"/>
                  <a:gd name="T73" fmla="*/ 441 h 1122"/>
                  <a:gd name="T74" fmla="*/ 443 w 793"/>
                  <a:gd name="T75" fmla="*/ 487 h 1122"/>
                  <a:gd name="T76" fmla="*/ 433 w 793"/>
                  <a:gd name="T77" fmla="*/ 527 h 1122"/>
                  <a:gd name="T78" fmla="*/ 442 w 793"/>
                  <a:gd name="T79" fmla="*/ 579 h 1122"/>
                  <a:gd name="T80" fmla="*/ 466 w 793"/>
                  <a:gd name="T81" fmla="*/ 602 h 1122"/>
                  <a:gd name="T82" fmla="*/ 478 w 793"/>
                  <a:gd name="T83" fmla="*/ 622 h 1122"/>
                  <a:gd name="T84" fmla="*/ 461 w 793"/>
                  <a:gd name="T85" fmla="*/ 687 h 1122"/>
                  <a:gd name="T86" fmla="*/ 443 w 793"/>
                  <a:gd name="T87" fmla="*/ 788 h 1122"/>
                  <a:gd name="T88" fmla="*/ 455 w 793"/>
                  <a:gd name="T89" fmla="*/ 858 h 1122"/>
                  <a:gd name="T90" fmla="*/ 488 w 793"/>
                  <a:gd name="T91" fmla="*/ 903 h 1122"/>
                  <a:gd name="T92" fmla="*/ 529 w 793"/>
                  <a:gd name="T93" fmla="*/ 927 h 1122"/>
                  <a:gd name="T94" fmla="*/ 568 w 793"/>
                  <a:gd name="T95" fmla="*/ 935 h 1122"/>
                  <a:gd name="T96" fmla="*/ 606 w 793"/>
                  <a:gd name="T97" fmla="*/ 934 h 1122"/>
                  <a:gd name="T98" fmla="*/ 660 w 793"/>
                  <a:gd name="T99" fmla="*/ 929 h 1122"/>
                  <a:gd name="T100" fmla="*/ 703 w 793"/>
                  <a:gd name="T101" fmla="*/ 925 h 1122"/>
                  <a:gd name="T102" fmla="*/ 732 w 793"/>
                  <a:gd name="T103" fmla="*/ 921 h 1122"/>
                  <a:gd name="T104" fmla="*/ 765 w 793"/>
                  <a:gd name="T105" fmla="*/ 917 h 1122"/>
                  <a:gd name="T106" fmla="*/ 773 w 793"/>
                  <a:gd name="T107" fmla="*/ 923 h 1122"/>
                  <a:gd name="T108" fmla="*/ 793 w 793"/>
                  <a:gd name="T109" fmla="*/ 943 h 1122"/>
                  <a:gd name="T110" fmla="*/ 763 w 793"/>
                  <a:gd name="T111" fmla="*/ 986 h 1122"/>
                  <a:gd name="T112" fmla="*/ 720 w 793"/>
                  <a:gd name="T113" fmla="*/ 1061 h 1122"/>
                  <a:gd name="T114" fmla="*/ 674 w 793"/>
                  <a:gd name="T115" fmla="*/ 1107 h 1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93" h="1122">
                    <a:moveTo>
                      <a:pt x="674" y="1107"/>
                    </a:moveTo>
                    <a:lnTo>
                      <a:pt x="665" y="1108"/>
                    </a:lnTo>
                    <a:lnTo>
                      <a:pt x="656" y="1110"/>
                    </a:lnTo>
                    <a:lnTo>
                      <a:pt x="647" y="1111"/>
                    </a:lnTo>
                    <a:lnTo>
                      <a:pt x="637" y="1112"/>
                    </a:lnTo>
                    <a:lnTo>
                      <a:pt x="627" y="1113"/>
                    </a:lnTo>
                    <a:lnTo>
                      <a:pt x="617" y="1115"/>
                    </a:lnTo>
                    <a:lnTo>
                      <a:pt x="606" y="1116"/>
                    </a:lnTo>
                    <a:lnTo>
                      <a:pt x="596" y="1117"/>
                    </a:lnTo>
                    <a:lnTo>
                      <a:pt x="576" y="1118"/>
                    </a:lnTo>
                    <a:lnTo>
                      <a:pt x="557" y="1119"/>
                    </a:lnTo>
                    <a:lnTo>
                      <a:pt x="537" y="1120"/>
                    </a:lnTo>
                    <a:lnTo>
                      <a:pt x="518" y="1122"/>
                    </a:lnTo>
                    <a:lnTo>
                      <a:pt x="498" y="1122"/>
                    </a:lnTo>
                    <a:lnTo>
                      <a:pt x="477" y="1122"/>
                    </a:lnTo>
                    <a:lnTo>
                      <a:pt x="458" y="1122"/>
                    </a:lnTo>
                    <a:lnTo>
                      <a:pt x="437" y="1122"/>
                    </a:lnTo>
                    <a:lnTo>
                      <a:pt x="417" y="1122"/>
                    </a:lnTo>
                    <a:lnTo>
                      <a:pt x="398" y="1120"/>
                    </a:lnTo>
                    <a:lnTo>
                      <a:pt x="378" y="1120"/>
                    </a:lnTo>
                    <a:lnTo>
                      <a:pt x="360" y="1119"/>
                    </a:lnTo>
                    <a:lnTo>
                      <a:pt x="341" y="1118"/>
                    </a:lnTo>
                    <a:lnTo>
                      <a:pt x="324" y="1117"/>
                    </a:lnTo>
                    <a:lnTo>
                      <a:pt x="307" y="1116"/>
                    </a:lnTo>
                    <a:lnTo>
                      <a:pt x="289" y="1115"/>
                    </a:lnTo>
                    <a:lnTo>
                      <a:pt x="275" y="1113"/>
                    </a:lnTo>
                    <a:lnTo>
                      <a:pt x="260" y="1111"/>
                    </a:lnTo>
                    <a:lnTo>
                      <a:pt x="246" y="1110"/>
                    </a:lnTo>
                    <a:lnTo>
                      <a:pt x="233" y="1108"/>
                    </a:lnTo>
                    <a:lnTo>
                      <a:pt x="222" y="1105"/>
                    </a:lnTo>
                    <a:lnTo>
                      <a:pt x="211" y="1104"/>
                    </a:lnTo>
                    <a:lnTo>
                      <a:pt x="202" y="1102"/>
                    </a:lnTo>
                    <a:lnTo>
                      <a:pt x="194" y="1100"/>
                    </a:lnTo>
                    <a:lnTo>
                      <a:pt x="182" y="1075"/>
                    </a:lnTo>
                    <a:lnTo>
                      <a:pt x="175" y="1050"/>
                    </a:lnTo>
                    <a:lnTo>
                      <a:pt x="171" y="1024"/>
                    </a:lnTo>
                    <a:lnTo>
                      <a:pt x="169" y="996"/>
                    </a:lnTo>
                    <a:lnTo>
                      <a:pt x="170" y="970"/>
                    </a:lnTo>
                    <a:lnTo>
                      <a:pt x="172" y="943"/>
                    </a:lnTo>
                    <a:lnTo>
                      <a:pt x="175" y="918"/>
                    </a:lnTo>
                    <a:lnTo>
                      <a:pt x="180" y="894"/>
                    </a:lnTo>
                    <a:lnTo>
                      <a:pt x="173" y="862"/>
                    </a:lnTo>
                    <a:lnTo>
                      <a:pt x="163" y="823"/>
                    </a:lnTo>
                    <a:lnTo>
                      <a:pt x="150" y="776"/>
                    </a:lnTo>
                    <a:lnTo>
                      <a:pt x="135" y="723"/>
                    </a:lnTo>
                    <a:lnTo>
                      <a:pt x="118" y="665"/>
                    </a:lnTo>
                    <a:lnTo>
                      <a:pt x="101" y="604"/>
                    </a:lnTo>
                    <a:lnTo>
                      <a:pt x="83" y="541"/>
                    </a:lnTo>
                    <a:lnTo>
                      <a:pt x="66" y="478"/>
                    </a:lnTo>
                    <a:lnTo>
                      <a:pt x="49" y="416"/>
                    </a:lnTo>
                    <a:lnTo>
                      <a:pt x="34" y="356"/>
                    </a:lnTo>
                    <a:lnTo>
                      <a:pt x="21" y="299"/>
                    </a:lnTo>
                    <a:lnTo>
                      <a:pt x="11" y="249"/>
                    </a:lnTo>
                    <a:lnTo>
                      <a:pt x="4" y="204"/>
                    </a:lnTo>
                    <a:lnTo>
                      <a:pt x="0" y="168"/>
                    </a:lnTo>
                    <a:lnTo>
                      <a:pt x="1" y="140"/>
                    </a:lnTo>
                    <a:lnTo>
                      <a:pt x="7" y="124"/>
                    </a:lnTo>
                    <a:lnTo>
                      <a:pt x="25" y="106"/>
                    </a:lnTo>
                    <a:lnTo>
                      <a:pt x="42" y="91"/>
                    </a:lnTo>
                    <a:lnTo>
                      <a:pt x="59" y="79"/>
                    </a:lnTo>
                    <a:lnTo>
                      <a:pt x="75" y="71"/>
                    </a:lnTo>
                    <a:lnTo>
                      <a:pt x="90" y="64"/>
                    </a:lnTo>
                    <a:lnTo>
                      <a:pt x="104" y="58"/>
                    </a:lnTo>
                    <a:lnTo>
                      <a:pt x="118" y="54"/>
                    </a:lnTo>
                    <a:lnTo>
                      <a:pt x="132" y="49"/>
                    </a:lnTo>
                    <a:lnTo>
                      <a:pt x="143" y="47"/>
                    </a:lnTo>
                    <a:lnTo>
                      <a:pt x="162" y="44"/>
                    </a:lnTo>
                    <a:lnTo>
                      <a:pt x="188" y="40"/>
                    </a:lnTo>
                    <a:lnTo>
                      <a:pt x="220" y="37"/>
                    </a:lnTo>
                    <a:lnTo>
                      <a:pt x="256" y="33"/>
                    </a:lnTo>
                    <a:lnTo>
                      <a:pt x="296" y="30"/>
                    </a:lnTo>
                    <a:lnTo>
                      <a:pt x="339" y="26"/>
                    </a:lnTo>
                    <a:lnTo>
                      <a:pt x="383" y="23"/>
                    </a:lnTo>
                    <a:lnTo>
                      <a:pt x="427" y="19"/>
                    </a:lnTo>
                    <a:lnTo>
                      <a:pt x="469" y="16"/>
                    </a:lnTo>
                    <a:lnTo>
                      <a:pt x="510" y="12"/>
                    </a:lnTo>
                    <a:lnTo>
                      <a:pt x="545" y="9"/>
                    </a:lnTo>
                    <a:lnTo>
                      <a:pt x="577" y="7"/>
                    </a:lnTo>
                    <a:lnTo>
                      <a:pt x="604" y="4"/>
                    </a:lnTo>
                    <a:lnTo>
                      <a:pt x="622" y="2"/>
                    </a:lnTo>
                    <a:lnTo>
                      <a:pt x="634" y="1"/>
                    </a:lnTo>
                    <a:lnTo>
                      <a:pt x="645" y="0"/>
                    </a:lnTo>
                    <a:lnTo>
                      <a:pt x="657" y="2"/>
                    </a:lnTo>
                    <a:lnTo>
                      <a:pt x="667" y="7"/>
                    </a:lnTo>
                    <a:lnTo>
                      <a:pt x="677" y="15"/>
                    </a:lnTo>
                    <a:lnTo>
                      <a:pt x="687" y="26"/>
                    </a:lnTo>
                    <a:lnTo>
                      <a:pt x="696" y="39"/>
                    </a:lnTo>
                    <a:lnTo>
                      <a:pt x="705" y="55"/>
                    </a:lnTo>
                    <a:lnTo>
                      <a:pt x="716" y="73"/>
                    </a:lnTo>
                    <a:lnTo>
                      <a:pt x="688" y="92"/>
                    </a:lnTo>
                    <a:lnTo>
                      <a:pt x="663" y="115"/>
                    </a:lnTo>
                    <a:lnTo>
                      <a:pt x="641" y="139"/>
                    </a:lnTo>
                    <a:lnTo>
                      <a:pt x="622" y="164"/>
                    </a:lnTo>
                    <a:lnTo>
                      <a:pt x="606" y="190"/>
                    </a:lnTo>
                    <a:lnTo>
                      <a:pt x="594" y="213"/>
                    </a:lnTo>
                    <a:lnTo>
                      <a:pt x="583" y="234"/>
                    </a:lnTo>
                    <a:lnTo>
                      <a:pt x="575" y="249"/>
                    </a:lnTo>
                    <a:lnTo>
                      <a:pt x="564" y="250"/>
                    </a:lnTo>
                    <a:lnTo>
                      <a:pt x="550" y="260"/>
                    </a:lnTo>
                    <a:lnTo>
                      <a:pt x="535" y="277"/>
                    </a:lnTo>
                    <a:lnTo>
                      <a:pt x="519" y="299"/>
                    </a:lnTo>
                    <a:lnTo>
                      <a:pt x="504" y="322"/>
                    </a:lnTo>
                    <a:lnTo>
                      <a:pt x="490" y="345"/>
                    </a:lnTo>
                    <a:lnTo>
                      <a:pt x="477" y="364"/>
                    </a:lnTo>
                    <a:lnTo>
                      <a:pt x="468" y="375"/>
                    </a:lnTo>
                    <a:lnTo>
                      <a:pt x="458" y="389"/>
                    </a:lnTo>
                    <a:lnTo>
                      <a:pt x="454" y="399"/>
                    </a:lnTo>
                    <a:lnTo>
                      <a:pt x="460" y="409"/>
                    </a:lnTo>
                    <a:lnTo>
                      <a:pt x="475" y="417"/>
                    </a:lnTo>
                    <a:lnTo>
                      <a:pt x="469" y="427"/>
                    </a:lnTo>
                    <a:lnTo>
                      <a:pt x="463" y="441"/>
                    </a:lnTo>
                    <a:lnTo>
                      <a:pt x="457" y="456"/>
                    </a:lnTo>
                    <a:lnTo>
                      <a:pt x="450" y="472"/>
                    </a:lnTo>
                    <a:lnTo>
                      <a:pt x="443" y="487"/>
                    </a:lnTo>
                    <a:lnTo>
                      <a:pt x="438" y="502"/>
                    </a:lnTo>
                    <a:lnTo>
                      <a:pt x="435" y="516"/>
                    </a:lnTo>
                    <a:lnTo>
                      <a:pt x="433" y="527"/>
                    </a:lnTo>
                    <a:lnTo>
                      <a:pt x="435" y="548"/>
                    </a:lnTo>
                    <a:lnTo>
                      <a:pt x="437" y="565"/>
                    </a:lnTo>
                    <a:lnTo>
                      <a:pt x="442" y="579"/>
                    </a:lnTo>
                    <a:lnTo>
                      <a:pt x="447" y="589"/>
                    </a:lnTo>
                    <a:lnTo>
                      <a:pt x="455" y="598"/>
                    </a:lnTo>
                    <a:lnTo>
                      <a:pt x="466" y="602"/>
                    </a:lnTo>
                    <a:lnTo>
                      <a:pt x="477" y="604"/>
                    </a:lnTo>
                    <a:lnTo>
                      <a:pt x="492" y="604"/>
                    </a:lnTo>
                    <a:lnTo>
                      <a:pt x="478" y="622"/>
                    </a:lnTo>
                    <a:lnTo>
                      <a:pt x="469" y="644"/>
                    </a:lnTo>
                    <a:lnTo>
                      <a:pt x="463" y="667"/>
                    </a:lnTo>
                    <a:lnTo>
                      <a:pt x="461" y="687"/>
                    </a:lnTo>
                    <a:lnTo>
                      <a:pt x="451" y="724"/>
                    </a:lnTo>
                    <a:lnTo>
                      <a:pt x="445" y="758"/>
                    </a:lnTo>
                    <a:lnTo>
                      <a:pt x="443" y="788"/>
                    </a:lnTo>
                    <a:lnTo>
                      <a:pt x="444" y="814"/>
                    </a:lnTo>
                    <a:lnTo>
                      <a:pt x="448" y="837"/>
                    </a:lnTo>
                    <a:lnTo>
                      <a:pt x="455" y="858"/>
                    </a:lnTo>
                    <a:lnTo>
                      <a:pt x="465" y="875"/>
                    </a:lnTo>
                    <a:lnTo>
                      <a:pt x="475" y="890"/>
                    </a:lnTo>
                    <a:lnTo>
                      <a:pt x="488" y="903"/>
                    </a:lnTo>
                    <a:lnTo>
                      <a:pt x="501" y="913"/>
                    </a:lnTo>
                    <a:lnTo>
                      <a:pt x="515" y="921"/>
                    </a:lnTo>
                    <a:lnTo>
                      <a:pt x="529" y="927"/>
                    </a:lnTo>
                    <a:lnTo>
                      <a:pt x="543" y="932"/>
                    </a:lnTo>
                    <a:lnTo>
                      <a:pt x="557" y="934"/>
                    </a:lnTo>
                    <a:lnTo>
                      <a:pt x="568" y="935"/>
                    </a:lnTo>
                    <a:lnTo>
                      <a:pt x="579" y="935"/>
                    </a:lnTo>
                    <a:lnTo>
                      <a:pt x="590" y="935"/>
                    </a:lnTo>
                    <a:lnTo>
                      <a:pt x="606" y="934"/>
                    </a:lnTo>
                    <a:lnTo>
                      <a:pt x="624" y="933"/>
                    </a:lnTo>
                    <a:lnTo>
                      <a:pt x="642" y="930"/>
                    </a:lnTo>
                    <a:lnTo>
                      <a:pt x="660" y="929"/>
                    </a:lnTo>
                    <a:lnTo>
                      <a:pt x="678" y="927"/>
                    </a:lnTo>
                    <a:lnTo>
                      <a:pt x="692" y="926"/>
                    </a:lnTo>
                    <a:lnTo>
                      <a:pt x="703" y="925"/>
                    </a:lnTo>
                    <a:lnTo>
                      <a:pt x="710" y="923"/>
                    </a:lnTo>
                    <a:lnTo>
                      <a:pt x="720" y="922"/>
                    </a:lnTo>
                    <a:lnTo>
                      <a:pt x="732" y="921"/>
                    </a:lnTo>
                    <a:lnTo>
                      <a:pt x="745" y="920"/>
                    </a:lnTo>
                    <a:lnTo>
                      <a:pt x="756" y="918"/>
                    </a:lnTo>
                    <a:lnTo>
                      <a:pt x="765" y="917"/>
                    </a:lnTo>
                    <a:lnTo>
                      <a:pt x="772" y="915"/>
                    </a:lnTo>
                    <a:lnTo>
                      <a:pt x="774" y="915"/>
                    </a:lnTo>
                    <a:lnTo>
                      <a:pt x="773" y="923"/>
                    </a:lnTo>
                    <a:lnTo>
                      <a:pt x="776" y="933"/>
                    </a:lnTo>
                    <a:lnTo>
                      <a:pt x="781" y="940"/>
                    </a:lnTo>
                    <a:lnTo>
                      <a:pt x="793" y="943"/>
                    </a:lnTo>
                    <a:lnTo>
                      <a:pt x="785" y="952"/>
                    </a:lnTo>
                    <a:lnTo>
                      <a:pt x="774" y="967"/>
                    </a:lnTo>
                    <a:lnTo>
                      <a:pt x="763" y="986"/>
                    </a:lnTo>
                    <a:lnTo>
                      <a:pt x="749" y="1008"/>
                    </a:lnTo>
                    <a:lnTo>
                      <a:pt x="734" y="1033"/>
                    </a:lnTo>
                    <a:lnTo>
                      <a:pt x="720" y="1061"/>
                    </a:lnTo>
                    <a:lnTo>
                      <a:pt x="705" y="1089"/>
                    </a:lnTo>
                    <a:lnTo>
                      <a:pt x="690" y="1118"/>
                    </a:lnTo>
                    <a:lnTo>
                      <a:pt x="674" y="1107"/>
                    </a:lnTo>
                    <a:close/>
                  </a:path>
                </a:pathLst>
              </a:custGeom>
              <a:solidFill>
                <a:srgbClr val="00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30" name="Freeform 454"/>
              <p:cNvSpPr>
                <a:spLocks/>
              </p:cNvSpPr>
              <p:nvPr/>
            </p:nvSpPr>
            <p:spPr bwMode="auto">
              <a:xfrm>
                <a:off x="3851" y="3139"/>
                <a:ext cx="2" cy="5"/>
              </a:xfrm>
              <a:custGeom>
                <a:avLst/>
                <a:gdLst>
                  <a:gd name="T0" fmla="*/ 0 w 5"/>
                  <a:gd name="T1" fmla="*/ 9 h 9"/>
                  <a:gd name="T2" fmla="*/ 4 w 5"/>
                  <a:gd name="T3" fmla="*/ 8 h 9"/>
                  <a:gd name="T4" fmla="*/ 5 w 5"/>
                  <a:gd name="T5" fmla="*/ 5 h 9"/>
                  <a:gd name="T6" fmla="*/ 4 w 5"/>
                  <a:gd name="T7" fmla="*/ 1 h 9"/>
                  <a:gd name="T8" fmla="*/ 0 w 5"/>
                  <a:gd name="T9" fmla="*/ 0 h 9"/>
                  <a:gd name="T10" fmla="*/ 0 w 5"/>
                  <a:gd name="T1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9">
                    <a:moveTo>
                      <a:pt x="0" y="9"/>
                    </a:moveTo>
                    <a:lnTo>
                      <a:pt x="4" y="8"/>
                    </a:lnTo>
                    <a:lnTo>
                      <a:pt x="5" y="5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31" name="Freeform 455"/>
              <p:cNvSpPr>
                <a:spLocks/>
              </p:cNvSpPr>
              <p:nvPr/>
            </p:nvSpPr>
            <p:spPr bwMode="auto">
              <a:xfrm>
                <a:off x="3812" y="3139"/>
                <a:ext cx="39" cy="10"/>
              </a:xfrm>
              <a:custGeom>
                <a:avLst/>
                <a:gdLst>
                  <a:gd name="T0" fmla="*/ 0 w 78"/>
                  <a:gd name="T1" fmla="*/ 20 h 20"/>
                  <a:gd name="T2" fmla="*/ 0 w 78"/>
                  <a:gd name="T3" fmla="*/ 20 h 20"/>
                  <a:gd name="T4" fmla="*/ 10 w 78"/>
                  <a:gd name="T5" fmla="*/ 18 h 20"/>
                  <a:gd name="T6" fmla="*/ 21 w 78"/>
                  <a:gd name="T7" fmla="*/ 17 h 20"/>
                  <a:gd name="T8" fmla="*/ 31 w 78"/>
                  <a:gd name="T9" fmla="*/ 16 h 20"/>
                  <a:gd name="T10" fmla="*/ 41 w 78"/>
                  <a:gd name="T11" fmla="*/ 15 h 20"/>
                  <a:gd name="T12" fmla="*/ 51 w 78"/>
                  <a:gd name="T13" fmla="*/ 14 h 20"/>
                  <a:gd name="T14" fmla="*/ 60 w 78"/>
                  <a:gd name="T15" fmla="*/ 13 h 20"/>
                  <a:gd name="T16" fmla="*/ 69 w 78"/>
                  <a:gd name="T17" fmla="*/ 10 h 20"/>
                  <a:gd name="T18" fmla="*/ 78 w 78"/>
                  <a:gd name="T19" fmla="*/ 9 h 20"/>
                  <a:gd name="T20" fmla="*/ 78 w 78"/>
                  <a:gd name="T21" fmla="*/ 0 h 20"/>
                  <a:gd name="T22" fmla="*/ 69 w 78"/>
                  <a:gd name="T23" fmla="*/ 1 h 20"/>
                  <a:gd name="T24" fmla="*/ 60 w 78"/>
                  <a:gd name="T25" fmla="*/ 3 h 20"/>
                  <a:gd name="T26" fmla="*/ 51 w 78"/>
                  <a:gd name="T27" fmla="*/ 5 h 20"/>
                  <a:gd name="T28" fmla="*/ 41 w 78"/>
                  <a:gd name="T29" fmla="*/ 6 h 20"/>
                  <a:gd name="T30" fmla="*/ 31 w 78"/>
                  <a:gd name="T31" fmla="*/ 7 h 20"/>
                  <a:gd name="T32" fmla="*/ 21 w 78"/>
                  <a:gd name="T33" fmla="*/ 8 h 20"/>
                  <a:gd name="T34" fmla="*/ 10 w 78"/>
                  <a:gd name="T35" fmla="*/ 9 h 20"/>
                  <a:gd name="T36" fmla="*/ 0 w 78"/>
                  <a:gd name="T37" fmla="*/ 10 h 20"/>
                  <a:gd name="T38" fmla="*/ 0 w 78"/>
                  <a:gd name="T39" fmla="*/ 10 h 20"/>
                  <a:gd name="T40" fmla="*/ 0 w 78"/>
                  <a:gd name="T41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8" h="20">
                    <a:moveTo>
                      <a:pt x="0" y="20"/>
                    </a:moveTo>
                    <a:lnTo>
                      <a:pt x="0" y="20"/>
                    </a:lnTo>
                    <a:lnTo>
                      <a:pt x="10" y="18"/>
                    </a:lnTo>
                    <a:lnTo>
                      <a:pt x="21" y="17"/>
                    </a:lnTo>
                    <a:lnTo>
                      <a:pt x="31" y="16"/>
                    </a:lnTo>
                    <a:lnTo>
                      <a:pt x="41" y="15"/>
                    </a:lnTo>
                    <a:lnTo>
                      <a:pt x="51" y="14"/>
                    </a:lnTo>
                    <a:lnTo>
                      <a:pt x="60" y="13"/>
                    </a:lnTo>
                    <a:lnTo>
                      <a:pt x="69" y="10"/>
                    </a:lnTo>
                    <a:lnTo>
                      <a:pt x="78" y="9"/>
                    </a:lnTo>
                    <a:lnTo>
                      <a:pt x="78" y="0"/>
                    </a:lnTo>
                    <a:lnTo>
                      <a:pt x="69" y="1"/>
                    </a:lnTo>
                    <a:lnTo>
                      <a:pt x="60" y="3"/>
                    </a:lnTo>
                    <a:lnTo>
                      <a:pt x="51" y="5"/>
                    </a:lnTo>
                    <a:lnTo>
                      <a:pt x="41" y="6"/>
                    </a:lnTo>
                    <a:lnTo>
                      <a:pt x="31" y="7"/>
                    </a:lnTo>
                    <a:lnTo>
                      <a:pt x="21" y="8"/>
                    </a:lnTo>
                    <a:lnTo>
                      <a:pt x="10" y="9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32" name="Freeform 456"/>
              <p:cNvSpPr>
                <a:spLocks/>
              </p:cNvSpPr>
              <p:nvPr/>
            </p:nvSpPr>
            <p:spPr bwMode="auto">
              <a:xfrm>
                <a:off x="3732" y="3144"/>
                <a:ext cx="80" cy="8"/>
              </a:xfrm>
              <a:custGeom>
                <a:avLst/>
                <a:gdLst>
                  <a:gd name="T0" fmla="*/ 0 w 159"/>
                  <a:gd name="T1" fmla="*/ 15 h 15"/>
                  <a:gd name="T2" fmla="*/ 0 w 159"/>
                  <a:gd name="T3" fmla="*/ 14 h 15"/>
                  <a:gd name="T4" fmla="*/ 21 w 159"/>
                  <a:gd name="T5" fmla="*/ 15 h 15"/>
                  <a:gd name="T6" fmla="*/ 40 w 159"/>
                  <a:gd name="T7" fmla="*/ 15 h 15"/>
                  <a:gd name="T8" fmla="*/ 61 w 159"/>
                  <a:gd name="T9" fmla="*/ 15 h 15"/>
                  <a:gd name="T10" fmla="*/ 81 w 159"/>
                  <a:gd name="T11" fmla="*/ 15 h 15"/>
                  <a:gd name="T12" fmla="*/ 100 w 159"/>
                  <a:gd name="T13" fmla="*/ 13 h 15"/>
                  <a:gd name="T14" fmla="*/ 120 w 159"/>
                  <a:gd name="T15" fmla="*/ 12 h 15"/>
                  <a:gd name="T16" fmla="*/ 139 w 159"/>
                  <a:gd name="T17" fmla="*/ 11 h 15"/>
                  <a:gd name="T18" fmla="*/ 159 w 159"/>
                  <a:gd name="T19" fmla="*/ 10 h 15"/>
                  <a:gd name="T20" fmla="*/ 159 w 159"/>
                  <a:gd name="T21" fmla="*/ 0 h 15"/>
                  <a:gd name="T22" fmla="*/ 139 w 159"/>
                  <a:gd name="T23" fmla="*/ 1 h 15"/>
                  <a:gd name="T24" fmla="*/ 120 w 159"/>
                  <a:gd name="T25" fmla="*/ 3 h 15"/>
                  <a:gd name="T26" fmla="*/ 100 w 159"/>
                  <a:gd name="T27" fmla="*/ 4 h 15"/>
                  <a:gd name="T28" fmla="*/ 81 w 159"/>
                  <a:gd name="T29" fmla="*/ 4 h 15"/>
                  <a:gd name="T30" fmla="*/ 61 w 159"/>
                  <a:gd name="T31" fmla="*/ 4 h 15"/>
                  <a:gd name="T32" fmla="*/ 40 w 159"/>
                  <a:gd name="T33" fmla="*/ 4 h 15"/>
                  <a:gd name="T34" fmla="*/ 21 w 159"/>
                  <a:gd name="T35" fmla="*/ 4 h 15"/>
                  <a:gd name="T36" fmla="*/ 0 w 159"/>
                  <a:gd name="T37" fmla="*/ 5 h 15"/>
                  <a:gd name="T38" fmla="*/ 0 w 159"/>
                  <a:gd name="T39" fmla="*/ 4 h 15"/>
                  <a:gd name="T40" fmla="*/ 0 w 159"/>
                  <a:gd name="T41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9" h="15">
                    <a:moveTo>
                      <a:pt x="0" y="15"/>
                    </a:moveTo>
                    <a:lnTo>
                      <a:pt x="0" y="14"/>
                    </a:lnTo>
                    <a:lnTo>
                      <a:pt x="21" y="15"/>
                    </a:lnTo>
                    <a:lnTo>
                      <a:pt x="40" y="15"/>
                    </a:lnTo>
                    <a:lnTo>
                      <a:pt x="61" y="15"/>
                    </a:lnTo>
                    <a:lnTo>
                      <a:pt x="81" y="15"/>
                    </a:lnTo>
                    <a:lnTo>
                      <a:pt x="100" y="13"/>
                    </a:lnTo>
                    <a:lnTo>
                      <a:pt x="120" y="12"/>
                    </a:lnTo>
                    <a:lnTo>
                      <a:pt x="139" y="11"/>
                    </a:lnTo>
                    <a:lnTo>
                      <a:pt x="159" y="10"/>
                    </a:lnTo>
                    <a:lnTo>
                      <a:pt x="159" y="0"/>
                    </a:lnTo>
                    <a:lnTo>
                      <a:pt x="139" y="1"/>
                    </a:lnTo>
                    <a:lnTo>
                      <a:pt x="120" y="3"/>
                    </a:lnTo>
                    <a:lnTo>
                      <a:pt x="100" y="4"/>
                    </a:lnTo>
                    <a:lnTo>
                      <a:pt x="81" y="4"/>
                    </a:lnTo>
                    <a:lnTo>
                      <a:pt x="61" y="4"/>
                    </a:lnTo>
                    <a:lnTo>
                      <a:pt x="40" y="4"/>
                    </a:lnTo>
                    <a:lnTo>
                      <a:pt x="21" y="4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33" name="Freeform 457"/>
              <p:cNvSpPr>
                <a:spLocks/>
              </p:cNvSpPr>
              <p:nvPr/>
            </p:nvSpPr>
            <p:spPr bwMode="auto">
              <a:xfrm>
                <a:off x="3609" y="3136"/>
                <a:ext cx="123" cy="16"/>
              </a:xfrm>
              <a:custGeom>
                <a:avLst/>
                <a:gdLst>
                  <a:gd name="T0" fmla="*/ 0 w 248"/>
                  <a:gd name="T1" fmla="*/ 7 h 32"/>
                  <a:gd name="T2" fmla="*/ 4 w 248"/>
                  <a:gd name="T3" fmla="*/ 9 h 32"/>
                  <a:gd name="T4" fmla="*/ 12 w 248"/>
                  <a:gd name="T5" fmla="*/ 12 h 32"/>
                  <a:gd name="T6" fmla="*/ 22 w 248"/>
                  <a:gd name="T7" fmla="*/ 14 h 32"/>
                  <a:gd name="T8" fmla="*/ 33 w 248"/>
                  <a:gd name="T9" fmla="*/ 15 h 32"/>
                  <a:gd name="T10" fmla="*/ 44 w 248"/>
                  <a:gd name="T11" fmla="*/ 17 h 32"/>
                  <a:gd name="T12" fmla="*/ 57 w 248"/>
                  <a:gd name="T13" fmla="*/ 20 h 32"/>
                  <a:gd name="T14" fmla="*/ 71 w 248"/>
                  <a:gd name="T15" fmla="*/ 21 h 32"/>
                  <a:gd name="T16" fmla="*/ 86 w 248"/>
                  <a:gd name="T17" fmla="*/ 23 h 32"/>
                  <a:gd name="T18" fmla="*/ 100 w 248"/>
                  <a:gd name="T19" fmla="*/ 24 h 32"/>
                  <a:gd name="T20" fmla="*/ 118 w 248"/>
                  <a:gd name="T21" fmla="*/ 25 h 32"/>
                  <a:gd name="T22" fmla="*/ 135 w 248"/>
                  <a:gd name="T23" fmla="*/ 27 h 32"/>
                  <a:gd name="T24" fmla="*/ 152 w 248"/>
                  <a:gd name="T25" fmla="*/ 28 h 32"/>
                  <a:gd name="T26" fmla="*/ 171 w 248"/>
                  <a:gd name="T27" fmla="*/ 29 h 32"/>
                  <a:gd name="T28" fmla="*/ 189 w 248"/>
                  <a:gd name="T29" fmla="*/ 31 h 32"/>
                  <a:gd name="T30" fmla="*/ 209 w 248"/>
                  <a:gd name="T31" fmla="*/ 31 h 32"/>
                  <a:gd name="T32" fmla="*/ 228 w 248"/>
                  <a:gd name="T33" fmla="*/ 32 h 32"/>
                  <a:gd name="T34" fmla="*/ 248 w 248"/>
                  <a:gd name="T35" fmla="*/ 32 h 32"/>
                  <a:gd name="T36" fmla="*/ 248 w 248"/>
                  <a:gd name="T37" fmla="*/ 21 h 32"/>
                  <a:gd name="T38" fmla="*/ 228 w 248"/>
                  <a:gd name="T39" fmla="*/ 21 h 32"/>
                  <a:gd name="T40" fmla="*/ 209 w 248"/>
                  <a:gd name="T41" fmla="*/ 20 h 32"/>
                  <a:gd name="T42" fmla="*/ 189 w 248"/>
                  <a:gd name="T43" fmla="*/ 20 h 32"/>
                  <a:gd name="T44" fmla="*/ 171 w 248"/>
                  <a:gd name="T45" fmla="*/ 20 h 32"/>
                  <a:gd name="T46" fmla="*/ 152 w 248"/>
                  <a:gd name="T47" fmla="*/ 18 h 32"/>
                  <a:gd name="T48" fmla="*/ 135 w 248"/>
                  <a:gd name="T49" fmla="*/ 17 h 32"/>
                  <a:gd name="T50" fmla="*/ 118 w 248"/>
                  <a:gd name="T51" fmla="*/ 16 h 32"/>
                  <a:gd name="T52" fmla="*/ 100 w 248"/>
                  <a:gd name="T53" fmla="*/ 15 h 32"/>
                  <a:gd name="T54" fmla="*/ 86 w 248"/>
                  <a:gd name="T55" fmla="*/ 14 h 32"/>
                  <a:gd name="T56" fmla="*/ 71 w 248"/>
                  <a:gd name="T57" fmla="*/ 12 h 32"/>
                  <a:gd name="T58" fmla="*/ 57 w 248"/>
                  <a:gd name="T59" fmla="*/ 10 h 32"/>
                  <a:gd name="T60" fmla="*/ 44 w 248"/>
                  <a:gd name="T61" fmla="*/ 8 h 32"/>
                  <a:gd name="T62" fmla="*/ 33 w 248"/>
                  <a:gd name="T63" fmla="*/ 6 h 32"/>
                  <a:gd name="T64" fmla="*/ 22 w 248"/>
                  <a:gd name="T65" fmla="*/ 5 h 32"/>
                  <a:gd name="T66" fmla="*/ 14 w 248"/>
                  <a:gd name="T67" fmla="*/ 2 h 32"/>
                  <a:gd name="T68" fmla="*/ 6 w 248"/>
                  <a:gd name="T69" fmla="*/ 0 h 32"/>
                  <a:gd name="T70" fmla="*/ 9 w 248"/>
                  <a:gd name="T71" fmla="*/ 2 h 32"/>
                  <a:gd name="T72" fmla="*/ 6 w 248"/>
                  <a:gd name="T73" fmla="*/ 0 h 32"/>
                  <a:gd name="T74" fmla="*/ 3 w 248"/>
                  <a:gd name="T75" fmla="*/ 1 h 32"/>
                  <a:gd name="T76" fmla="*/ 0 w 248"/>
                  <a:gd name="T77" fmla="*/ 4 h 32"/>
                  <a:gd name="T78" fmla="*/ 1 w 248"/>
                  <a:gd name="T79" fmla="*/ 7 h 32"/>
                  <a:gd name="T80" fmla="*/ 4 w 248"/>
                  <a:gd name="T81" fmla="*/ 9 h 32"/>
                  <a:gd name="T82" fmla="*/ 0 w 248"/>
                  <a:gd name="T8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48" h="32">
                    <a:moveTo>
                      <a:pt x="0" y="7"/>
                    </a:moveTo>
                    <a:lnTo>
                      <a:pt x="4" y="9"/>
                    </a:lnTo>
                    <a:lnTo>
                      <a:pt x="12" y="12"/>
                    </a:lnTo>
                    <a:lnTo>
                      <a:pt x="22" y="14"/>
                    </a:lnTo>
                    <a:lnTo>
                      <a:pt x="33" y="15"/>
                    </a:lnTo>
                    <a:lnTo>
                      <a:pt x="44" y="17"/>
                    </a:lnTo>
                    <a:lnTo>
                      <a:pt x="57" y="20"/>
                    </a:lnTo>
                    <a:lnTo>
                      <a:pt x="71" y="21"/>
                    </a:lnTo>
                    <a:lnTo>
                      <a:pt x="86" y="23"/>
                    </a:lnTo>
                    <a:lnTo>
                      <a:pt x="100" y="24"/>
                    </a:lnTo>
                    <a:lnTo>
                      <a:pt x="118" y="25"/>
                    </a:lnTo>
                    <a:lnTo>
                      <a:pt x="135" y="27"/>
                    </a:lnTo>
                    <a:lnTo>
                      <a:pt x="152" y="28"/>
                    </a:lnTo>
                    <a:lnTo>
                      <a:pt x="171" y="29"/>
                    </a:lnTo>
                    <a:lnTo>
                      <a:pt x="189" y="31"/>
                    </a:lnTo>
                    <a:lnTo>
                      <a:pt x="209" y="31"/>
                    </a:lnTo>
                    <a:lnTo>
                      <a:pt x="228" y="32"/>
                    </a:lnTo>
                    <a:lnTo>
                      <a:pt x="248" y="32"/>
                    </a:lnTo>
                    <a:lnTo>
                      <a:pt x="248" y="21"/>
                    </a:lnTo>
                    <a:lnTo>
                      <a:pt x="228" y="21"/>
                    </a:lnTo>
                    <a:lnTo>
                      <a:pt x="209" y="20"/>
                    </a:lnTo>
                    <a:lnTo>
                      <a:pt x="189" y="20"/>
                    </a:lnTo>
                    <a:lnTo>
                      <a:pt x="171" y="20"/>
                    </a:lnTo>
                    <a:lnTo>
                      <a:pt x="152" y="18"/>
                    </a:lnTo>
                    <a:lnTo>
                      <a:pt x="135" y="17"/>
                    </a:lnTo>
                    <a:lnTo>
                      <a:pt x="118" y="16"/>
                    </a:lnTo>
                    <a:lnTo>
                      <a:pt x="100" y="15"/>
                    </a:lnTo>
                    <a:lnTo>
                      <a:pt x="86" y="14"/>
                    </a:lnTo>
                    <a:lnTo>
                      <a:pt x="71" y="12"/>
                    </a:lnTo>
                    <a:lnTo>
                      <a:pt x="57" y="10"/>
                    </a:lnTo>
                    <a:lnTo>
                      <a:pt x="44" y="8"/>
                    </a:lnTo>
                    <a:lnTo>
                      <a:pt x="33" y="6"/>
                    </a:lnTo>
                    <a:lnTo>
                      <a:pt x="22" y="5"/>
                    </a:lnTo>
                    <a:lnTo>
                      <a:pt x="14" y="2"/>
                    </a:lnTo>
                    <a:lnTo>
                      <a:pt x="6" y="0"/>
                    </a:lnTo>
                    <a:lnTo>
                      <a:pt x="9" y="2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4" y="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34" name="Freeform 458"/>
              <p:cNvSpPr>
                <a:spLocks/>
              </p:cNvSpPr>
              <p:nvPr/>
            </p:nvSpPr>
            <p:spPr bwMode="auto">
              <a:xfrm>
                <a:off x="3595" y="3032"/>
                <a:ext cx="18" cy="107"/>
              </a:xfrm>
              <a:custGeom>
                <a:avLst/>
                <a:gdLst>
                  <a:gd name="T0" fmla="*/ 12 w 35"/>
                  <a:gd name="T1" fmla="*/ 5 h 213"/>
                  <a:gd name="T2" fmla="*/ 12 w 35"/>
                  <a:gd name="T3" fmla="*/ 3 h 213"/>
                  <a:gd name="T4" fmla="*/ 8 w 35"/>
                  <a:gd name="T5" fmla="*/ 29 h 213"/>
                  <a:gd name="T6" fmla="*/ 4 w 35"/>
                  <a:gd name="T7" fmla="*/ 54 h 213"/>
                  <a:gd name="T8" fmla="*/ 2 w 35"/>
                  <a:gd name="T9" fmla="*/ 81 h 213"/>
                  <a:gd name="T10" fmla="*/ 0 w 35"/>
                  <a:gd name="T11" fmla="*/ 107 h 213"/>
                  <a:gd name="T12" fmla="*/ 3 w 35"/>
                  <a:gd name="T13" fmla="*/ 135 h 213"/>
                  <a:gd name="T14" fmla="*/ 8 w 35"/>
                  <a:gd name="T15" fmla="*/ 162 h 213"/>
                  <a:gd name="T16" fmla="*/ 15 w 35"/>
                  <a:gd name="T17" fmla="*/ 188 h 213"/>
                  <a:gd name="T18" fmla="*/ 26 w 35"/>
                  <a:gd name="T19" fmla="*/ 213 h 213"/>
                  <a:gd name="T20" fmla="*/ 35 w 35"/>
                  <a:gd name="T21" fmla="*/ 208 h 213"/>
                  <a:gd name="T22" fmla="*/ 24 w 35"/>
                  <a:gd name="T23" fmla="*/ 185 h 213"/>
                  <a:gd name="T24" fmla="*/ 17 w 35"/>
                  <a:gd name="T25" fmla="*/ 160 h 213"/>
                  <a:gd name="T26" fmla="*/ 12 w 35"/>
                  <a:gd name="T27" fmla="*/ 135 h 213"/>
                  <a:gd name="T28" fmla="*/ 11 w 35"/>
                  <a:gd name="T29" fmla="*/ 107 h 213"/>
                  <a:gd name="T30" fmla="*/ 11 w 35"/>
                  <a:gd name="T31" fmla="*/ 81 h 213"/>
                  <a:gd name="T32" fmla="*/ 14 w 35"/>
                  <a:gd name="T33" fmla="*/ 54 h 213"/>
                  <a:gd name="T34" fmla="*/ 17 w 35"/>
                  <a:gd name="T35" fmla="*/ 29 h 213"/>
                  <a:gd name="T36" fmla="*/ 22 w 35"/>
                  <a:gd name="T37" fmla="*/ 6 h 213"/>
                  <a:gd name="T38" fmla="*/ 22 w 35"/>
                  <a:gd name="T39" fmla="*/ 5 h 213"/>
                  <a:gd name="T40" fmla="*/ 22 w 35"/>
                  <a:gd name="T41" fmla="*/ 6 h 213"/>
                  <a:gd name="T42" fmla="*/ 20 w 35"/>
                  <a:gd name="T43" fmla="*/ 2 h 213"/>
                  <a:gd name="T44" fmla="*/ 18 w 35"/>
                  <a:gd name="T45" fmla="*/ 0 h 213"/>
                  <a:gd name="T46" fmla="*/ 15 w 35"/>
                  <a:gd name="T47" fmla="*/ 0 h 213"/>
                  <a:gd name="T48" fmla="*/ 12 w 35"/>
                  <a:gd name="T49" fmla="*/ 3 h 213"/>
                  <a:gd name="T50" fmla="*/ 12 w 35"/>
                  <a:gd name="T51" fmla="*/ 5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5" h="213">
                    <a:moveTo>
                      <a:pt x="12" y="5"/>
                    </a:moveTo>
                    <a:lnTo>
                      <a:pt x="12" y="3"/>
                    </a:lnTo>
                    <a:lnTo>
                      <a:pt x="8" y="29"/>
                    </a:lnTo>
                    <a:lnTo>
                      <a:pt x="4" y="54"/>
                    </a:lnTo>
                    <a:lnTo>
                      <a:pt x="2" y="81"/>
                    </a:lnTo>
                    <a:lnTo>
                      <a:pt x="0" y="107"/>
                    </a:lnTo>
                    <a:lnTo>
                      <a:pt x="3" y="135"/>
                    </a:lnTo>
                    <a:lnTo>
                      <a:pt x="8" y="162"/>
                    </a:lnTo>
                    <a:lnTo>
                      <a:pt x="15" y="188"/>
                    </a:lnTo>
                    <a:lnTo>
                      <a:pt x="26" y="213"/>
                    </a:lnTo>
                    <a:lnTo>
                      <a:pt x="35" y="208"/>
                    </a:lnTo>
                    <a:lnTo>
                      <a:pt x="24" y="185"/>
                    </a:lnTo>
                    <a:lnTo>
                      <a:pt x="17" y="160"/>
                    </a:lnTo>
                    <a:lnTo>
                      <a:pt x="12" y="135"/>
                    </a:lnTo>
                    <a:lnTo>
                      <a:pt x="11" y="107"/>
                    </a:lnTo>
                    <a:lnTo>
                      <a:pt x="11" y="81"/>
                    </a:lnTo>
                    <a:lnTo>
                      <a:pt x="14" y="54"/>
                    </a:lnTo>
                    <a:lnTo>
                      <a:pt x="17" y="29"/>
                    </a:lnTo>
                    <a:lnTo>
                      <a:pt x="22" y="6"/>
                    </a:lnTo>
                    <a:lnTo>
                      <a:pt x="22" y="5"/>
                    </a:lnTo>
                    <a:lnTo>
                      <a:pt x="22" y="6"/>
                    </a:lnTo>
                    <a:lnTo>
                      <a:pt x="20" y="2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2" y="3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35" name="Freeform 459"/>
              <p:cNvSpPr>
                <a:spLocks/>
              </p:cNvSpPr>
              <p:nvPr/>
            </p:nvSpPr>
            <p:spPr bwMode="auto">
              <a:xfrm>
                <a:off x="3512" y="2648"/>
                <a:ext cx="94" cy="387"/>
              </a:xfrm>
              <a:custGeom>
                <a:avLst/>
                <a:gdLst>
                  <a:gd name="T0" fmla="*/ 8 w 189"/>
                  <a:gd name="T1" fmla="*/ 0 h 773"/>
                  <a:gd name="T2" fmla="*/ 8 w 189"/>
                  <a:gd name="T3" fmla="*/ 0 h 773"/>
                  <a:gd name="T4" fmla="*/ 1 w 189"/>
                  <a:gd name="T5" fmla="*/ 19 h 773"/>
                  <a:gd name="T6" fmla="*/ 0 w 189"/>
                  <a:gd name="T7" fmla="*/ 47 h 773"/>
                  <a:gd name="T8" fmla="*/ 3 w 189"/>
                  <a:gd name="T9" fmla="*/ 83 h 773"/>
                  <a:gd name="T10" fmla="*/ 10 w 189"/>
                  <a:gd name="T11" fmla="*/ 128 h 773"/>
                  <a:gd name="T12" fmla="*/ 20 w 189"/>
                  <a:gd name="T13" fmla="*/ 179 h 773"/>
                  <a:gd name="T14" fmla="*/ 33 w 189"/>
                  <a:gd name="T15" fmla="*/ 236 h 773"/>
                  <a:gd name="T16" fmla="*/ 48 w 189"/>
                  <a:gd name="T17" fmla="*/ 296 h 773"/>
                  <a:gd name="T18" fmla="*/ 65 w 189"/>
                  <a:gd name="T19" fmla="*/ 358 h 773"/>
                  <a:gd name="T20" fmla="*/ 83 w 189"/>
                  <a:gd name="T21" fmla="*/ 421 h 773"/>
                  <a:gd name="T22" fmla="*/ 100 w 189"/>
                  <a:gd name="T23" fmla="*/ 485 h 773"/>
                  <a:gd name="T24" fmla="*/ 117 w 189"/>
                  <a:gd name="T25" fmla="*/ 546 h 773"/>
                  <a:gd name="T26" fmla="*/ 135 w 189"/>
                  <a:gd name="T27" fmla="*/ 603 h 773"/>
                  <a:gd name="T28" fmla="*/ 149 w 189"/>
                  <a:gd name="T29" fmla="*/ 656 h 773"/>
                  <a:gd name="T30" fmla="*/ 162 w 189"/>
                  <a:gd name="T31" fmla="*/ 703 h 773"/>
                  <a:gd name="T32" fmla="*/ 173 w 189"/>
                  <a:gd name="T33" fmla="*/ 743 h 773"/>
                  <a:gd name="T34" fmla="*/ 179 w 189"/>
                  <a:gd name="T35" fmla="*/ 773 h 773"/>
                  <a:gd name="T36" fmla="*/ 189 w 189"/>
                  <a:gd name="T37" fmla="*/ 773 h 773"/>
                  <a:gd name="T38" fmla="*/ 182 w 189"/>
                  <a:gd name="T39" fmla="*/ 740 h 773"/>
                  <a:gd name="T40" fmla="*/ 171 w 189"/>
                  <a:gd name="T41" fmla="*/ 701 h 773"/>
                  <a:gd name="T42" fmla="*/ 159 w 189"/>
                  <a:gd name="T43" fmla="*/ 654 h 773"/>
                  <a:gd name="T44" fmla="*/ 144 w 189"/>
                  <a:gd name="T45" fmla="*/ 601 h 773"/>
                  <a:gd name="T46" fmla="*/ 126 w 189"/>
                  <a:gd name="T47" fmla="*/ 543 h 773"/>
                  <a:gd name="T48" fmla="*/ 109 w 189"/>
                  <a:gd name="T49" fmla="*/ 482 h 773"/>
                  <a:gd name="T50" fmla="*/ 92 w 189"/>
                  <a:gd name="T51" fmla="*/ 419 h 773"/>
                  <a:gd name="T52" fmla="*/ 75 w 189"/>
                  <a:gd name="T53" fmla="*/ 356 h 773"/>
                  <a:gd name="T54" fmla="*/ 57 w 189"/>
                  <a:gd name="T55" fmla="*/ 293 h 773"/>
                  <a:gd name="T56" fmla="*/ 42 w 189"/>
                  <a:gd name="T57" fmla="*/ 233 h 773"/>
                  <a:gd name="T58" fmla="*/ 30 w 189"/>
                  <a:gd name="T59" fmla="*/ 177 h 773"/>
                  <a:gd name="T60" fmla="*/ 19 w 189"/>
                  <a:gd name="T61" fmla="*/ 128 h 773"/>
                  <a:gd name="T62" fmla="*/ 12 w 189"/>
                  <a:gd name="T63" fmla="*/ 83 h 773"/>
                  <a:gd name="T64" fmla="*/ 9 w 189"/>
                  <a:gd name="T65" fmla="*/ 47 h 773"/>
                  <a:gd name="T66" fmla="*/ 10 w 189"/>
                  <a:gd name="T67" fmla="*/ 19 h 773"/>
                  <a:gd name="T68" fmla="*/ 15 w 189"/>
                  <a:gd name="T69" fmla="*/ 7 h 773"/>
                  <a:gd name="T70" fmla="*/ 15 w 189"/>
                  <a:gd name="T71" fmla="*/ 7 h 773"/>
                  <a:gd name="T72" fmla="*/ 8 w 189"/>
                  <a:gd name="T73" fmla="*/ 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89" h="773">
                    <a:moveTo>
                      <a:pt x="8" y="0"/>
                    </a:moveTo>
                    <a:lnTo>
                      <a:pt x="8" y="0"/>
                    </a:lnTo>
                    <a:lnTo>
                      <a:pt x="1" y="19"/>
                    </a:lnTo>
                    <a:lnTo>
                      <a:pt x="0" y="47"/>
                    </a:lnTo>
                    <a:lnTo>
                      <a:pt x="3" y="83"/>
                    </a:lnTo>
                    <a:lnTo>
                      <a:pt x="10" y="128"/>
                    </a:lnTo>
                    <a:lnTo>
                      <a:pt x="20" y="179"/>
                    </a:lnTo>
                    <a:lnTo>
                      <a:pt x="33" y="236"/>
                    </a:lnTo>
                    <a:lnTo>
                      <a:pt x="48" y="296"/>
                    </a:lnTo>
                    <a:lnTo>
                      <a:pt x="65" y="358"/>
                    </a:lnTo>
                    <a:lnTo>
                      <a:pt x="83" y="421"/>
                    </a:lnTo>
                    <a:lnTo>
                      <a:pt x="100" y="485"/>
                    </a:lnTo>
                    <a:lnTo>
                      <a:pt x="117" y="546"/>
                    </a:lnTo>
                    <a:lnTo>
                      <a:pt x="135" y="603"/>
                    </a:lnTo>
                    <a:lnTo>
                      <a:pt x="149" y="656"/>
                    </a:lnTo>
                    <a:lnTo>
                      <a:pt x="162" y="703"/>
                    </a:lnTo>
                    <a:lnTo>
                      <a:pt x="173" y="743"/>
                    </a:lnTo>
                    <a:lnTo>
                      <a:pt x="179" y="773"/>
                    </a:lnTo>
                    <a:lnTo>
                      <a:pt x="189" y="773"/>
                    </a:lnTo>
                    <a:lnTo>
                      <a:pt x="182" y="740"/>
                    </a:lnTo>
                    <a:lnTo>
                      <a:pt x="171" y="701"/>
                    </a:lnTo>
                    <a:lnTo>
                      <a:pt x="159" y="654"/>
                    </a:lnTo>
                    <a:lnTo>
                      <a:pt x="144" y="601"/>
                    </a:lnTo>
                    <a:lnTo>
                      <a:pt x="126" y="543"/>
                    </a:lnTo>
                    <a:lnTo>
                      <a:pt x="109" y="482"/>
                    </a:lnTo>
                    <a:lnTo>
                      <a:pt x="92" y="419"/>
                    </a:lnTo>
                    <a:lnTo>
                      <a:pt x="75" y="356"/>
                    </a:lnTo>
                    <a:lnTo>
                      <a:pt x="57" y="293"/>
                    </a:lnTo>
                    <a:lnTo>
                      <a:pt x="42" y="233"/>
                    </a:lnTo>
                    <a:lnTo>
                      <a:pt x="30" y="177"/>
                    </a:lnTo>
                    <a:lnTo>
                      <a:pt x="19" y="128"/>
                    </a:lnTo>
                    <a:lnTo>
                      <a:pt x="12" y="83"/>
                    </a:lnTo>
                    <a:lnTo>
                      <a:pt x="9" y="47"/>
                    </a:lnTo>
                    <a:lnTo>
                      <a:pt x="10" y="19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36" name="Freeform 460"/>
              <p:cNvSpPr>
                <a:spLocks/>
              </p:cNvSpPr>
              <p:nvPr/>
            </p:nvSpPr>
            <p:spPr bwMode="auto">
              <a:xfrm>
                <a:off x="3516" y="2610"/>
                <a:ext cx="64" cy="42"/>
              </a:xfrm>
              <a:custGeom>
                <a:avLst/>
                <a:gdLst>
                  <a:gd name="T0" fmla="*/ 127 w 129"/>
                  <a:gd name="T1" fmla="*/ 0 h 83"/>
                  <a:gd name="T2" fmla="*/ 127 w 129"/>
                  <a:gd name="T3" fmla="*/ 0 h 83"/>
                  <a:gd name="T4" fmla="*/ 113 w 129"/>
                  <a:gd name="T5" fmla="*/ 4 h 83"/>
                  <a:gd name="T6" fmla="*/ 99 w 129"/>
                  <a:gd name="T7" fmla="*/ 9 h 83"/>
                  <a:gd name="T8" fmla="*/ 84 w 129"/>
                  <a:gd name="T9" fmla="*/ 15 h 83"/>
                  <a:gd name="T10" fmla="*/ 69 w 129"/>
                  <a:gd name="T11" fmla="*/ 22 h 83"/>
                  <a:gd name="T12" fmla="*/ 53 w 129"/>
                  <a:gd name="T13" fmla="*/ 30 h 83"/>
                  <a:gd name="T14" fmla="*/ 34 w 129"/>
                  <a:gd name="T15" fmla="*/ 42 h 83"/>
                  <a:gd name="T16" fmla="*/ 17 w 129"/>
                  <a:gd name="T17" fmla="*/ 57 h 83"/>
                  <a:gd name="T18" fmla="*/ 0 w 129"/>
                  <a:gd name="T19" fmla="*/ 76 h 83"/>
                  <a:gd name="T20" fmla="*/ 7 w 129"/>
                  <a:gd name="T21" fmla="*/ 83 h 83"/>
                  <a:gd name="T22" fmla="*/ 24 w 129"/>
                  <a:gd name="T23" fmla="*/ 64 h 83"/>
                  <a:gd name="T24" fmla="*/ 41 w 129"/>
                  <a:gd name="T25" fmla="*/ 49 h 83"/>
                  <a:gd name="T26" fmla="*/ 57 w 129"/>
                  <a:gd name="T27" fmla="*/ 39 h 83"/>
                  <a:gd name="T28" fmla="*/ 74 w 129"/>
                  <a:gd name="T29" fmla="*/ 31 h 83"/>
                  <a:gd name="T30" fmla="*/ 88 w 129"/>
                  <a:gd name="T31" fmla="*/ 24 h 83"/>
                  <a:gd name="T32" fmla="*/ 101 w 129"/>
                  <a:gd name="T33" fmla="*/ 18 h 83"/>
                  <a:gd name="T34" fmla="*/ 115 w 129"/>
                  <a:gd name="T35" fmla="*/ 13 h 83"/>
                  <a:gd name="T36" fmla="*/ 129 w 129"/>
                  <a:gd name="T37" fmla="*/ 9 h 83"/>
                  <a:gd name="T38" fmla="*/ 129 w 129"/>
                  <a:gd name="T39" fmla="*/ 9 h 83"/>
                  <a:gd name="T40" fmla="*/ 127 w 129"/>
                  <a:gd name="T41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9" h="83">
                    <a:moveTo>
                      <a:pt x="127" y="0"/>
                    </a:moveTo>
                    <a:lnTo>
                      <a:pt x="127" y="0"/>
                    </a:lnTo>
                    <a:lnTo>
                      <a:pt x="113" y="4"/>
                    </a:lnTo>
                    <a:lnTo>
                      <a:pt x="99" y="9"/>
                    </a:lnTo>
                    <a:lnTo>
                      <a:pt x="84" y="15"/>
                    </a:lnTo>
                    <a:lnTo>
                      <a:pt x="69" y="22"/>
                    </a:lnTo>
                    <a:lnTo>
                      <a:pt x="53" y="30"/>
                    </a:lnTo>
                    <a:lnTo>
                      <a:pt x="34" y="42"/>
                    </a:lnTo>
                    <a:lnTo>
                      <a:pt x="17" y="57"/>
                    </a:lnTo>
                    <a:lnTo>
                      <a:pt x="0" y="76"/>
                    </a:lnTo>
                    <a:lnTo>
                      <a:pt x="7" y="83"/>
                    </a:lnTo>
                    <a:lnTo>
                      <a:pt x="24" y="64"/>
                    </a:lnTo>
                    <a:lnTo>
                      <a:pt x="41" y="49"/>
                    </a:lnTo>
                    <a:lnTo>
                      <a:pt x="57" y="39"/>
                    </a:lnTo>
                    <a:lnTo>
                      <a:pt x="74" y="31"/>
                    </a:lnTo>
                    <a:lnTo>
                      <a:pt x="88" y="24"/>
                    </a:lnTo>
                    <a:lnTo>
                      <a:pt x="101" y="18"/>
                    </a:lnTo>
                    <a:lnTo>
                      <a:pt x="115" y="13"/>
                    </a:lnTo>
                    <a:lnTo>
                      <a:pt x="129" y="9"/>
                    </a:lnTo>
                    <a:lnTo>
                      <a:pt x="129" y="9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37" name="Freeform 461"/>
              <p:cNvSpPr>
                <a:spLocks/>
              </p:cNvSpPr>
              <p:nvPr/>
            </p:nvSpPr>
            <p:spPr bwMode="auto">
              <a:xfrm>
                <a:off x="3579" y="2586"/>
                <a:ext cx="252" cy="29"/>
              </a:xfrm>
              <a:custGeom>
                <a:avLst/>
                <a:gdLst>
                  <a:gd name="T0" fmla="*/ 503 w 503"/>
                  <a:gd name="T1" fmla="*/ 0 h 58"/>
                  <a:gd name="T2" fmla="*/ 503 w 503"/>
                  <a:gd name="T3" fmla="*/ 0 h 58"/>
                  <a:gd name="T4" fmla="*/ 491 w 503"/>
                  <a:gd name="T5" fmla="*/ 1 h 58"/>
                  <a:gd name="T6" fmla="*/ 473 w 503"/>
                  <a:gd name="T7" fmla="*/ 4 h 58"/>
                  <a:gd name="T8" fmla="*/ 446 w 503"/>
                  <a:gd name="T9" fmla="*/ 6 h 58"/>
                  <a:gd name="T10" fmla="*/ 414 w 503"/>
                  <a:gd name="T11" fmla="*/ 8 h 58"/>
                  <a:gd name="T12" fmla="*/ 379 w 503"/>
                  <a:gd name="T13" fmla="*/ 12 h 58"/>
                  <a:gd name="T14" fmla="*/ 338 w 503"/>
                  <a:gd name="T15" fmla="*/ 15 h 58"/>
                  <a:gd name="T16" fmla="*/ 296 w 503"/>
                  <a:gd name="T17" fmla="*/ 19 h 58"/>
                  <a:gd name="T18" fmla="*/ 252 w 503"/>
                  <a:gd name="T19" fmla="*/ 22 h 58"/>
                  <a:gd name="T20" fmla="*/ 208 w 503"/>
                  <a:gd name="T21" fmla="*/ 26 h 58"/>
                  <a:gd name="T22" fmla="*/ 165 w 503"/>
                  <a:gd name="T23" fmla="*/ 29 h 58"/>
                  <a:gd name="T24" fmla="*/ 125 w 503"/>
                  <a:gd name="T25" fmla="*/ 33 h 58"/>
                  <a:gd name="T26" fmla="*/ 89 w 503"/>
                  <a:gd name="T27" fmla="*/ 36 h 58"/>
                  <a:gd name="T28" fmla="*/ 57 w 503"/>
                  <a:gd name="T29" fmla="*/ 39 h 58"/>
                  <a:gd name="T30" fmla="*/ 31 w 503"/>
                  <a:gd name="T31" fmla="*/ 43 h 58"/>
                  <a:gd name="T32" fmla="*/ 12 w 503"/>
                  <a:gd name="T33" fmla="*/ 46 h 58"/>
                  <a:gd name="T34" fmla="*/ 0 w 503"/>
                  <a:gd name="T35" fmla="*/ 49 h 58"/>
                  <a:gd name="T36" fmla="*/ 2 w 503"/>
                  <a:gd name="T37" fmla="*/ 58 h 58"/>
                  <a:gd name="T38" fmla="*/ 12 w 503"/>
                  <a:gd name="T39" fmla="*/ 56 h 58"/>
                  <a:gd name="T40" fmla="*/ 31 w 503"/>
                  <a:gd name="T41" fmla="*/ 52 h 58"/>
                  <a:gd name="T42" fmla="*/ 57 w 503"/>
                  <a:gd name="T43" fmla="*/ 49 h 58"/>
                  <a:gd name="T44" fmla="*/ 89 w 503"/>
                  <a:gd name="T45" fmla="*/ 45 h 58"/>
                  <a:gd name="T46" fmla="*/ 125 w 503"/>
                  <a:gd name="T47" fmla="*/ 42 h 58"/>
                  <a:gd name="T48" fmla="*/ 165 w 503"/>
                  <a:gd name="T49" fmla="*/ 38 h 58"/>
                  <a:gd name="T50" fmla="*/ 208 w 503"/>
                  <a:gd name="T51" fmla="*/ 35 h 58"/>
                  <a:gd name="T52" fmla="*/ 252 w 503"/>
                  <a:gd name="T53" fmla="*/ 31 h 58"/>
                  <a:gd name="T54" fmla="*/ 296 w 503"/>
                  <a:gd name="T55" fmla="*/ 28 h 58"/>
                  <a:gd name="T56" fmla="*/ 338 w 503"/>
                  <a:gd name="T57" fmla="*/ 24 h 58"/>
                  <a:gd name="T58" fmla="*/ 379 w 503"/>
                  <a:gd name="T59" fmla="*/ 21 h 58"/>
                  <a:gd name="T60" fmla="*/ 414 w 503"/>
                  <a:gd name="T61" fmla="*/ 18 h 58"/>
                  <a:gd name="T62" fmla="*/ 446 w 503"/>
                  <a:gd name="T63" fmla="*/ 15 h 58"/>
                  <a:gd name="T64" fmla="*/ 473 w 503"/>
                  <a:gd name="T65" fmla="*/ 13 h 58"/>
                  <a:gd name="T66" fmla="*/ 491 w 503"/>
                  <a:gd name="T67" fmla="*/ 11 h 58"/>
                  <a:gd name="T68" fmla="*/ 503 w 503"/>
                  <a:gd name="T69" fmla="*/ 9 h 58"/>
                  <a:gd name="T70" fmla="*/ 503 w 503"/>
                  <a:gd name="T71" fmla="*/ 9 h 58"/>
                  <a:gd name="T72" fmla="*/ 503 w 503"/>
                  <a:gd name="T7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03" h="58">
                    <a:moveTo>
                      <a:pt x="503" y="0"/>
                    </a:moveTo>
                    <a:lnTo>
                      <a:pt x="503" y="0"/>
                    </a:lnTo>
                    <a:lnTo>
                      <a:pt x="491" y="1"/>
                    </a:lnTo>
                    <a:lnTo>
                      <a:pt x="473" y="4"/>
                    </a:lnTo>
                    <a:lnTo>
                      <a:pt x="446" y="6"/>
                    </a:lnTo>
                    <a:lnTo>
                      <a:pt x="414" y="8"/>
                    </a:lnTo>
                    <a:lnTo>
                      <a:pt x="379" y="12"/>
                    </a:lnTo>
                    <a:lnTo>
                      <a:pt x="338" y="15"/>
                    </a:lnTo>
                    <a:lnTo>
                      <a:pt x="296" y="19"/>
                    </a:lnTo>
                    <a:lnTo>
                      <a:pt x="252" y="22"/>
                    </a:lnTo>
                    <a:lnTo>
                      <a:pt x="208" y="26"/>
                    </a:lnTo>
                    <a:lnTo>
                      <a:pt x="165" y="29"/>
                    </a:lnTo>
                    <a:lnTo>
                      <a:pt x="125" y="33"/>
                    </a:lnTo>
                    <a:lnTo>
                      <a:pt x="89" y="36"/>
                    </a:lnTo>
                    <a:lnTo>
                      <a:pt x="57" y="39"/>
                    </a:lnTo>
                    <a:lnTo>
                      <a:pt x="31" y="43"/>
                    </a:lnTo>
                    <a:lnTo>
                      <a:pt x="12" y="46"/>
                    </a:lnTo>
                    <a:lnTo>
                      <a:pt x="0" y="49"/>
                    </a:lnTo>
                    <a:lnTo>
                      <a:pt x="2" y="58"/>
                    </a:lnTo>
                    <a:lnTo>
                      <a:pt x="12" y="56"/>
                    </a:lnTo>
                    <a:lnTo>
                      <a:pt x="31" y="52"/>
                    </a:lnTo>
                    <a:lnTo>
                      <a:pt x="57" y="49"/>
                    </a:lnTo>
                    <a:lnTo>
                      <a:pt x="89" y="45"/>
                    </a:lnTo>
                    <a:lnTo>
                      <a:pt x="125" y="42"/>
                    </a:lnTo>
                    <a:lnTo>
                      <a:pt x="165" y="38"/>
                    </a:lnTo>
                    <a:lnTo>
                      <a:pt x="208" y="35"/>
                    </a:lnTo>
                    <a:lnTo>
                      <a:pt x="252" y="31"/>
                    </a:lnTo>
                    <a:lnTo>
                      <a:pt x="296" y="28"/>
                    </a:lnTo>
                    <a:lnTo>
                      <a:pt x="338" y="24"/>
                    </a:lnTo>
                    <a:lnTo>
                      <a:pt x="379" y="21"/>
                    </a:lnTo>
                    <a:lnTo>
                      <a:pt x="414" y="18"/>
                    </a:lnTo>
                    <a:lnTo>
                      <a:pt x="446" y="15"/>
                    </a:lnTo>
                    <a:lnTo>
                      <a:pt x="473" y="13"/>
                    </a:lnTo>
                    <a:lnTo>
                      <a:pt x="491" y="11"/>
                    </a:lnTo>
                    <a:lnTo>
                      <a:pt x="503" y="9"/>
                    </a:lnTo>
                    <a:lnTo>
                      <a:pt x="503" y="9"/>
                    </a:lnTo>
                    <a:lnTo>
                      <a:pt x="50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38" name="Freeform 462"/>
              <p:cNvSpPr>
                <a:spLocks/>
              </p:cNvSpPr>
              <p:nvPr/>
            </p:nvSpPr>
            <p:spPr bwMode="auto">
              <a:xfrm>
                <a:off x="3831" y="2585"/>
                <a:ext cx="43" cy="42"/>
              </a:xfrm>
              <a:custGeom>
                <a:avLst/>
                <a:gdLst>
                  <a:gd name="T0" fmla="*/ 84 w 86"/>
                  <a:gd name="T1" fmla="*/ 84 h 84"/>
                  <a:gd name="T2" fmla="*/ 86 w 86"/>
                  <a:gd name="T3" fmla="*/ 77 h 84"/>
                  <a:gd name="T4" fmla="*/ 76 w 86"/>
                  <a:gd name="T5" fmla="*/ 59 h 84"/>
                  <a:gd name="T6" fmla="*/ 67 w 86"/>
                  <a:gd name="T7" fmla="*/ 43 h 84"/>
                  <a:gd name="T8" fmla="*/ 56 w 86"/>
                  <a:gd name="T9" fmla="*/ 29 h 84"/>
                  <a:gd name="T10" fmla="*/ 46 w 86"/>
                  <a:gd name="T11" fmla="*/ 17 h 84"/>
                  <a:gd name="T12" fmla="*/ 36 w 86"/>
                  <a:gd name="T13" fmla="*/ 8 h 84"/>
                  <a:gd name="T14" fmla="*/ 24 w 86"/>
                  <a:gd name="T15" fmla="*/ 3 h 84"/>
                  <a:gd name="T16" fmla="*/ 11 w 86"/>
                  <a:gd name="T17" fmla="*/ 0 h 84"/>
                  <a:gd name="T18" fmla="*/ 0 w 86"/>
                  <a:gd name="T19" fmla="*/ 2 h 84"/>
                  <a:gd name="T20" fmla="*/ 0 w 86"/>
                  <a:gd name="T21" fmla="*/ 11 h 84"/>
                  <a:gd name="T22" fmla="*/ 11 w 86"/>
                  <a:gd name="T23" fmla="*/ 11 h 84"/>
                  <a:gd name="T24" fmla="*/ 22 w 86"/>
                  <a:gd name="T25" fmla="*/ 13 h 84"/>
                  <a:gd name="T26" fmla="*/ 31 w 86"/>
                  <a:gd name="T27" fmla="*/ 17 h 84"/>
                  <a:gd name="T28" fmla="*/ 39 w 86"/>
                  <a:gd name="T29" fmla="*/ 24 h 84"/>
                  <a:gd name="T30" fmla="*/ 49 w 86"/>
                  <a:gd name="T31" fmla="*/ 36 h 84"/>
                  <a:gd name="T32" fmla="*/ 58 w 86"/>
                  <a:gd name="T33" fmla="*/ 47 h 84"/>
                  <a:gd name="T34" fmla="*/ 67 w 86"/>
                  <a:gd name="T35" fmla="*/ 63 h 84"/>
                  <a:gd name="T36" fmla="*/ 77 w 86"/>
                  <a:gd name="T37" fmla="*/ 82 h 84"/>
                  <a:gd name="T38" fmla="*/ 79 w 86"/>
                  <a:gd name="T39" fmla="*/ 75 h 84"/>
                  <a:gd name="T40" fmla="*/ 77 w 86"/>
                  <a:gd name="T41" fmla="*/ 82 h 84"/>
                  <a:gd name="T42" fmla="*/ 79 w 86"/>
                  <a:gd name="T43" fmla="*/ 84 h 84"/>
                  <a:gd name="T44" fmla="*/ 84 w 86"/>
                  <a:gd name="T45" fmla="*/ 84 h 84"/>
                  <a:gd name="T46" fmla="*/ 86 w 86"/>
                  <a:gd name="T47" fmla="*/ 81 h 84"/>
                  <a:gd name="T48" fmla="*/ 86 w 86"/>
                  <a:gd name="T49" fmla="*/ 77 h 84"/>
                  <a:gd name="T50" fmla="*/ 84 w 86"/>
                  <a:gd name="T5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6" h="84">
                    <a:moveTo>
                      <a:pt x="84" y="84"/>
                    </a:moveTo>
                    <a:lnTo>
                      <a:pt x="86" y="77"/>
                    </a:lnTo>
                    <a:lnTo>
                      <a:pt x="76" y="59"/>
                    </a:lnTo>
                    <a:lnTo>
                      <a:pt x="67" y="43"/>
                    </a:lnTo>
                    <a:lnTo>
                      <a:pt x="56" y="29"/>
                    </a:lnTo>
                    <a:lnTo>
                      <a:pt x="46" y="17"/>
                    </a:lnTo>
                    <a:lnTo>
                      <a:pt x="36" y="8"/>
                    </a:lnTo>
                    <a:lnTo>
                      <a:pt x="24" y="3"/>
                    </a:lnTo>
                    <a:lnTo>
                      <a:pt x="11" y="0"/>
                    </a:lnTo>
                    <a:lnTo>
                      <a:pt x="0" y="2"/>
                    </a:lnTo>
                    <a:lnTo>
                      <a:pt x="0" y="11"/>
                    </a:lnTo>
                    <a:lnTo>
                      <a:pt x="11" y="11"/>
                    </a:lnTo>
                    <a:lnTo>
                      <a:pt x="22" y="13"/>
                    </a:lnTo>
                    <a:lnTo>
                      <a:pt x="31" y="17"/>
                    </a:lnTo>
                    <a:lnTo>
                      <a:pt x="39" y="24"/>
                    </a:lnTo>
                    <a:lnTo>
                      <a:pt x="49" y="36"/>
                    </a:lnTo>
                    <a:lnTo>
                      <a:pt x="58" y="47"/>
                    </a:lnTo>
                    <a:lnTo>
                      <a:pt x="67" y="63"/>
                    </a:lnTo>
                    <a:lnTo>
                      <a:pt x="77" y="82"/>
                    </a:lnTo>
                    <a:lnTo>
                      <a:pt x="79" y="75"/>
                    </a:lnTo>
                    <a:lnTo>
                      <a:pt x="77" y="82"/>
                    </a:lnTo>
                    <a:lnTo>
                      <a:pt x="79" y="84"/>
                    </a:lnTo>
                    <a:lnTo>
                      <a:pt x="84" y="84"/>
                    </a:lnTo>
                    <a:lnTo>
                      <a:pt x="86" y="81"/>
                    </a:lnTo>
                    <a:lnTo>
                      <a:pt x="86" y="77"/>
                    </a:lnTo>
                    <a:lnTo>
                      <a:pt x="84" y="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39" name="Freeform 463"/>
              <p:cNvSpPr>
                <a:spLocks/>
              </p:cNvSpPr>
              <p:nvPr/>
            </p:nvSpPr>
            <p:spPr bwMode="auto">
              <a:xfrm>
                <a:off x="3799" y="2622"/>
                <a:ext cx="74" cy="93"/>
              </a:xfrm>
              <a:custGeom>
                <a:avLst/>
                <a:gdLst>
                  <a:gd name="T0" fmla="*/ 2 w 147"/>
                  <a:gd name="T1" fmla="*/ 184 h 184"/>
                  <a:gd name="T2" fmla="*/ 9 w 147"/>
                  <a:gd name="T3" fmla="*/ 182 h 184"/>
                  <a:gd name="T4" fmla="*/ 17 w 147"/>
                  <a:gd name="T5" fmla="*/ 167 h 184"/>
                  <a:gd name="T6" fmla="*/ 27 w 147"/>
                  <a:gd name="T7" fmla="*/ 146 h 184"/>
                  <a:gd name="T8" fmla="*/ 40 w 147"/>
                  <a:gd name="T9" fmla="*/ 123 h 184"/>
                  <a:gd name="T10" fmla="*/ 56 w 147"/>
                  <a:gd name="T11" fmla="*/ 98 h 184"/>
                  <a:gd name="T12" fmla="*/ 73 w 147"/>
                  <a:gd name="T13" fmla="*/ 74 h 184"/>
                  <a:gd name="T14" fmla="*/ 95 w 147"/>
                  <a:gd name="T15" fmla="*/ 49 h 184"/>
                  <a:gd name="T16" fmla="*/ 121 w 147"/>
                  <a:gd name="T17" fmla="*/ 26 h 184"/>
                  <a:gd name="T18" fmla="*/ 147 w 147"/>
                  <a:gd name="T19" fmla="*/ 9 h 184"/>
                  <a:gd name="T20" fmla="*/ 142 w 147"/>
                  <a:gd name="T21" fmla="*/ 0 h 184"/>
                  <a:gd name="T22" fmla="*/ 114 w 147"/>
                  <a:gd name="T23" fmla="*/ 19 h 184"/>
                  <a:gd name="T24" fmla="*/ 88 w 147"/>
                  <a:gd name="T25" fmla="*/ 42 h 184"/>
                  <a:gd name="T26" fmla="*/ 66 w 147"/>
                  <a:gd name="T27" fmla="*/ 67 h 184"/>
                  <a:gd name="T28" fmla="*/ 47 w 147"/>
                  <a:gd name="T29" fmla="*/ 93 h 184"/>
                  <a:gd name="T30" fmla="*/ 31 w 147"/>
                  <a:gd name="T31" fmla="*/ 118 h 184"/>
                  <a:gd name="T32" fmla="*/ 18 w 147"/>
                  <a:gd name="T33" fmla="*/ 142 h 184"/>
                  <a:gd name="T34" fmla="*/ 8 w 147"/>
                  <a:gd name="T35" fmla="*/ 162 h 184"/>
                  <a:gd name="T36" fmla="*/ 0 w 147"/>
                  <a:gd name="T37" fmla="*/ 177 h 184"/>
                  <a:gd name="T38" fmla="*/ 6 w 147"/>
                  <a:gd name="T39" fmla="*/ 175 h 184"/>
                  <a:gd name="T40" fmla="*/ 0 w 147"/>
                  <a:gd name="T41" fmla="*/ 177 h 184"/>
                  <a:gd name="T42" fmla="*/ 0 w 147"/>
                  <a:gd name="T43" fmla="*/ 181 h 184"/>
                  <a:gd name="T44" fmla="*/ 3 w 147"/>
                  <a:gd name="T45" fmla="*/ 184 h 184"/>
                  <a:gd name="T46" fmla="*/ 6 w 147"/>
                  <a:gd name="T47" fmla="*/ 184 h 184"/>
                  <a:gd name="T48" fmla="*/ 9 w 147"/>
                  <a:gd name="T49" fmla="*/ 182 h 184"/>
                  <a:gd name="T50" fmla="*/ 2 w 147"/>
                  <a:gd name="T5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7" h="184">
                    <a:moveTo>
                      <a:pt x="2" y="184"/>
                    </a:moveTo>
                    <a:lnTo>
                      <a:pt x="9" y="182"/>
                    </a:lnTo>
                    <a:lnTo>
                      <a:pt x="17" y="167"/>
                    </a:lnTo>
                    <a:lnTo>
                      <a:pt x="27" y="146"/>
                    </a:lnTo>
                    <a:lnTo>
                      <a:pt x="40" y="123"/>
                    </a:lnTo>
                    <a:lnTo>
                      <a:pt x="56" y="98"/>
                    </a:lnTo>
                    <a:lnTo>
                      <a:pt x="73" y="74"/>
                    </a:lnTo>
                    <a:lnTo>
                      <a:pt x="95" y="49"/>
                    </a:lnTo>
                    <a:lnTo>
                      <a:pt x="121" y="26"/>
                    </a:lnTo>
                    <a:lnTo>
                      <a:pt x="147" y="9"/>
                    </a:lnTo>
                    <a:lnTo>
                      <a:pt x="142" y="0"/>
                    </a:lnTo>
                    <a:lnTo>
                      <a:pt x="114" y="19"/>
                    </a:lnTo>
                    <a:lnTo>
                      <a:pt x="88" y="42"/>
                    </a:lnTo>
                    <a:lnTo>
                      <a:pt x="66" y="67"/>
                    </a:lnTo>
                    <a:lnTo>
                      <a:pt x="47" y="93"/>
                    </a:lnTo>
                    <a:lnTo>
                      <a:pt x="31" y="118"/>
                    </a:lnTo>
                    <a:lnTo>
                      <a:pt x="18" y="142"/>
                    </a:lnTo>
                    <a:lnTo>
                      <a:pt x="8" y="162"/>
                    </a:lnTo>
                    <a:lnTo>
                      <a:pt x="0" y="177"/>
                    </a:lnTo>
                    <a:lnTo>
                      <a:pt x="6" y="175"/>
                    </a:lnTo>
                    <a:lnTo>
                      <a:pt x="0" y="177"/>
                    </a:lnTo>
                    <a:lnTo>
                      <a:pt x="0" y="181"/>
                    </a:lnTo>
                    <a:lnTo>
                      <a:pt x="3" y="184"/>
                    </a:lnTo>
                    <a:lnTo>
                      <a:pt x="6" y="184"/>
                    </a:lnTo>
                    <a:lnTo>
                      <a:pt x="9" y="182"/>
                    </a:lnTo>
                    <a:lnTo>
                      <a:pt x="2" y="1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40" name="Freeform 464"/>
              <p:cNvSpPr>
                <a:spLocks/>
              </p:cNvSpPr>
              <p:nvPr/>
            </p:nvSpPr>
            <p:spPr bwMode="auto">
              <a:xfrm>
                <a:off x="3746" y="2710"/>
                <a:ext cx="57" cy="68"/>
              </a:xfrm>
              <a:custGeom>
                <a:avLst/>
                <a:gdLst>
                  <a:gd name="T0" fmla="*/ 9 w 114"/>
                  <a:gd name="T1" fmla="*/ 135 h 136"/>
                  <a:gd name="T2" fmla="*/ 9 w 114"/>
                  <a:gd name="T3" fmla="*/ 135 h 136"/>
                  <a:gd name="T4" fmla="*/ 19 w 114"/>
                  <a:gd name="T5" fmla="*/ 122 h 136"/>
                  <a:gd name="T6" fmla="*/ 32 w 114"/>
                  <a:gd name="T7" fmla="*/ 104 h 136"/>
                  <a:gd name="T8" fmla="*/ 45 w 114"/>
                  <a:gd name="T9" fmla="*/ 81 h 136"/>
                  <a:gd name="T10" fmla="*/ 60 w 114"/>
                  <a:gd name="T11" fmla="*/ 58 h 136"/>
                  <a:gd name="T12" fmla="*/ 75 w 114"/>
                  <a:gd name="T13" fmla="*/ 37 h 136"/>
                  <a:gd name="T14" fmla="*/ 90 w 114"/>
                  <a:gd name="T15" fmla="*/ 19 h 136"/>
                  <a:gd name="T16" fmla="*/ 103 w 114"/>
                  <a:gd name="T17" fmla="*/ 10 h 136"/>
                  <a:gd name="T18" fmla="*/ 110 w 114"/>
                  <a:gd name="T19" fmla="*/ 9 h 136"/>
                  <a:gd name="T20" fmla="*/ 114 w 114"/>
                  <a:gd name="T21" fmla="*/ 0 h 136"/>
                  <a:gd name="T22" fmla="*/ 98 w 114"/>
                  <a:gd name="T23" fmla="*/ 1 h 136"/>
                  <a:gd name="T24" fmla="*/ 83 w 114"/>
                  <a:gd name="T25" fmla="*/ 13 h 136"/>
                  <a:gd name="T26" fmla="*/ 68 w 114"/>
                  <a:gd name="T27" fmla="*/ 30 h 136"/>
                  <a:gd name="T28" fmla="*/ 51 w 114"/>
                  <a:gd name="T29" fmla="*/ 53 h 136"/>
                  <a:gd name="T30" fmla="*/ 36 w 114"/>
                  <a:gd name="T31" fmla="*/ 76 h 136"/>
                  <a:gd name="T32" fmla="*/ 22 w 114"/>
                  <a:gd name="T33" fmla="*/ 99 h 136"/>
                  <a:gd name="T34" fmla="*/ 10 w 114"/>
                  <a:gd name="T35" fmla="*/ 117 h 136"/>
                  <a:gd name="T36" fmla="*/ 2 w 114"/>
                  <a:gd name="T37" fmla="*/ 128 h 136"/>
                  <a:gd name="T38" fmla="*/ 2 w 114"/>
                  <a:gd name="T39" fmla="*/ 128 h 136"/>
                  <a:gd name="T40" fmla="*/ 2 w 114"/>
                  <a:gd name="T41" fmla="*/ 128 h 136"/>
                  <a:gd name="T42" fmla="*/ 0 w 114"/>
                  <a:gd name="T43" fmla="*/ 131 h 136"/>
                  <a:gd name="T44" fmla="*/ 2 w 114"/>
                  <a:gd name="T45" fmla="*/ 135 h 136"/>
                  <a:gd name="T46" fmla="*/ 5 w 114"/>
                  <a:gd name="T47" fmla="*/ 136 h 136"/>
                  <a:gd name="T48" fmla="*/ 9 w 114"/>
                  <a:gd name="T49" fmla="*/ 135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4" h="136">
                    <a:moveTo>
                      <a:pt x="9" y="135"/>
                    </a:moveTo>
                    <a:lnTo>
                      <a:pt x="9" y="135"/>
                    </a:lnTo>
                    <a:lnTo>
                      <a:pt x="19" y="122"/>
                    </a:lnTo>
                    <a:lnTo>
                      <a:pt x="32" y="104"/>
                    </a:lnTo>
                    <a:lnTo>
                      <a:pt x="45" y="81"/>
                    </a:lnTo>
                    <a:lnTo>
                      <a:pt x="60" y="58"/>
                    </a:lnTo>
                    <a:lnTo>
                      <a:pt x="75" y="37"/>
                    </a:lnTo>
                    <a:lnTo>
                      <a:pt x="90" y="19"/>
                    </a:lnTo>
                    <a:lnTo>
                      <a:pt x="103" y="10"/>
                    </a:lnTo>
                    <a:lnTo>
                      <a:pt x="110" y="9"/>
                    </a:lnTo>
                    <a:lnTo>
                      <a:pt x="114" y="0"/>
                    </a:lnTo>
                    <a:lnTo>
                      <a:pt x="98" y="1"/>
                    </a:lnTo>
                    <a:lnTo>
                      <a:pt x="83" y="13"/>
                    </a:lnTo>
                    <a:lnTo>
                      <a:pt x="68" y="30"/>
                    </a:lnTo>
                    <a:lnTo>
                      <a:pt x="51" y="53"/>
                    </a:lnTo>
                    <a:lnTo>
                      <a:pt x="36" y="76"/>
                    </a:lnTo>
                    <a:lnTo>
                      <a:pt x="22" y="99"/>
                    </a:lnTo>
                    <a:lnTo>
                      <a:pt x="10" y="117"/>
                    </a:lnTo>
                    <a:lnTo>
                      <a:pt x="2" y="128"/>
                    </a:lnTo>
                    <a:lnTo>
                      <a:pt x="2" y="128"/>
                    </a:lnTo>
                    <a:lnTo>
                      <a:pt x="2" y="128"/>
                    </a:lnTo>
                    <a:lnTo>
                      <a:pt x="0" y="131"/>
                    </a:lnTo>
                    <a:lnTo>
                      <a:pt x="2" y="135"/>
                    </a:lnTo>
                    <a:lnTo>
                      <a:pt x="5" y="136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41" name="Freeform 465"/>
              <p:cNvSpPr>
                <a:spLocks/>
              </p:cNvSpPr>
              <p:nvPr/>
            </p:nvSpPr>
            <p:spPr bwMode="auto">
              <a:xfrm>
                <a:off x="3739" y="2774"/>
                <a:ext cx="15" cy="25"/>
              </a:xfrm>
              <a:custGeom>
                <a:avLst/>
                <a:gdLst>
                  <a:gd name="T0" fmla="*/ 30 w 30"/>
                  <a:gd name="T1" fmla="*/ 47 h 49"/>
                  <a:gd name="T2" fmla="*/ 26 w 30"/>
                  <a:gd name="T3" fmla="*/ 40 h 49"/>
                  <a:gd name="T4" fmla="*/ 13 w 30"/>
                  <a:gd name="T5" fmla="*/ 33 h 49"/>
                  <a:gd name="T6" fmla="*/ 9 w 30"/>
                  <a:gd name="T7" fmla="*/ 27 h 49"/>
                  <a:gd name="T8" fmla="*/ 12 w 30"/>
                  <a:gd name="T9" fmla="*/ 19 h 49"/>
                  <a:gd name="T10" fmla="*/ 22 w 30"/>
                  <a:gd name="T11" fmla="*/ 7 h 49"/>
                  <a:gd name="T12" fmla="*/ 15 w 30"/>
                  <a:gd name="T13" fmla="*/ 0 h 49"/>
                  <a:gd name="T14" fmla="*/ 3 w 30"/>
                  <a:gd name="T15" fmla="*/ 15 h 49"/>
                  <a:gd name="T16" fmla="*/ 0 w 30"/>
                  <a:gd name="T17" fmla="*/ 27 h 49"/>
                  <a:gd name="T18" fmla="*/ 7 w 30"/>
                  <a:gd name="T19" fmla="*/ 40 h 49"/>
                  <a:gd name="T20" fmla="*/ 24 w 30"/>
                  <a:gd name="T21" fmla="*/ 49 h 49"/>
                  <a:gd name="T22" fmla="*/ 20 w 30"/>
                  <a:gd name="T23" fmla="*/ 42 h 49"/>
                  <a:gd name="T24" fmla="*/ 24 w 30"/>
                  <a:gd name="T25" fmla="*/ 49 h 49"/>
                  <a:gd name="T26" fmla="*/ 27 w 30"/>
                  <a:gd name="T27" fmla="*/ 48 h 49"/>
                  <a:gd name="T28" fmla="*/ 30 w 30"/>
                  <a:gd name="T29" fmla="*/ 46 h 49"/>
                  <a:gd name="T30" fmla="*/ 30 w 30"/>
                  <a:gd name="T31" fmla="*/ 42 h 49"/>
                  <a:gd name="T32" fmla="*/ 26 w 30"/>
                  <a:gd name="T33" fmla="*/ 40 h 49"/>
                  <a:gd name="T34" fmla="*/ 30 w 30"/>
                  <a:gd name="T35" fmla="*/ 4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49">
                    <a:moveTo>
                      <a:pt x="30" y="47"/>
                    </a:moveTo>
                    <a:lnTo>
                      <a:pt x="26" y="40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12" y="19"/>
                    </a:lnTo>
                    <a:lnTo>
                      <a:pt x="22" y="7"/>
                    </a:lnTo>
                    <a:lnTo>
                      <a:pt x="15" y="0"/>
                    </a:lnTo>
                    <a:lnTo>
                      <a:pt x="3" y="15"/>
                    </a:lnTo>
                    <a:lnTo>
                      <a:pt x="0" y="27"/>
                    </a:lnTo>
                    <a:lnTo>
                      <a:pt x="7" y="40"/>
                    </a:lnTo>
                    <a:lnTo>
                      <a:pt x="24" y="49"/>
                    </a:lnTo>
                    <a:lnTo>
                      <a:pt x="20" y="42"/>
                    </a:lnTo>
                    <a:lnTo>
                      <a:pt x="24" y="49"/>
                    </a:lnTo>
                    <a:lnTo>
                      <a:pt x="27" y="48"/>
                    </a:lnTo>
                    <a:lnTo>
                      <a:pt x="30" y="46"/>
                    </a:lnTo>
                    <a:lnTo>
                      <a:pt x="30" y="42"/>
                    </a:lnTo>
                    <a:lnTo>
                      <a:pt x="26" y="40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42" name="Freeform 466"/>
              <p:cNvSpPr>
                <a:spLocks/>
              </p:cNvSpPr>
              <p:nvPr/>
            </p:nvSpPr>
            <p:spPr bwMode="auto">
              <a:xfrm>
                <a:off x="3728" y="2795"/>
                <a:ext cx="26" cy="57"/>
              </a:xfrm>
              <a:custGeom>
                <a:avLst/>
                <a:gdLst>
                  <a:gd name="T0" fmla="*/ 11 w 52"/>
                  <a:gd name="T1" fmla="*/ 113 h 113"/>
                  <a:gd name="T2" fmla="*/ 11 w 52"/>
                  <a:gd name="T3" fmla="*/ 113 h 113"/>
                  <a:gd name="T4" fmla="*/ 11 w 52"/>
                  <a:gd name="T5" fmla="*/ 102 h 113"/>
                  <a:gd name="T6" fmla="*/ 15 w 52"/>
                  <a:gd name="T7" fmla="*/ 89 h 113"/>
                  <a:gd name="T8" fmla="*/ 19 w 52"/>
                  <a:gd name="T9" fmla="*/ 74 h 113"/>
                  <a:gd name="T10" fmla="*/ 26 w 52"/>
                  <a:gd name="T11" fmla="*/ 60 h 113"/>
                  <a:gd name="T12" fmla="*/ 33 w 52"/>
                  <a:gd name="T13" fmla="*/ 44 h 113"/>
                  <a:gd name="T14" fmla="*/ 40 w 52"/>
                  <a:gd name="T15" fmla="*/ 29 h 113"/>
                  <a:gd name="T16" fmla="*/ 46 w 52"/>
                  <a:gd name="T17" fmla="*/ 15 h 113"/>
                  <a:gd name="T18" fmla="*/ 52 w 52"/>
                  <a:gd name="T19" fmla="*/ 5 h 113"/>
                  <a:gd name="T20" fmla="*/ 42 w 52"/>
                  <a:gd name="T21" fmla="*/ 0 h 113"/>
                  <a:gd name="T22" fmla="*/ 37 w 52"/>
                  <a:gd name="T23" fmla="*/ 11 h 113"/>
                  <a:gd name="T24" fmla="*/ 31 w 52"/>
                  <a:gd name="T25" fmla="*/ 25 h 113"/>
                  <a:gd name="T26" fmla="*/ 24 w 52"/>
                  <a:gd name="T27" fmla="*/ 40 h 113"/>
                  <a:gd name="T28" fmla="*/ 17 w 52"/>
                  <a:gd name="T29" fmla="*/ 56 h 113"/>
                  <a:gd name="T30" fmla="*/ 10 w 52"/>
                  <a:gd name="T31" fmla="*/ 72 h 113"/>
                  <a:gd name="T32" fmla="*/ 5 w 52"/>
                  <a:gd name="T33" fmla="*/ 87 h 113"/>
                  <a:gd name="T34" fmla="*/ 2 w 52"/>
                  <a:gd name="T35" fmla="*/ 102 h 113"/>
                  <a:gd name="T36" fmla="*/ 0 w 52"/>
                  <a:gd name="T37" fmla="*/ 113 h 113"/>
                  <a:gd name="T38" fmla="*/ 0 w 52"/>
                  <a:gd name="T39" fmla="*/ 113 h 113"/>
                  <a:gd name="T40" fmla="*/ 11 w 52"/>
                  <a:gd name="T41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2" h="113">
                    <a:moveTo>
                      <a:pt x="11" y="113"/>
                    </a:moveTo>
                    <a:lnTo>
                      <a:pt x="11" y="113"/>
                    </a:lnTo>
                    <a:lnTo>
                      <a:pt x="11" y="102"/>
                    </a:lnTo>
                    <a:lnTo>
                      <a:pt x="15" y="89"/>
                    </a:lnTo>
                    <a:lnTo>
                      <a:pt x="19" y="74"/>
                    </a:lnTo>
                    <a:lnTo>
                      <a:pt x="26" y="60"/>
                    </a:lnTo>
                    <a:lnTo>
                      <a:pt x="33" y="44"/>
                    </a:lnTo>
                    <a:lnTo>
                      <a:pt x="40" y="29"/>
                    </a:lnTo>
                    <a:lnTo>
                      <a:pt x="46" y="15"/>
                    </a:lnTo>
                    <a:lnTo>
                      <a:pt x="52" y="5"/>
                    </a:lnTo>
                    <a:lnTo>
                      <a:pt x="42" y="0"/>
                    </a:lnTo>
                    <a:lnTo>
                      <a:pt x="37" y="11"/>
                    </a:lnTo>
                    <a:lnTo>
                      <a:pt x="31" y="25"/>
                    </a:lnTo>
                    <a:lnTo>
                      <a:pt x="24" y="40"/>
                    </a:lnTo>
                    <a:lnTo>
                      <a:pt x="17" y="56"/>
                    </a:lnTo>
                    <a:lnTo>
                      <a:pt x="10" y="72"/>
                    </a:lnTo>
                    <a:lnTo>
                      <a:pt x="5" y="87"/>
                    </a:lnTo>
                    <a:lnTo>
                      <a:pt x="2" y="102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11" y="1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43" name="Freeform 467"/>
              <p:cNvSpPr>
                <a:spLocks/>
              </p:cNvSpPr>
              <p:nvPr/>
            </p:nvSpPr>
            <p:spPr bwMode="auto">
              <a:xfrm>
                <a:off x="3728" y="2852"/>
                <a:ext cx="34" cy="41"/>
              </a:xfrm>
              <a:custGeom>
                <a:avLst/>
                <a:gdLst>
                  <a:gd name="T0" fmla="*/ 68 w 69"/>
                  <a:gd name="T1" fmla="*/ 81 h 82"/>
                  <a:gd name="T2" fmla="*/ 64 w 69"/>
                  <a:gd name="T3" fmla="*/ 73 h 82"/>
                  <a:gd name="T4" fmla="*/ 49 w 69"/>
                  <a:gd name="T5" fmla="*/ 73 h 82"/>
                  <a:gd name="T6" fmla="*/ 39 w 69"/>
                  <a:gd name="T7" fmla="*/ 71 h 82"/>
                  <a:gd name="T8" fmla="*/ 30 w 69"/>
                  <a:gd name="T9" fmla="*/ 66 h 82"/>
                  <a:gd name="T10" fmla="*/ 23 w 69"/>
                  <a:gd name="T11" fmla="*/ 60 h 82"/>
                  <a:gd name="T12" fmla="*/ 18 w 69"/>
                  <a:gd name="T13" fmla="*/ 51 h 82"/>
                  <a:gd name="T14" fmla="*/ 14 w 69"/>
                  <a:gd name="T15" fmla="*/ 37 h 82"/>
                  <a:gd name="T16" fmla="*/ 11 w 69"/>
                  <a:gd name="T17" fmla="*/ 21 h 82"/>
                  <a:gd name="T18" fmla="*/ 11 w 69"/>
                  <a:gd name="T19" fmla="*/ 0 h 82"/>
                  <a:gd name="T20" fmla="*/ 0 w 69"/>
                  <a:gd name="T21" fmla="*/ 0 h 82"/>
                  <a:gd name="T22" fmla="*/ 2 w 69"/>
                  <a:gd name="T23" fmla="*/ 21 h 82"/>
                  <a:gd name="T24" fmla="*/ 4 w 69"/>
                  <a:gd name="T25" fmla="*/ 39 h 82"/>
                  <a:gd name="T26" fmla="*/ 9 w 69"/>
                  <a:gd name="T27" fmla="*/ 53 h 82"/>
                  <a:gd name="T28" fmla="*/ 16 w 69"/>
                  <a:gd name="T29" fmla="*/ 65 h 82"/>
                  <a:gd name="T30" fmla="*/ 25 w 69"/>
                  <a:gd name="T31" fmla="*/ 75 h 82"/>
                  <a:gd name="T32" fmla="*/ 37 w 69"/>
                  <a:gd name="T33" fmla="*/ 80 h 82"/>
                  <a:gd name="T34" fmla="*/ 49 w 69"/>
                  <a:gd name="T35" fmla="*/ 82 h 82"/>
                  <a:gd name="T36" fmla="*/ 64 w 69"/>
                  <a:gd name="T37" fmla="*/ 82 h 82"/>
                  <a:gd name="T38" fmla="*/ 61 w 69"/>
                  <a:gd name="T39" fmla="*/ 74 h 82"/>
                  <a:gd name="T40" fmla="*/ 64 w 69"/>
                  <a:gd name="T41" fmla="*/ 82 h 82"/>
                  <a:gd name="T42" fmla="*/ 68 w 69"/>
                  <a:gd name="T43" fmla="*/ 81 h 82"/>
                  <a:gd name="T44" fmla="*/ 69 w 69"/>
                  <a:gd name="T45" fmla="*/ 77 h 82"/>
                  <a:gd name="T46" fmla="*/ 68 w 69"/>
                  <a:gd name="T47" fmla="*/ 74 h 82"/>
                  <a:gd name="T48" fmla="*/ 64 w 69"/>
                  <a:gd name="T49" fmla="*/ 73 h 82"/>
                  <a:gd name="T50" fmla="*/ 68 w 69"/>
                  <a:gd name="T51" fmla="*/ 8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9" h="82">
                    <a:moveTo>
                      <a:pt x="68" y="81"/>
                    </a:moveTo>
                    <a:lnTo>
                      <a:pt x="64" y="73"/>
                    </a:lnTo>
                    <a:lnTo>
                      <a:pt x="49" y="73"/>
                    </a:lnTo>
                    <a:lnTo>
                      <a:pt x="39" y="71"/>
                    </a:lnTo>
                    <a:lnTo>
                      <a:pt x="30" y="66"/>
                    </a:lnTo>
                    <a:lnTo>
                      <a:pt x="23" y="60"/>
                    </a:lnTo>
                    <a:lnTo>
                      <a:pt x="18" y="51"/>
                    </a:lnTo>
                    <a:lnTo>
                      <a:pt x="14" y="37"/>
                    </a:lnTo>
                    <a:lnTo>
                      <a:pt x="11" y="21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2" y="21"/>
                    </a:lnTo>
                    <a:lnTo>
                      <a:pt x="4" y="39"/>
                    </a:lnTo>
                    <a:lnTo>
                      <a:pt x="9" y="53"/>
                    </a:lnTo>
                    <a:lnTo>
                      <a:pt x="16" y="65"/>
                    </a:lnTo>
                    <a:lnTo>
                      <a:pt x="25" y="75"/>
                    </a:lnTo>
                    <a:lnTo>
                      <a:pt x="37" y="80"/>
                    </a:lnTo>
                    <a:lnTo>
                      <a:pt x="49" y="82"/>
                    </a:lnTo>
                    <a:lnTo>
                      <a:pt x="64" y="82"/>
                    </a:lnTo>
                    <a:lnTo>
                      <a:pt x="61" y="74"/>
                    </a:lnTo>
                    <a:lnTo>
                      <a:pt x="64" y="82"/>
                    </a:lnTo>
                    <a:lnTo>
                      <a:pt x="68" y="81"/>
                    </a:lnTo>
                    <a:lnTo>
                      <a:pt x="69" y="77"/>
                    </a:lnTo>
                    <a:lnTo>
                      <a:pt x="68" y="74"/>
                    </a:lnTo>
                    <a:lnTo>
                      <a:pt x="64" y="73"/>
                    </a:lnTo>
                    <a:lnTo>
                      <a:pt x="68" y="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44" name="Freeform 468"/>
              <p:cNvSpPr>
                <a:spLocks/>
              </p:cNvSpPr>
              <p:nvPr/>
            </p:nvSpPr>
            <p:spPr bwMode="auto">
              <a:xfrm>
                <a:off x="3742" y="2888"/>
                <a:ext cx="20" cy="46"/>
              </a:xfrm>
              <a:custGeom>
                <a:avLst/>
                <a:gdLst>
                  <a:gd name="T0" fmla="*/ 11 w 41"/>
                  <a:gd name="T1" fmla="*/ 87 h 91"/>
                  <a:gd name="T2" fmla="*/ 12 w 41"/>
                  <a:gd name="T3" fmla="*/ 86 h 91"/>
                  <a:gd name="T4" fmla="*/ 13 w 41"/>
                  <a:gd name="T5" fmla="*/ 66 h 91"/>
                  <a:gd name="T6" fmla="*/ 19 w 41"/>
                  <a:gd name="T7" fmla="*/ 44 h 91"/>
                  <a:gd name="T8" fmla="*/ 28 w 41"/>
                  <a:gd name="T9" fmla="*/ 23 h 91"/>
                  <a:gd name="T10" fmla="*/ 41 w 41"/>
                  <a:gd name="T11" fmla="*/ 7 h 91"/>
                  <a:gd name="T12" fmla="*/ 34 w 41"/>
                  <a:gd name="T13" fmla="*/ 0 h 91"/>
                  <a:gd name="T14" fmla="*/ 19 w 41"/>
                  <a:gd name="T15" fmla="*/ 18 h 91"/>
                  <a:gd name="T16" fmla="*/ 10 w 41"/>
                  <a:gd name="T17" fmla="*/ 41 h 91"/>
                  <a:gd name="T18" fmla="*/ 4 w 41"/>
                  <a:gd name="T19" fmla="*/ 66 h 91"/>
                  <a:gd name="T20" fmla="*/ 0 w 41"/>
                  <a:gd name="T21" fmla="*/ 86 h 91"/>
                  <a:gd name="T22" fmla="*/ 2 w 41"/>
                  <a:gd name="T23" fmla="*/ 85 h 91"/>
                  <a:gd name="T24" fmla="*/ 0 w 41"/>
                  <a:gd name="T25" fmla="*/ 86 h 91"/>
                  <a:gd name="T26" fmla="*/ 3 w 41"/>
                  <a:gd name="T27" fmla="*/ 90 h 91"/>
                  <a:gd name="T28" fmla="*/ 6 w 41"/>
                  <a:gd name="T29" fmla="*/ 91 h 91"/>
                  <a:gd name="T30" fmla="*/ 10 w 41"/>
                  <a:gd name="T31" fmla="*/ 90 h 91"/>
                  <a:gd name="T32" fmla="*/ 12 w 41"/>
                  <a:gd name="T33" fmla="*/ 86 h 91"/>
                  <a:gd name="T34" fmla="*/ 11 w 41"/>
                  <a:gd name="T35" fmla="*/ 87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1" h="91">
                    <a:moveTo>
                      <a:pt x="11" y="87"/>
                    </a:moveTo>
                    <a:lnTo>
                      <a:pt x="12" y="86"/>
                    </a:lnTo>
                    <a:lnTo>
                      <a:pt x="13" y="66"/>
                    </a:lnTo>
                    <a:lnTo>
                      <a:pt x="19" y="44"/>
                    </a:lnTo>
                    <a:lnTo>
                      <a:pt x="28" y="23"/>
                    </a:lnTo>
                    <a:lnTo>
                      <a:pt x="41" y="7"/>
                    </a:lnTo>
                    <a:lnTo>
                      <a:pt x="34" y="0"/>
                    </a:lnTo>
                    <a:lnTo>
                      <a:pt x="19" y="18"/>
                    </a:lnTo>
                    <a:lnTo>
                      <a:pt x="10" y="41"/>
                    </a:lnTo>
                    <a:lnTo>
                      <a:pt x="4" y="66"/>
                    </a:lnTo>
                    <a:lnTo>
                      <a:pt x="0" y="86"/>
                    </a:lnTo>
                    <a:lnTo>
                      <a:pt x="2" y="85"/>
                    </a:lnTo>
                    <a:lnTo>
                      <a:pt x="0" y="86"/>
                    </a:lnTo>
                    <a:lnTo>
                      <a:pt x="3" y="90"/>
                    </a:lnTo>
                    <a:lnTo>
                      <a:pt x="6" y="91"/>
                    </a:lnTo>
                    <a:lnTo>
                      <a:pt x="10" y="90"/>
                    </a:lnTo>
                    <a:lnTo>
                      <a:pt x="12" y="86"/>
                    </a:lnTo>
                    <a:lnTo>
                      <a:pt x="11" y="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45" name="Freeform 469"/>
              <p:cNvSpPr>
                <a:spLocks/>
              </p:cNvSpPr>
              <p:nvPr/>
            </p:nvSpPr>
            <p:spPr bwMode="auto">
              <a:xfrm>
                <a:off x="3732" y="2931"/>
                <a:ext cx="74" cy="127"/>
              </a:xfrm>
              <a:custGeom>
                <a:avLst/>
                <a:gdLst>
                  <a:gd name="T0" fmla="*/ 142 w 146"/>
                  <a:gd name="T1" fmla="*/ 244 h 255"/>
                  <a:gd name="T2" fmla="*/ 142 w 146"/>
                  <a:gd name="T3" fmla="*/ 244 h 255"/>
                  <a:gd name="T4" fmla="*/ 131 w 146"/>
                  <a:gd name="T5" fmla="*/ 243 h 255"/>
                  <a:gd name="T6" fmla="*/ 120 w 146"/>
                  <a:gd name="T7" fmla="*/ 243 h 255"/>
                  <a:gd name="T8" fmla="*/ 107 w 146"/>
                  <a:gd name="T9" fmla="*/ 241 h 255"/>
                  <a:gd name="T10" fmla="*/ 93 w 146"/>
                  <a:gd name="T11" fmla="*/ 236 h 255"/>
                  <a:gd name="T12" fmla="*/ 81 w 146"/>
                  <a:gd name="T13" fmla="*/ 231 h 255"/>
                  <a:gd name="T14" fmla="*/ 67 w 146"/>
                  <a:gd name="T15" fmla="*/ 222 h 255"/>
                  <a:gd name="T16" fmla="*/ 54 w 146"/>
                  <a:gd name="T17" fmla="*/ 213 h 255"/>
                  <a:gd name="T18" fmla="*/ 41 w 146"/>
                  <a:gd name="T19" fmla="*/ 201 h 255"/>
                  <a:gd name="T20" fmla="*/ 32 w 146"/>
                  <a:gd name="T21" fmla="*/ 187 h 255"/>
                  <a:gd name="T22" fmla="*/ 23 w 146"/>
                  <a:gd name="T23" fmla="*/ 171 h 255"/>
                  <a:gd name="T24" fmla="*/ 16 w 146"/>
                  <a:gd name="T25" fmla="*/ 150 h 255"/>
                  <a:gd name="T26" fmla="*/ 11 w 146"/>
                  <a:gd name="T27" fmla="*/ 128 h 255"/>
                  <a:gd name="T28" fmla="*/ 11 w 146"/>
                  <a:gd name="T29" fmla="*/ 102 h 255"/>
                  <a:gd name="T30" fmla="*/ 13 w 146"/>
                  <a:gd name="T31" fmla="*/ 72 h 255"/>
                  <a:gd name="T32" fmla="*/ 18 w 146"/>
                  <a:gd name="T33" fmla="*/ 39 h 255"/>
                  <a:gd name="T34" fmla="*/ 29 w 146"/>
                  <a:gd name="T35" fmla="*/ 2 h 255"/>
                  <a:gd name="T36" fmla="*/ 20 w 146"/>
                  <a:gd name="T37" fmla="*/ 0 h 255"/>
                  <a:gd name="T38" fmla="*/ 9 w 146"/>
                  <a:gd name="T39" fmla="*/ 37 h 255"/>
                  <a:gd name="T40" fmla="*/ 3 w 146"/>
                  <a:gd name="T41" fmla="*/ 72 h 255"/>
                  <a:gd name="T42" fmla="*/ 0 w 146"/>
                  <a:gd name="T43" fmla="*/ 102 h 255"/>
                  <a:gd name="T44" fmla="*/ 2 w 146"/>
                  <a:gd name="T45" fmla="*/ 128 h 255"/>
                  <a:gd name="T46" fmla="*/ 7 w 146"/>
                  <a:gd name="T47" fmla="*/ 152 h 255"/>
                  <a:gd name="T48" fmla="*/ 14 w 146"/>
                  <a:gd name="T49" fmla="*/ 173 h 255"/>
                  <a:gd name="T50" fmla="*/ 23 w 146"/>
                  <a:gd name="T51" fmla="*/ 191 h 255"/>
                  <a:gd name="T52" fmla="*/ 35 w 146"/>
                  <a:gd name="T53" fmla="*/ 208 h 255"/>
                  <a:gd name="T54" fmla="*/ 47 w 146"/>
                  <a:gd name="T55" fmla="*/ 220 h 255"/>
                  <a:gd name="T56" fmla="*/ 62 w 146"/>
                  <a:gd name="T57" fmla="*/ 232 h 255"/>
                  <a:gd name="T58" fmla="*/ 76 w 146"/>
                  <a:gd name="T59" fmla="*/ 240 h 255"/>
                  <a:gd name="T60" fmla="*/ 91 w 146"/>
                  <a:gd name="T61" fmla="*/ 246 h 255"/>
                  <a:gd name="T62" fmla="*/ 105 w 146"/>
                  <a:gd name="T63" fmla="*/ 250 h 255"/>
                  <a:gd name="T64" fmla="*/ 120 w 146"/>
                  <a:gd name="T65" fmla="*/ 252 h 255"/>
                  <a:gd name="T66" fmla="*/ 131 w 146"/>
                  <a:gd name="T67" fmla="*/ 255 h 255"/>
                  <a:gd name="T68" fmla="*/ 142 w 146"/>
                  <a:gd name="T69" fmla="*/ 254 h 255"/>
                  <a:gd name="T70" fmla="*/ 142 w 146"/>
                  <a:gd name="T71" fmla="*/ 254 h 255"/>
                  <a:gd name="T72" fmla="*/ 142 w 146"/>
                  <a:gd name="T73" fmla="*/ 254 h 255"/>
                  <a:gd name="T74" fmla="*/ 145 w 146"/>
                  <a:gd name="T75" fmla="*/ 252 h 255"/>
                  <a:gd name="T76" fmla="*/ 146 w 146"/>
                  <a:gd name="T77" fmla="*/ 249 h 255"/>
                  <a:gd name="T78" fmla="*/ 145 w 146"/>
                  <a:gd name="T79" fmla="*/ 246 h 255"/>
                  <a:gd name="T80" fmla="*/ 142 w 146"/>
                  <a:gd name="T81" fmla="*/ 244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6" h="255">
                    <a:moveTo>
                      <a:pt x="142" y="244"/>
                    </a:moveTo>
                    <a:lnTo>
                      <a:pt x="142" y="244"/>
                    </a:lnTo>
                    <a:lnTo>
                      <a:pt x="131" y="243"/>
                    </a:lnTo>
                    <a:lnTo>
                      <a:pt x="120" y="243"/>
                    </a:lnTo>
                    <a:lnTo>
                      <a:pt x="107" y="241"/>
                    </a:lnTo>
                    <a:lnTo>
                      <a:pt x="93" y="236"/>
                    </a:lnTo>
                    <a:lnTo>
                      <a:pt x="81" y="231"/>
                    </a:lnTo>
                    <a:lnTo>
                      <a:pt x="67" y="222"/>
                    </a:lnTo>
                    <a:lnTo>
                      <a:pt x="54" y="213"/>
                    </a:lnTo>
                    <a:lnTo>
                      <a:pt x="41" y="201"/>
                    </a:lnTo>
                    <a:lnTo>
                      <a:pt x="32" y="187"/>
                    </a:lnTo>
                    <a:lnTo>
                      <a:pt x="23" y="171"/>
                    </a:lnTo>
                    <a:lnTo>
                      <a:pt x="16" y="150"/>
                    </a:lnTo>
                    <a:lnTo>
                      <a:pt x="11" y="128"/>
                    </a:lnTo>
                    <a:lnTo>
                      <a:pt x="11" y="102"/>
                    </a:lnTo>
                    <a:lnTo>
                      <a:pt x="13" y="72"/>
                    </a:lnTo>
                    <a:lnTo>
                      <a:pt x="18" y="39"/>
                    </a:lnTo>
                    <a:lnTo>
                      <a:pt x="29" y="2"/>
                    </a:lnTo>
                    <a:lnTo>
                      <a:pt x="20" y="0"/>
                    </a:lnTo>
                    <a:lnTo>
                      <a:pt x="9" y="37"/>
                    </a:lnTo>
                    <a:lnTo>
                      <a:pt x="3" y="72"/>
                    </a:lnTo>
                    <a:lnTo>
                      <a:pt x="0" y="102"/>
                    </a:lnTo>
                    <a:lnTo>
                      <a:pt x="2" y="128"/>
                    </a:lnTo>
                    <a:lnTo>
                      <a:pt x="7" y="152"/>
                    </a:lnTo>
                    <a:lnTo>
                      <a:pt x="14" y="173"/>
                    </a:lnTo>
                    <a:lnTo>
                      <a:pt x="23" y="191"/>
                    </a:lnTo>
                    <a:lnTo>
                      <a:pt x="35" y="208"/>
                    </a:lnTo>
                    <a:lnTo>
                      <a:pt x="47" y="220"/>
                    </a:lnTo>
                    <a:lnTo>
                      <a:pt x="62" y="232"/>
                    </a:lnTo>
                    <a:lnTo>
                      <a:pt x="76" y="240"/>
                    </a:lnTo>
                    <a:lnTo>
                      <a:pt x="91" y="246"/>
                    </a:lnTo>
                    <a:lnTo>
                      <a:pt x="105" y="250"/>
                    </a:lnTo>
                    <a:lnTo>
                      <a:pt x="120" y="252"/>
                    </a:lnTo>
                    <a:lnTo>
                      <a:pt x="131" y="255"/>
                    </a:lnTo>
                    <a:lnTo>
                      <a:pt x="142" y="254"/>
                    </a:lnTo>
                    <a:lnTo>
                      <a:pt x="142" y="254"/>
                    </a:lnTo>
                    <a:lnTo>
                      <a:pt x="142" y="254"/>
                    </a:lnTo>
                    <a:lnTo>
                      <a:pt x="145" y="252"/>
                    </a:lnTo>
                    <a:lnTo>
                      <a:pt x="146" y="249"/>
                    </a:lnTo>
                    <a:lnTo>
                      <a:pt x="145" y="246"/>
                    </a:lnTo>
                    <a:lnTo>
                      <a:pt x="142" y="2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46" name="Freeform 470"/>
              <p:cNvSpPr>
                <a:spLocks/>
              </p:cNvSpPr>
              <p:nvPr/>
            </p:nvSpPr>
            <p:spPr bwMode="auto">
              <a:xfrm>
                <a:off x="3803" y="3048"/>
                <a:ext cx="63" cy="10"/>
              </a:xfrm>
              <a:custGeom>
                <a:avLst/>
                <a:gdLst>
                  <a:gd name="T0" fmla="*/ 124 w 124"/>
                  <a:gd name="T1" fmla="*/ 0 h 21"/>
                  <a:gd name="T2" fmla="*/ 124 w 124"/>
                  <a:gd name="T3" fmla="*/ 0 h 21"/>
                  <a:gd name="T4" fmla="*/ 113 w 124"/>
                  <a:gd name="T5" fmla="*/ 1 h 21"/>
                  <a:gd name="T6" fmla="*/ 99 w 124"/>
                  <a:gd name="T7" fmla="*/ 2 h 21"/>
                  <a:gd name="T8" fmla="*/ 81 w 124"/>
                  <a:gd name="T9" fmla="*/ 5 h 21"/>
                  <a:gd name="T10" fmla="*/ 63 w 124"/>
                  <a:gd name="T11" fmla="*/ 6 h 21"/>
                  <a:gd name="T12" fmla="*/ 45 w 124"/>
                  <a:gd name="T13" fmla="*/ 8 h 21"/>
                  <a:gd name="T14" fmla="*/ 27 w 124"/>
                  <a:gd name="T15" fmla="*/ 9 h 21"/>
                  <a:gd name="T16" fmla="*/ 11 w 124"/>
                  <a:gd name="T17" fmla="*/ 9 h 21"/>
                  <a:gd name="T18" fmla="*/ 0 w 124"/>
                  <a:gd name="T19" fmla="*/ 10 h 21"/>
                  <a:gd name="T20" fmla="*/ 0 w 124"/>
                  <a:gd name="T21" fmla="*/ 20 h 21"/>
                  <a:gd name="T22" fmla="*/ 11 w 124"/>
                  <a:gd name="T23" fmla="*/ 21 h 21"/>
                  <a:gd name="T24" fmla="*/ 27 w 124"/>
                  <a:gd name="T25" fmla="*/ 18 h 21"/>
                  <a:gd name="T26" fmla="*/ 45 w 124"/>
                  <a:gd name="T27" fmla="*/ 17 h 21"/>
                  <a:gd name="T28" fmla="*/ 63 w 124"/>
                  <a:gd name="T29" fmla="*/ 15 h 21"/>
                  <a:gd name="T30" fmla="*/ 81 w 124"/>
                  <a:gd name="T31" fmla="*/ 14 h 21"/>
                  <a:gd name="T32" fmla="*/ 99 w 124"/>
                  <a:gd name="T33" fmla="*/ 12 h 21"/>
                  <a:gd name="T34" fmla="*/ 113 w 124"/>
                  <a:gd name="T35" fmla="*/ 10 h 21"/>
                  <a:gd name="T36" fmla="*/ 124 w 124"/>
                  <a:gd name="T37" fmla="*/ 9 h 21"/>
                  <a:gd name="T38" fmla="*/ 124 w 124"/>
                  <a:gd name="T39" fmla="*/ 9 h 21"/>
                  <a:gd name="T40" fmla="*/ 124 w 124"/>
                  <a:gd name="T4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4" h="21">
                    <a:moveTo>
                      <a:pt x="124" y="0"/>
                    </a:moveTo>
                    <a:lnTo>
                      <a:pt x="124" y="0"/>
                    </a:lnTo>
                    <a:lnTo>
                      <a:pt x="113" y="1"/>
                    </a:lnTo>
                    <a:lnTo>
                      <a:pt x="99" y="2"/>
                    </a:lnTo>
                    <a:lnTo>
                      <a:pt x="81" y="5"/>
                    </a:lnTo>
                    <a:lnTo>
                      <a:pt x="63" y="6"/>
                    </a:lnTo>
                    <a:lnTo>
                      <a:pt x="45" y="8"/>
                    </a:lnTo>
                    <a:lnTo>
                      <a:pt x="27" y="9"/>
                    </a:lnTo>
                    <a:lnTo>
                      <a:pt x="11" y="9"/>
                    </a:lnTo>
                    <a:lnTo>
                      <a:pt x="0" y="10"/>
                    </a:lnTo>
                    <a:lnTo>
                      <a:pt x="0" y="20"/>
                    </a:lnTo>
                    <a:lnTo>
                      <a:pt x="11" y="21"/>
                    </a:lnTo>
                    <a:lnTo>
                      <a:pt x="27" y="18"/>
                    </a:lnTo>
                    <a:lnTo>
                      <a:pt x="45" y="17"/>
                    </a:lnTo>
                    <a:lnTo>
                      <a:pt x="63" y="15"/>
                    </a:lnTo>
                    <a:lnTo>
                      <a:pt x="81" y="14"/>
                    </a:lnTo>
                    <a:lnTo>
                      <a:pt x="99" y="12"/>
                    </a:lnTo>
                    <a:lnTo>
                      <a:pt x="113" y="10"/>
                    </a:lnTo>
                    <a:lnTo>
                      <a:pt x="124" y="9"/>
                    </a:lnTo>
                    <a:lnTo>
                      <a:pt x="124" y="9"/>
                    </a:lnTo>
                    <a:lnTo>
                      <a:pt x="12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47" name="Freeform 471"/>
              <p:cNvSpPr>
                <a:spLocks/>
              </p:cNvSpPr>
              <p:nvPr/>
            </p:nvSpPr>
            <p:spPr bwMode="auto">
              <a:xfrm>
                <a:off x="3866" y="3043"/>
                <a:ext cx="38" cy="10"/>
              </a:xfrm>
              <a:custGeom>
                <a:avLst/>
                <a:gdLst>
                  <a:gd name="T0" fmla="*/ 76 w 76"/>
                  <a:gd name="T1" fmla="*/ 7 h 18"/>
                  <a:gd name="T2" fmla="*/ 71 w 76"/>
                  <a:gd name="T3" fmla="*/ 0 h 18"/>
                  <a:gd name="T4" fmla="*/ 69 w 76"/>
                  <a:gd name="T5" fmla="*/ 0 h 18"/>
                  <a:gd name="T6" fmla="*/ 62 w 76"/>
                  <a:gd name="T7" fmla="*/ 1 h 18"/>
                  <a:gd name="T8" fmla="*/ 53 w 76"/>
                  <a:gd name="T9" fmla="*/ 2 h 18"/>
                  <a:gd name="T10" fmla="*/ 42 w 76"/>
                  <a:gd name="T11" fmla="*/ 4 h 18"/>
                  <a:gd name="T12" fmla="*/ 29 w 76"/>
                  <a:gd name="T13" fmla="*/ 6 h 18"/>
                  <a:gd name="T14" fmla="*/ 17 w 76"/>
                  <a:gd name="T15" fmla="*/ 7 h 18"/>
                  <a:gd name="T16" fmla="*/ 7 w 76"/>
                  <a:gd name="T17" fmla="*/ 8 h 18"/>
                  <a:gd name="T18" fmla="*/ 0 w 76"/>
                  <a:gd name="T19" fmla="*/ 9 h 18"/>
                  <a:gd name="T20" fmla="*/ 0 w 76"/>
                  <a:gd name="T21" fmla="*/ 18 h 18"/>
                  <a:gd name="T22" fmla="*/ 7 w 76"/>
                  <a:gd name="T23" fmla="*/ 17 h 18"/>
                  <a:gd name="T24" fmla="*/ 17 w 76"/>
                  <a:gd name="T25" fmla="*/ 16 h 18"/>
                  <a:gd name="T26" fmla="*/ 29 w 76"/>
                  <a:gd name="T27" fmla="*/ 15 h 18"/>
                  <a:gd name="T28" fmla="*/ 42 w 76"/>
                  <a:gd name="T29" fmla="*/ 14 h 18"/>
                  <a:gd name="T30" fmla="*/ 53 w 76"/>
                  <a:gd name="T31" fmla="*/ 11 h 18"/>
                  <a:gd name="T32" fmla="*/ 62 w 76"/>
                  <a:gd name="T33" fmla="*/ 10 h 18"/>
                  <a:gd name="T34" fmla="*/ 69 w 76"/>
                  <a:gd name="T35" fmla="*/ 9 h 18"/>
                  <a:gd name="T36" fmla="*/ 71 w 76"/>
                  <a:gd name="T37" fmla="*/ 9 h 18"/>
                  <a:gd name="T38" fmla="*/ 67 w 76"/>
                  <a:gd name="T39" fmla="*/ 2 h 18"/>
                  <a:gd name="T40" fmla="*/ 71 w 76"/>
                  <a:gd name="T41" fmla="*/ 9 h 18"/>
                  <a:gd name="T42" fmla="*/ 75 w 76"/>
                  <a:gd name="T43" fmla="*/ 8 h 18"/>
                  <a:gd name="T44" fmla="*/ 76 w 76"/>
                  <a:gd name="T45" fmla="*/ 4 h 18"/>
                  <a:gd name="T46" fmla="*/ 75 w 76"/>
                  <a:gd name="T47" fmla="*/ 1 h 18"/>
                  <a:gd name="T48" fmla="*/ 71 w 76"/>
                  <a:gd name="T49" fmla="*/ 0 h 18"/>
                  <a:gd name="T50" fmla="*/ 76 w 76"/>
                  <a:gd name="T51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6" h="18">
                    <a:moveTo>
                      <a:pt x="76" y="7"/>
                    </a:moveTo>
                    <a:lnTo>
                      <a:pt x="71" y="0"/>
                    </a:lnTo>
                    <a:lnTo>
                      <a:pt x="69" y="0"/>
                    </a:lnTo>
                    <a:lnTo>
                      <a:pt x="62" y="1"/>
                    </a:lnTo>
                    <a:lnTo>
                      <a:pt x="53" y="2"/>
                    </a:lnTo>
                    <a:lnTo>
                      <a:pt x="42" y="4"/>
                    </a:lnTo>
                    <a:lnTo>
                      <a:pt x="29" y="6"/>
                    </a:lnTo>
                    <a:lnTo>
                      <a:pt x="17" y="7"/>
                    </a:lnTo>
                    <a:lnTo>
                      <a:pt x="7" y="8"/>
                    </a:lnTo>
                    <a:lnTo>
                      <a:pt x="0" y="9"/>
                    </a:lnTo>
                    <a:lnTo>
                      <a:pt x="0" y="18"/>
                    </a:lnTo>
                    <a:lnTo>
                      <a:pt x="7" y="17"/>
                    </a:lnTo>
                    <a:lnTo>
                      <a:pt x="17" y="16"/>
                    </a:lnTo>
                    <a:lnTo>
                      <a:pt x="29" y="15"/>
                    </a:lnTo>
                    <a:lnTo>
                      <a:pt x="42" y="14"/>
                    </a:lnTo>
                    <a:lnTo>
                      <a:pt x="53" y="11"/>
                    </a:lnTo>
                    <a:lnTo>
                      <a:pt x="62" y="10"/>
                    </a:lnTo>
                    <a:lnTo>
                      <a:pt x="69" y="9"/>
                    </a:lnTo>
                    <a:lnTo>
                      <a:pt x="71" y="9"/>
                    </a:lnTo>
                    <a:lnTo>
                      <a:pt x="67" y="2"/>
                    </a:lnTo>
                    <a:lnTo>
                      <a:pt x="71" y="9"/>
                    </a:lnTo>
                    <a:lnTo>
                      <a:pt x="75" y="8"/>
                    </a:lnTo>
                    <a:lnTo>
                      <a:pt x="76" y="4"/>
                    </a:lnTo>
                    <a:lnTo>
                      <a:pt x="75" y="1"/>
                    </a:lnTo>
                    <a:lnTo>
                      <a:pt x="71" y="0"/>
                    </a:lnTo>
                    <a:lnTo>
                      <a:pt x="76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48" name="Freeform 472"/>
              <p:cNvSpPr>
                <a:spLocks/>
              </p:cNvSpPr>
              <p:nvPr/>
            </p:nvSpPr>
            <p:spPr bwMode="auto">
              <a:xfrm>
                <a:off x="3898" y="3045"/>
                <a:ext cx="15" cy="17"/>
              </a:xfrm>
              <a:custGeom>
                <a:avLst/>
                <a:gdLst>
                  <a:gd name="T0" fmla="*/ 27 w 30"/>
                  <a:gd name="T1" fmla="*/ 33 h 36"/>
                  <a:gd name="T2" fmla="*/ 24 w 30"/>
                  <a:gd name="T3" fmla="*/ 24 h 36"/>
                  <a:gd name="T4" fmla="*/ 15 w 30"/>
                  <a:gd name="T5" fmla="*/ 22 h 36"/>
                  <a:gd name="T6" fmla="*/ 11 w 30"/>
                  <a:gd name="T7" fmla="*/ 17 h 36"/>
                  <a:gd name="T8" fmla="*/ 9 w 30"/>
                  <a:gd name="T9" fmla="*/ 10 h 36"/>
                  <a:gd name="T10" fmla="*/ 10 w 30"/>
                  <a:gd name="T11" fmla="*/ 5 h 36"/>
                  <a:gd name="T12" fmla="*/ 1 w 30"/>
                  <a:gd name="T13" fmla="*/ 0 h 36"/>
                  <a:gd name="T14" fmla="*/ 0 w 30"/>
                  <a:gd name="T15" fmla="*/ 10 h 36"/>
                  <a:gd name="T16" fmla="*/ 2 w 30"/>
                  <a:gd name="T17" fmla="*/ 22 h 36"/>
                  <a:gd name="T18" fmla="*/ 10 w 30"/>
                  <a:gd name="T19" fmla="*/ 31 h 36"/>
                  <a:gd name="T20" fmla="*/ 24 w 30"/>
                  <a:gd name="T21" fmla="*/ 36 h 36"/>
                  <a:gd name="T22" fmla="*/ 20 w 30"/>
                  <a:gd name="T23" fmla="*/ 27 h 36"/>
                  <a:gd name="T24" fmla="*/ 24 w 30"/>
                  <a:gd name="T25" fmla="*/ 36 h 36"/>
                  <a:gd name="T26" fmla="*/ 27 w 30"/>
                  <a:gd name="T27" fmla="*/ 33 h 36"/>
                  <a:gd name="T28" fmla="*/ 30 w 30"/>
                  <a:gd name="T29" fmla="*/ 30 h 36"/>
                  <a:gd name="T30" fmla="*/ 27 w 30"/>
                  <a:gd name="T31" fmla="*/ 27 h 36"/>
                  <a:gd name="T32" fmla="*/ 24 w 30"/>
                  <a:gd name="T33" fmla="*/ 24 h 36"/>
                  <a:gd name="T34" fmla="*/ 27 w 30"/>
                  <a:gd name="T35" fmla="*/ 3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36">
                    <a:moveTo>
                      <a:pt x="27" y="33"/>
                    </a:moveTo>
                    <a:lnTo>
                      <a:pt x="24" y="24"/>
                    </a:lnTo>
                    <a:lnTo>
                      <a:pt x="15" y="22"/>
                    </a:lnTo>
                    <a:lnTo>
                      <a:pt x="11" y="17"/>
                    </a:lnTo>
                    <a:lnTo>
                      <a:pt x="9" y="10"/>
                    </a:lnTo>
                    <a:lnTo>
                      <a:pt x="10" y="5"/>
                    </a:lnTo>
                    <a:lnTo>
                      <a:pt x="1" y="0"/>
                    </a:lnTo>
                    <a:lnTo>
                      <a:pt x="0" y="10"/>
                    </a:lnTo>
                    <a:lnTo>
                      <a:pt x="2" y="22"/>
                    </a:lnTo>
                    <a:lnTo>
                      <a:pt x="10" y="31"/>
                    </a:lnTo>
                    <a:lnTo>
                      <a:pt x="24" y="36"/>
                    </a:lnTo>
                    <a:lnTo>
                      <a:pt x="20" y="27"/>
                    </a:lnTo>
                    <a:lnTo>
                      <a:pt x="24" y="36"/>
                    </a:lnTo>
                    <a:lnTo>
                      <a:pt x="27" y="33"/>
                    </a:lnTo>
                    <a:lnTo>
                      <a:pt x="30" y="30"/>
                    </a:lnTo>
                    <a:lnTo>
                      <a:pt x="27" y="27"/>
                    </a:lnTo>
                    <a:lnTo>
                      <a:pt x="24" y="24"/>
                    </a:lnTo>
                    <a:lnTo>
                      <a:pt x="27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49" name="Freeform 473"/>
              <p:cNvSpPr>
                <a:spLocks/>
              </p:cNvSpPr>
              <p:nvPr/>
            </p:nvSpPr>
            <p:spPr bwMode="auto">
              <a:xfrm>
                <a:off x="3857" y="3058"/>
                <a:ext cx="55" cy="90"/>
              </a:xfrm>
              <a:custGeom>
                <a:avLst/>
                <a:gdLst>
                  <a:gd name="T0" fmla="*/ 9 w 110"/>
                  <a:gd name="T1" fmla="*/ 180 h 180"/>
                  <a:gd name="T2" fmla="*/ 24 w 110"/>
                  <a:gd name="T3" fmla="*/ 152 h 180"/>
                  <a:gd name="T4" fmla="*/ 39 w 110"/>
                  <a:gd name="T5" fmla="*/ 123 h 180"/>
                  <a:gd name="T6" fmla="*/ 53 w 110"/>
                  <a:gd name="T7" fmla="*/ 95 h 180"/>
                  <a:gd name="T8" fmla="*/ 68 w 110"/>
                  <a:gd name="T9" fmla="*/ 70 h 180"/>
                  <a:gd name="T10" fmla="*/ 82 w 110"/>
                  <a:gd name="T11" fmla="*/ 48 h 180"/>
                  <a:gd name="T12" fmla="*/ 93 w 110"/>
                  <a:gd name="T13" fmla="*/ 30 h 180"/>
                  <a:gd name="T14" fmla="*/ 102 w 110"/>
                  <a:gd name="T15" fmla="*/ 16 h 180"/>
                  <a:gd name="T16" fmla="*/ 110 w 110"/>
                  <a:gd name="T17" fmla="*/ 6 h 180"/>
                  <a:gd name="T18" fmla="*/ 103 w 110"/>
                  <a:gd name="T19" fmla="*/ 0 h 180"/>
                  <a:gd name="T20" fmla="*/ 95 w 110"/>
                  <a:gd name="T21" fmla="*/ 9 h 180"/>
                  <a:gd name="T22" fmla="*/ 84 w 110"/>
                  <a:gd name="T23" fmla="*/ 25 h 180"/>
                  <a:gd name="T24" fmla="*/ 72 w 110"/>
                  <a:gd name="T25" fmla="*/ 43 h 180"/>
                  <a:gd name="T26" fmla="*/ 59 w 110"/>
                  <a:gd name="T27" fmla="*/ 65 h 180"/>
                  <a:gd name="T28" fmla="*/ 44 w 110"/>
                  <a:gd name="T29" fmla="*/ 91 h 180"/>
                  <a:gd name="T30" fmla="*/ 30 w 110"/>
                  <a:gd name="T31" fmla="*/ 118 h 180"/>
                  <a:gd name="T32" fmla="*/ 15 w 110"/>
                  <a:gd name="T33" fmla="*/ 147 h 180"/>
                  <a:gd name="T34" fmla="*/ 0 w 110"/>
                  <a:gd name="T35" fmla="*/ 176 h 180"/>
                  <a:gd name="T36" fmla="*/ 9 w 110"/>
                  <a:gd name="T37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0" h="180">
                    <a:moveTo>
                      <a:pt x="9" y="180"/>
                    </a:moveTo>
                    <a:lnTo>
                      <a:pt x="24" y="152"/>
                    </a:lnTo>
                    <a:lnTo>
                      <a:pt x="39" y="123"/>
                    </a:lnTo>
                    <a:lnTo>
                      <a:pt x="53" y="95"/>
                    </a:lnTo>
                    <a:lnTo>
                      <a:pt x="68" y="70"/>
                    </a:lnTo>
                    <a:lnTo>
                      <a:pt x="82" y="48"/>
                    </a:lnTo>
                    <a:lnTo>
                      <a:pt x="93" y="30"/>
                    </a:lnTo>
                    <a:lnTo>
                      <a:pt x="102" y="16"/>
                    </a:lnTo>
                    <a:lnTo>
                      <a:pt x="110" y="6"/>
                    </a:lnTo>
                    <a:lnTo>
                      <a:pt x="103" y="0"/>
                    </a:lnTo>
                    <a:lnTo>
                      <a:pt x="95" y="9"/>
                    </a:lnTo>
                    <a:lnTo>
                      <a:pt x="84" y="25"/>
                    </a:lnTo>
                    <a:lnTo>
                      <a:pt x="72" y="43"/>
                    </a:lnTo>
                    <a:lnTo>
                      <a:pt x="59" y="65"/>
                    </a:lnTo>
                    <a:lnTo>
                      <a:pt x="44" y="91"/>
                    </a:lnTo>
                    <a:lnTo>
                      <a:pt x="30" y="118"/>
                    </a:lnTo>
                    <a:lnTo>
                      <a:pt x="15" y="147"/>
                    </a:lnTo>
                    <a:lnTo>
                      <a:pt x="0" y="176"/>
                    </a:lnTo>
                    <a:lnTo>
                      <a:pt x="9" y="1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50" name="Freeform 474"/>
              <p:cNvSpPr>
                <a:spLocks/>
              </p:cNvSpPr>
              <p:nvPr/>
            </p:nvSpPr>
            <p:spPr bwMode="auto">
              <a:xfrm>
                <a:off x="3857" y="3146"/>
                <a:ext cx="5" cy="3"/>
              </a:xfrm>
              <a:custGeom>
                <a:avLst/>
                <a:gdLst>
                  <a:gd name="T0" fmla="*/ 0 w 9"/>
                  <a:gd name="T1" fmla="*/ 0 h 7"/>
                  <a:gd name="T2" fmla="*/ 0 w 9"/>
                  <a:gd name="T3" fmla="*/ 3 h 7"/>
                  <a:gd name="T4" fmla="*/ 3 w 9"/>
                  <a:gd name="T5" fmla="*/ 7 h 7"/>
                  <a:gd name="T6" fmla="*/ 7 w 9"/>
                  <a:gd name="T7" fmla="*/ 7 h 7"/>
                  <a:gd name="T8" fmla="*/ 9 w 9"/>
                  <a:gd name="T9" fmla="*/ 4 h 7"/>
                  <a:gd name="T10" fmla="*/ 0 w 9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7">
                    <a:moveTo>
                      <a:pt x="0" y="0"/>
                    </a:moveTo>
                    <a:lnTo>
                      <a:pt x="0" y="3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9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51" name="Freeform 475"/>
              <p:cNvSpPr>
                <a:spLocks/>
              </p:cNvSpPr>
              <p:nvPr/>
            </p:nvSpPr>
            <p:spPr bwMode="auto">
              <a:xfrm>
                <a:off x="3582" y="3240"/>
                <a:ext cx="97" cy="49"/>
              </a:xfrm>
              <a:custGeom>
                <a:avLst/>
                <a:gdLst>
                  <a:gd name="T0" fmla="*/ 195 w 195"/>
                  <a:gd name="T1" fmla="*/ 98 h 98"/>
                  <a:gd name="T2" fmla="*/ 193 w 195"/>
                  <a:gd name="T3" fmla="*/ 78 h 98"/>
                  <a:gd name="T4" fmla="*/ 187 w 195"/>
                  <a:gd name="T5" fmla="*/ 60 h 98"/>
                  <a:gd name="T6" fmla="*/ 178 w 195"/>
                  <a:gd name="T7" fmla="*/ 42 h 98"/>
                  <a:gd name="T8" fmla="*/ 166 w 195"/>
                  <a:gd name="T9" fmla="*/ 28 h 98"/>
                  <a:gd name="T10" fmla="*/ 152 w 195"/>
                  <a:gd name="T11" fmla="*/ 17 h 98"/>
                  <a:gd name="T12" fmla="*/ 135 w 195"/>
                  <a:gd name="T13" fmla="*/ 8 h 98"/>
                  <a:gd name="T14" fmla="*/ 116 w 195"/>
                  <a:gd name="T15" fmla="*/ 2 h 98"/>
                  <a:gd name="T16" fmla="*/ 97 w 195"/>
                  <a:gd name="T17" fmla="*/ 0 h 98"/>
                  <a:gd name="T18" fmla="*/ 77 w 195"/>
                  <a:gd name="T19" fmla="*/ 2 h 98"/>
                  <a:gd name="T20" fmla="*/ 59 w 195"/>
                  <a:gd name="T21" fmla="*/ 8 h 98"/>
                  <a:gd name="T22" fmla="*/ 43 w 195"/>
                  <a:gd name="T23" fmla="*/ 17 h 98"/>
                  <a:gd name="T24" fmla="*/ 28 w 195"/>
                  <a:gd name="T25" fmla="*/ 28 h 98"/>
                  <a:gd name="T26" fmla="*/ 16 w 195"/>
                  <a:gd name="T27" fmla="*/ 42 h 98"/>
                  <a:gd name="T28" fmla="*/ 8 w 195"/>
                  <a:gd name="T29" fmla="*/ 60 h 98"/>
                  <a:gd name="T30" fmla="*/ 2 w 195"/>
                  <a:gd name="T31" fmla="*/ 78 h 98"/>
                  <a:gd name="T32" fmla="*/ 0 w 195"/>
                  <a:gd name="T33" fmla="*/ 98 h 98"/>
                  <a:gd name="T34" fmla="*/ 195 w 195"/>
                  <a:gd name="T35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5" h="98">
                    <a:moveTo>
                      <a:pt x="195" y="98"/>
                    </a:moveTo>
                    <a:lnTo>
                      <a:pt x="193" y="78"/>
                    </a:lnTo>
                    <a:lnTo>
                      <a:pt x="187" y="60"/>
                    </a:lnTo>
                    <a:lnTo>
                      <a:pt x="178" y="42"/>
                    </a:lnTo>
                    <a:lnTo>
                      <a:pt x="166" y="28"/>
                    </a:lnTo>
                    <a:lnTo>
                      <a:pt x="152" y="17"/>
                    </a:lnTo>
                    <a:lnTo>
                      <a:pt x="135" y="8"/>
                    </a:lnTo>
                    <a:lnTo>
                      <a:pt x="116" y="2"/>
                    </a:lnTo>
                    <a:lnTo>
                      <a:pt x="97" y="0"/>
                    </a:lnTo>
                    <a:lnTo>
                      <a:pt x="77" y="2"/>
                    </a:lnTo>
                    <a:lnTo>
                      <a:pt x="59" y="8"/>
                    </a:lnTo>
                    <a:lnTo>
                      <a:pt x="43" y="17"/>
                    </a:lnTo>
                    <a:lnTo>
                      <a:pt x="28" y="28"/>
                    </a:lnTo>
                    <a:lnTo>
                      <a:pt x="16" y="42"/>
                    </a:lnTo>
                    <a:lnTo>
                      <a:pt x="8" y="60"/>
                    </a:lnTo>
                    <a:lnTo>
                      <a:pt x="2" y="78"/>
                    </a:lnTo>
                    <a:lnTo>
                      <a:pt x="0" y="98"/>
                    </a:lnTo>
                    <a:lnTo>
                      <a:pt x="195" y="98"/>
                    </a:lnTo>
                    <a:close/>
                  </a:path>
                </a:pathLst>
              </a:custGeom>
              <a:solidFill>
                <a:srgbClr val="D8E0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52" name="Freeform 476"/>
              <p:cNvSpPr>
                <a:spLocks/>
              </p:cNvSpPr>
              <p:nvPr/>
            </p:nvSpPr>
            <p:spPr bwMode="auto">
              <a:xfrm>
                <a:off x="3630" y="3237"/>
                <a:ext cx="52" cy="52"/>
              </a:xfrm>
              <a:custGeom>
                <a:avLst/>
                <a:gdLst>
                  <a:gd name="T0" fmla="*/ 0 w 104"/>
                  <a:gd name="T1" fmla="*/ 11 h 104"/>
                  <a:gd name="T2" fmla="*/ 0 w 104"/>
                  <a:gd name="T3" fmla="*/ 11 h 104"/>
                  <a:gd name="T4" fmla="*/ 18 w 104"/>
                  <a:gd name="T5" fmla="*/ 13 h 104"/>
                  <a:gd name="T6" fmla="*/ 37 w 104"/>
                  <a:gd name="T7" fmla="*/ 18 h 104"/>
                  <a:gd name="T8" fmla="*/ 53 w 104"/>
                  <a:gd name="T9" fmla="*/ 28 h 104"/>
                  <a:gd name="T10" fmla="*/ 66 w 104"/>
                  <a:gd name="T11" fmla="*/ 38 h 104"/>
                  <a:gd name="T12" fmla="*/ 76 w 104"/>
                  <a:gd name="T13" fmla="*/ 51 h 104"/>
                  <a:gd name="T14" fmla="*/ 85 w 104"/>
                  <a:gd name="T15" fmla="*/ 67 h 104"/>
                  <a:gd name="T16" fmla="*/ 91 w 104"/>
                  <a:gd name="T17" fmla="*/ 85 h 104"/>
                  <a:gd name="T18" fmla="*/ 92 w 104"/>
                  <a:gd name="T19" fmla="*/ 104 h 104"/>
                  <a:gd name="T20" fmla="*/ 104 w 104"/>
                  <a:gd name="T21" fmla="*/ 104 h 104"/>
                  <a:gd name="T22" fmla="*/ 100 w 104"/>
                  <a:gd name="T23" fmla="*/ 83 h 104"/>
                  <a:gd name="T24" fmla="*/ 94 w 104"/>
                  <a:gd name="T25" fmla="*/ 64 h 104"/>
                  <a:gd name="T26" fmla="*/ 85 w 104"/>
                  <a:gd name="T27" fmla="*/ 46 h 104"/>
                  <a:gd name="T28" fmla="*/ 72 w 104"/>
                  <a:gd name="T29" fmla="*/ 31 h 104"/>
                  <a:gd name="T30" fmla="*/ 57 w 104"/>
                  <a:gd name="T31" fmla="*/ 18 h 104"/>
                  <a:gd name="T32" fmla="*/ 39 w 104"/>
                  <a:gd name="T33" fmla="*/ 9 h 104"/>
                  <a:gd name="T34" fmla="*/ 21 w 104"/>
                  <a:gd name="T35" fmla="*/ 3 h 104"/>
                  <a:gd name="T36" fmla="*/ 0 w 104"/>
                  <a:gd name="T37" fmla="*/ 0 h 104"/>
                  <a:gd name="T38" fmla="*/ 0 w 104"/>
                  <a:gd name="T39" fmla="*/ 0 h 104"/>
                  <a:gd name="T40" fmla="*/ 0 w 104"/>
                  <a:gd name="T41" fmla="*/ 11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4" h="104">
                    <a:moveTo>
                      <a:pt x="0" y="11"/>
                    </a:moveTo>
                    <a:lnTo>
                      <a:pt x="0" y="11"/>
                    </a:lnTo>
                    <a:lnTo>
                      <a:pt x="18" y="13"/>
                    </a:lnTo>
                    <a:lnTo>
                      <a:pt x="37" y="18"/>
                    </a:lnTo>
                    <a:lnTo>
                      <a:pt x="53" y="28"/>
                    </a:lnTo>
                    <a:lnTo>
                      <a:pt x="66" y="38"/>
                    </a:lnTo>
                    <a:lnTo>
                      <a:pt x="76" y="51"/>
                    </a:lnTo>
                    <a:lnTo>
                      <a:pt x="85" y="67"/>
                    </a:lnTo>
                    <a:lnTo>
                      <a:pt x="91" y="85"/>
                    </a:lnTo>
                    <a:lnTo>
                      <a:pt x="92" y="104"/>
                    </a:lnTo>
                    <a:lnTo>
                      <a:pt x="104" y="104"/>
                    </a:lnTo>
                    <a:lnTo>
                      <a:pt x="100" y="83"/>
                    </a:lnTo>
                    <a:lnTo>
                      <a:pt x="94" y="64"/>
                    </a:lnTo>
                    <a:lnTo>
                      <a:pt x="85" y="46"/>
                    </a:lnTo>
                    <a:lnTo>
                      <a:pt x="72" y="31"/>
                    </a:lnTo>
                    <a:lnTo>
                      <a:pt x="57" y="18"/>
                    </a:lnTo>
                    <a:lnTo>
                      <a:pt x="39" y="9"/>
                    </a:lnTo>
                    <a:lnTo>
                      <a:pt x="21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53" name="Freeform 477"/>
              <p:cNvSpPr>
                <a:spLocks/>
              </p:cNvSpPr>
              <p:nvPr/>
            </p:nvSpPr>
            <p:spPr bwMode="auto">
              <a:xfrm>
                <a:off x="3579" y="3237"/>
                <a:ext cx="51" cy="55"/>
              </a:xfrm>
              <a:custGeom>
                <a:avLst/>
                <a:gdLst>
                  <a:gd name="T0" fmla="*/ 6 w 103"/>
                  <a:gd name="T1" fmla="*/ 98 h 109"/>
                  <a:gd name="T2" fmla="*/ 12 w 103"/>
                  <a:gd name="T3" fmla="*/ 104 h 109"/>
                  <a:gd name="T4" fmla="*/ 13 w 103"/>
                  <a:gd name="T5" fmla="*/ 85 h 109"/>
                  <a:gd name="T6" fmla="*/ 19 w 103"/>
                  <a:gd name="T7" fmla="*/ 67 h 109"/>
                  <a:gd name="T8" fmla="*/ 27 w 103"/>
                  <a:gd name="T9" fmla="*/ 51 h 109"/>
                  <a:gd name="T10" fmla="*/ 37 w 103"/>
                  <a:gd name="T11" fmla="*/ 38 h 109"/>
                  <a:gd name="T12" fmla="*/ 51 w 103"/>
                  <a:gd name="T13" fmla="*/ 28 h 109"/>
                  <a:gd name="T14" fmla="*/ 66 w 103"/>
                  <a:gd name="T15" fmla="*/ 18 h 109"/>
                  <a:gd name="T16" fmla="*/ 84 w 103"/>
                  <a:gd name="T17" fmla="*/ 13 h 109"/>
                  <a:gd name="T18" fmla="*/ 103 w 103"/>
                  <a:gd name="T19" fmla="*/ 11 h 109"/>
                  <a:gd name="T20" fmla="*/ 103 w 103"/>
                  <a:gd name="T21" fmla="*/ 0 h 109"/>
                  <a:gd name="T22" fmla="*/ 82 w 103"/>
                  <a:gd name="T23" fmla="*/ 3 h 109"/>
                  <a:gd name="T24" fmla="*/ 64 w 103"/>
                  <a:gd name="T25" fmla="*/ 9 h 109"/>
                  <a:gd name="T26" fmla="*/ 46 w 103"/>
                  <a:gd name="T27" fmla="*/ 18 h 109"/>
                  <a:gd name="T28" fmla="*/ 30 w 103"/>
                  <a:gd name="T29" fmla="*/ 31 h 109"/>
                  <a:gd name="T30" fmla="*/ 18 w 103"/>
                  <a:gd name="T31" fmla="*/ 46 h 109"/>
                  <a:gd name="T32" fmla="*/ 10 w 103"/>
                  <a:gd name="T33" fmla="*/ 64 h 109"/>
                  <a:gd name="T34" fmla="*/ 4 w 103"/>
                  <a:gd name="T35" fmla="*/ 83 h 109"/>
                  <a:gd name="T36" fmla="*/ 0 w 103"/>
                  <a:gd name="T37" fmla="*/ 104 h 109"/>
                  <a:gd name="T38" fmla="*/ 6 w 103"/>
                  <a:gd name="T39" fmla="*/ 109 h 109"/>
                  <a:gd name="T40" fmla="*/ 0 w 103"/>
                  <a:gd name="T41" fmla="*/ 104 h 109"/>
                  <a:gd name="T42" fmla="*/ 3 w 103"/>
                  <a:gd name="T43" fmla="*/ 107 h 109"/>
                  <a:gd name="T44" fmla="*/ 6 w 103"/>
                  <a:gd name="T45" fmla="*/ 108 h 109"/>
                  <a:gd name="T46" fmla="*/ 10 w 103"/>
                  <a:gd name="T47" fmla="*/ 107 h 109"/>
                  <a:gd name="T48" fmla="*/ 12 w 103"/>
                  <a:gd name="T49" fmla="*/ 104 h 109"/>
                  <a:gd name="T50" fmla="*/ 6 w 103"/>
                  <a:gd name="T51" fmla="*/ 98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3" h="109">
                    <a:moveTo>
                      <a:pt x="6" y="98"/>
                    </a:moveTo>
                    <a:lnTo>
                      <a:pt x="12" y="104"/>
                    </a:lnTo>
                    <a:lnTo>
                      <a:pt x="13" y="85"/>
                    </a:lnTo>
                    <a:lnTo>
                      <a:pt x="19" y="67"/>
                    </a:lnTo>
                    <a:lnTo>
                      <a:pt x="27" y="51"/>
                    </a:lnTo>
                    <a:lnTo>
                      <a:pt x="37" y="38"/>
                    </a:lnTo>
                    <a:lnTo>
                      <a:pt x="51" y="28"/>
                    </a:lnTo>
                    <a:lnTo>
                      <a:pt x="66" y="18"/>
                    </a:lnTo>
                    <a:lnTo>
                      <a:pt x="84" y="13"/>
                    </a:lnTo>
                    <a:lnTo>
                      <a:pt x="103" y="11"/>
                    </a:lnTo>
                    <a:lnTo>
                      <a:pt x="103" y="0"/>
                    </a:lnTo>
                    <a:lnTo>
                      <a:pt x="82" y="3"/>
                    </a:lnTo>
                    <a:lnTo>
                      <a:pt x="64" y="9"/>
                    </a:lnTo>
                    <a:lnTo>
                      <a:pt x="46" y="18"/>
                    </a:lnTo>
                    <a:lnTo>
                      <a:pt x="30" y="31"/>
                    </a:lnTo>
                    <a:lnTo>
                      <a:pt x="18" y="46"/>
                    </a:lnTo>
                    <a:lnTo>
                      <a:pt x="10" y="64"/>
                    </a:lnTo>
                    <a:lnTo>
                      <a:pt x="4" y="83"/>
                    </a:lnTo>
                    <a:lnTo>
                      <a:pt x="0" y="104"/>
                    </a:lnTo>
                    <a:lnTo>
                      <a:pt x="6" y="109"/>
                    </a:lnTo>
                    <a:lnTo>
                      <a:pt x="0" y="104"/>
                    </a:lnTo>
                    <a:lnTo>
                      <a:pt x="3" y="107"/>
                    </a:lnTo>
                    <a:lnTo>
                      <a:pt x="6" y="108"/>
                    </a:lnTo>
                    <a:lnTo>
                      <a:pt x="10" y="107"/>
                    </a:lnTo>
                    <a:lnTo>
                      <a:pt x="12" y="104"/>
                    </a:lnTo>
                    <a:lnTo>
                      <a:pt x="6" y="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54" name="Freeform 478"/>
              <p:cNvSpPr>
                <a:spLocks/>
              </p:cNvSpPr>
              <p:nvPr/>
            </p:nvSpPr>
            <p:spPr bwMode="auto">
              <a:xfrm>
                <a:off x="3582" y="3286"/>
                <a:ext cx="100" cy="6"/>
              </a:xfrm>
              <a:custGeom>
                <a:avLst/>
                <a:gdLst>
                  <a:gd name="T0" fmla="*/ 189 w 201"/>
                  <a:gd name="T1" fmla="*/ 6 h 11"/>
                  <a:gd name="T2" fmla="*/ 195 w 201"/>
                  <a:gd name="T3" fmla="*/ 0 h 11"/>
                  <a:gd name="T4" fmla="*/ 0 w 201"/>
                  <a:gd name="T5" fmla="*/ 0 h 11"/>
                  <a:gd name="T6" fmla="*/ 0 w 201"/>
                  <a:gd name="T7" fmla="*/ 11 h 11"/>
                  <a:gd name="T8" fmla="*/ 195 w 201"/>
                  <a:gd name="T9" fmla="*/ 11 h 11"/>
                  <a:gd name="T10" fmla="*/ 201 w 201"/>
                  <a:gd name="T11" fmla="*/ 6 h 11"/>
                  <a:gd name="T12" fmla="*/ 195 w 201"/>
                  <a:gd name="T13" fmla="*/ 11 h 11"/>
                  <a:gd name="T14" fmla="*/ 198 w 201"/>
                  <a:gd name="T15" fmla="*/ 9 h 11"/>
                  <a:gd name="T16" fmla="*/ 201 w 201"/>
                  <a:gd name="T17" fmla="*/ 6 h 11"/>
                  <a:gd name="T18" fmla="*/ 198 w 201"/>
                  <a:gd name="T19" fmla="*/ 2 h 11"/>
                  <a:gd name="T20" fmla="*/ 195 w 201"/>
                  <a:gd name="T21" fmla="*/ 0 h 11"/>
                  <a:gd name="T22" fmla="*/ 189 w 201"/>
                  <a:gd name="T23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1" h="11">
                    <a:moveTo>
                      <a:pt x="189" y="6"/>
                    </a:moveTo>
                    <a:lnTo>
                      <a:pt x="195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95" y="11"/>
                    </a:lnTo>
                    <a:lnTo>
                      <a:pt x="201" y="6"/>
                    </a:lnTo>
                    <a:lnTo>
                      <a:pt x="195" y="11"/>
                    </a:lnTo>
                    <a:lnTo>
                      <a:pt x="198" y="9"/>
                    </a:lnTo>
                    <a:lnTo>
                      <a:pt x="201" y="6"/>
                    </a:lnTo>
                    <a:lnTo>
                      <a:pt x="198" y="2"/>
                    </a:lnTo>
                    <a:lnTo>
                      <a:pt x="195" y="0"/>
                    </a:lnTo>
                    <a:lnTo>
                      <a:pt x="189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55" name="Freeform 479"/>
              <p:cNvSpPr>
                <a:spLocks/>
              </p:cNvSpPr>
              <p:nvPr/>
            </p:nvSpPr>
            <p:spPr bwMode="auto">
              <a:xfrm>
                <a:off x="3587" y="3289"/>
                <a:ext cx="86" cy="43"/>
              </a:xfrm>
              <a:custGeom>
                <a:avLst/>
                <a:gdLst>
                  <a:gd name="T0" fmla="*/ 0 w 170"/>
                  <a:gd name="T1" fmla="*/ 0 h 85"/>
                  <a:gd name="T2" fmla="*/ 1 w 170"/>
                  <a:gd name="T3" fmla="*/ 17 h 85"/>
                  <a:gd name="T4" fmla="*/ 7 w 170"/>
                  <a:gd name="T5" fmla="*/ 33 h 85"/>
                  <a:gd name="T6" fmla="*/ 15 w 170"/>
                  <a:gd name="T7" fmla="*/ 47 h 85"/>
                  <a:gd name="T8" fmla="*/ 25 w 170"/>
                  <a:gd name="T9" fmla="*/ 59 h 85"/>
                  <a:gd name="T10" fmla="*/ 38 w 170"/>
                  <a:gd name="T11" fmla="*/ 70 h 85"/>
                  <a:gd name="T12" fmla="*/ 51 w 170"/>
                  <a:gd name="T13" fmla="*/ 78 h 85"/>
                  <a:gd name="T14" fmla="*/ 68 w 170"/>
                  <a:gd name="T15" fmla="*/ 84 h 85"/>
                  <a:gd name="T16" fmla="*/ 85 w 170"/>
                  <a:gd name="T17" fmla="*/ 85 h 85"/>
                  <a:gd name="T18" fmla="*/ 102 w 170"/>
                  <a:gd name="T19" fmla="*/ 84 h 85"/>
                  <a:gd name="T20" fmla="*/ 118 w 170"/>
                  <a:gd name="T21" fmla="*/ 78 h 85"/>
                  <a:gd name="T22" fmla="*/ 132 w 170"/>
                  <a:gd name="T23" fmla="*/ 70 h 85"/>
                  <a:gd name="T24" fmla="*/ 145 w 170"/>
                  <a:gd name="T25" fmla="*/ 59 h 85"/>
                  <a:gd name="T26" fmla="*/ 155 w 170"/>
                  <a:gd name="T27" fmla="*/ 47 h 85"/>
                  <a:gd name="T28" fmla="*/ 163 w 170"/>
                  <a:gd name="T29" fmla="*/ 33 h 85"/>
                  <a:gd name="T30" fmla="*/ 169 w 170"/>
                  <a:gd name="T31" fmla="*/ 17 h 85"/>
                  <a:gd name="T32" fmla="*/ 170 w 170"/>
                  <a:gd name="T33" fmla="*/ 0 h 85"/>
                  <a:gd name="T34" fmla="*/ 0 w 170"/>
                  <a:gd name="T35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0" h="85">
                    <a:moveTo>
                      <a:pt x="0" y="0"/>
                    </a:moveTo>
                    <a:lnTo>
                      <a:pt x="1" y="17"/>
                    </a:lnTo>
                    <a:lnTo>
                      <a:pt x="7" y="33"/>
                    </a:lnTo>
                    <a:lnTo>
                      <a:pt x="15" y="47"/>
                    </a:lnTo>
                    <a:lnTo>
                      <a:pt x="25" y="59"/>
                    </a:lnTo>
                    <a:lnTo>
                      <a:pt x="38" y="70"/>
                    </a:lnTo>
                    <a:lnTo>
                      <a:pt x="51" y="78"/>
                    </a:lnTo>
                    <a:lnTo>
                      <a:pt x="68" y="84"/>
                    </a:lnTo>
                    <a:lnTo>
                      <a:pt x="85" y="85"/>
                    </a:lnTo>
                    <a:lnTo>
                      <a:pt x="102" y="84"/>
                    </a:lnTo>
                    <a:lnTo>
                      <a:pt x="118" y="78"/>
                    </a:lnTo>
                    <a:lnTo>
                      <a:pt x="132" y="70"/>
                    </a:lnTo>
                    <a:lnTo>
                      <a:pt x="145" y="59"/>
                    </a:lnTo>
                    <a:lnTo>
                      <a:pt x="155" y="47"/>
                    </a:lnTo>
                    <a:lnTo>
                      <a:pt x="163" y="33"/>
                    </a:lnTo>
                    <a:lnTo>
                      <a:pt x="169" y="17"/>
                    </a:lnTo>
                    <a:lnTo>
                      <a:pt x="17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56" name="Freeform 480"/>
              <p:cNvSpPr>
                <a:spLocks/>
              </p:cNvSpPr>
              <p:nvPr/>
            </p:nvSpPr>
            <p:spPr bwMode="auto">
              <a:xfrm>
                <a:off x="3584" y="3289"/>
                <a:ext cx="46" cy="46"/>
              </a:xfrm>
              <a:custGeom>
                <a:avLst/>
                <a:gdLst>
                  <a:gd name="T0" fmla="*/ 91 w 91"/>
                  <a:gd name="T1" fmla="*/ 79 h 91"/>
                  <a:gd name="T2" fmla="*/ 91 w 91"/>
                  <a:gd name="T3" fmla="*/ 79 h 91"/>
                  <a:gd name="T4" fmla="*/ 74 w 91"/>
                  <a:gd name="T5" fmla="*/ 79 h 91"/>
                  <a:gd name="T6" fmla="*/ 60 w 91"/>
                  <a:gd name="T7" fmla="*/ 73 h 91"/>
                  <a:gd name="T8" fmla="*/ 46 w 91"/>
                  <a:gd name="T9" fmla="*/ 65 h 91"/>
                  <a:gd name="T10" fmla="*/ 34 w 91"/>
                  <a:gd name="T11" fmla="*/ 56 h 91"/>
                  <a:gd name="T12" fmla="*/ 25 w 91"/>
                  <a:gd name="T13" fmla="*/ 45 h 91"/>
                  <a:gd name="T14" fmla="*/ 17 w 91"/>
                  <a:gd name="T15" fmla="*/ 31 h 91"/>
                  <a:gd name="T16" fmla="*/ 11 w 91"/>
                  <a:gd name="T17" fmla="*/ 17 h 91"/>
                  <a:gd name="T18" fmla="*/ 11 w 91"/>
                  <a:gd name="T19" fmla="*/ 0 h 91"/>
                  <a:gd name="T20" fmla="*/ 0 w 91"/>
                  <a:gd name="T21" fmla="*/ 0 h 91"/>
                  <a:gd name="T22" fmla="*/ 2 w 91"/>
                  <a:gd name="T23" fmla="*/ 17 h 91"/>
                  <a:gd name="T24" fmla="*/ 8 w 91"/>
                  <a:gd name="T25" fmla="*/ 35 h 91"/>
                  <a:gd name="T26" fmla="*/ 16 w 91"/>
                  <a:gd name="T27" fmla="*/ 49 h 91"/>
                  <a:gd name="T28" fmla="*/ 28 w 91"/>
                  <a:gd name="T29" fmla="*/ 63 h 91"/>
                  <a:gd name="T30" fmla="*/ 41 w 91"/>
                  <a:gd name="T31" fmla="*/ 74 h 91"/>
                  <a:gd name="T32" fmla="*/ 55 w 91"/>
                  <a:gd name="T33" fmla="*/ 83 h 91"/>
                  <a:gd name="T34" fmla="*/ 74 w 91"/>
                  <a:gd name="T35" fmla="*/ 88 h 91"/>
                  <a:gd name="T36" fmla="*/ 91 w 91"/>
                  <a:gd name="T37" fmla="*/ 91 h 91"/>
                  <a:gd name="T38" fmla="*/ 91 w 91"/>
                  <a:gd name="T39" fmla="*/ 91 h 91"/>
                  <a:gd name="T40" fmla="*/ 91 w 91"/>
                  <a:gd name="T41" fmla="*/ 79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1" h="91">
                    <a:moveTo>
                      <a:pt x="91" y="79"/>
                    </a:moveTo>
                    <a:lnTo>
                      <a:pt x="91" y="79"/>
                    </a:lnTo>
                    <a:lnTo>
                      <a:pt x="74" y="79"/>
                    </a:lnTo>
                    <a:lnTo>
                      <a:pt x="60" y="73"/>
                    </a:lnTo>
                    <a:lnTo>
                      <a:pt x="46" y="65"/>
                    </a:lnTo>
                    <a:lnTo>
                      <a:pt x="34" y="56"/>
                    </a:lnTo>
                    <a:lnTo>
                      <a:pt x="25" y="45"/>
                    </a:lnTo>
                    <a:lnTo>
                      <a:pt x="17" y="31"/>
                    </a:lnTo>
                    <a:lnTo>
                      <a:pt x="11" y="17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2" y="17"/>
                    </a:lnTo>
                    <a:lnTo>
                      <a:pt x="8" y="35"/>
                    </a:lnTo>
                    <a:lnTo>
                      <a:pt x="16" y="49"/>
                    </a:lnTo>
                    <a:lnTo>
                      <a:pt x="28" y="63"/>
                    </a:lnTo>
                    <a:lnTo>
                      <a:pt x="41" y="74"/>
                    </a:lnTo>
                    <a:lnTo>
                      <a:pt x="55" y="83"/>
                    </a:lnTo>
                    <a:lnTo>
                      <a:pt x="74" y="88"/>
                    </a:lnTo>
                    <a:lnTo>
                      <a:pt x="91" y="91"/>
                    </a:lnTo>
                    <a:lnTo>
                      <a:pt x="91" y="91"/>
                    </a:lnTo>
                    <a:lnTo>
                      <a:pt x="91" y="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57" name="Freeform 481"/>
              <p:cNvSpPr>
                <a:spLocks/>
              </p:cNvSpPr>
              <p:nvPr/>
            </p:nvSpPr>
            <p:spPr bwMode="auto">
              <a:xfrm>
                <a:off x="3630" y="3286"/>
                <a:ext cx="45" cy="49"/>
              </a:xfrm>
              <a:custGeom>
                <a:avLst/>
                <a:gdLst>
                  <a:gd name="T0" fmla="*/ 85 w 91"/>
                  <a:gd name="T1" fmla="*/ 11 h 97"/>
                  <a:gd name="T2" fmla="*/ 79 w 91"/>
                  <a:gd name="T3" fmla="*/ 6 h 97"/>
                  <a:gd name="T4" fmla="*/ 79 w 91"/>
                  <a:gd name="T5" fmla="*/ 23 h 97"/>
                  <a:gd name="T6" fmla="*/ 74 w 91"/>
                  <a:gd name="T7" fmla="*/ 37 h 97"/>
                  <a:gd name="T8" fmla="*/ 66 w 91"/>
                  <a:gd name="T9" fmla="*/ 51 h 97"/>
                  <a:gd name="T10" fmla="*/ 56 w 91"/>
                  <a:gd name="T11" fmla="*/ 62 h 97"/>
                  <a:gd name="T12" fmla="*/ 45 w 91"/>
                  <a:gd name="T13" fmla="*/ 71 h 97"/>
                  <a:gd name="T14" fmla="*/ 31 w 91"/>
                  <a:gd name="T15" fmla="*/ 79 h 97"/>
                  <a:gd name="T16" fmla="*/ 17 w 91"/>
                  <a:gd name="T17" fmla="*/ 85 h 97"/>
                  <a:gd name="T18" fmla="*/ 0 w 91"/>
                  <a:gd name="T19" fmla="*/ 85 h 97"/>
                  <a:gd name="T20" fmla="*/ 0 w 91"/>
                  <a:gd name="T21" fmla="*/ 97 h 97"/>
                  <a:gd name="T22" fmla="*/ 17 w 91"/>
                  <a:gd name="T23" fmla="*/ 94 h 97"/>
                  <a:gd name="T24" fmla="*/ 36 w 91"/>
                  <a:gd name="T25" fmla="*/ 89 h 97"/>
                  <a:gd name="T26" fmla="*/ 49 w 91"/>
                  <a:gd name="T27" fmla="*/ 80 h 97"/>
                  <a:gd name="T28" fmla="*/ 63 w 91"/>
                  <a:gd name="T29" fmla="*/ 69 h 97"/>
                  <a:gd name="T30" fmla="*/ 75 w 91"/>
                  <a:gd name="T31" fmla="*/ 55 h 97"/>
                  <a:gd name="T32" fmla="*/ 83 w 91"/>
                  <a:gd name="T33" fmla="*/ 41 h 97"/>
                  <a:gd name="T34" fmla="*/ 89 w 91"/>
                  <a:gd name="T35" fmla="*/ 23 h 97"/>
                  <a:gd name="T36" fmla="*/ 91 w 91"/>
                  <a:gd name="T37" fmla="*/ 6 h 97"/>
                  <a:gd name="T38" fmla="*/ 85 w 91"/>
                  <a:gd name="T39" fmla="*/ 0 h 97"/>
                  <a:gd name="T40" fmla="*/ 91 w 91"/>
                  <a:gd name="T41" fmla="*/ 6 h 97"/>
                  <a:gd name="T42" fmla="*/ 89 w 91"/>
                  <a:gd name="T43" fmla="*/ 2 h 97"/>
                  <a:gd name="T44" fmla="*/ 85 w 91"/>
                  <a:gd name="T45" fmla="*/ 0 h 97"/>
                  <a:gd name="T46" fmla="*/ 82 w 91"/>
                  <a:gd name="T47" fmla="*/ 2 h 97"/>
                  <a:gd name="T48" fmla="*/ 79 w 91"/>
                  <a:gd name="T49" fmla="*/ 6 h 97"/>
                  <a:gd name="T50" fmla="*/ 85 w 91"/>
                  <a:gd name="T51" fmla="*/ 11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1" h="97">
                    <a:moveTo>
                      <a:pt x="85" y="11"/>
                    </a:moveTo>
                    <a:lnTo>
                      <a:pt x="79" y="6"/>
                    </a:lnTo>
                    <a:lnTo>
                      <a:pt x="79" y="23"/>
                    </a:lnTo>
                    <a:lnTo>
                      <a:pt x="74" y="37"/>
                    </a:lnTo>
                    <a:lnTo>
                      <a:pt x="66" y="51"/>
                    </a:lnTo>
                    <a:lnTo>
                      <a:pt x="56" y="62"/>
                    </a:lnTo>
                    <a:lnTo>
                      <a:pt x="45" y="71"/>
                    </a:lnTo>
                    <a:lnTo>
                      <a:pt x="31" y="79"/>
                    </a:lnTo>
                    <a:lnTo>
                      <a:pt x="17" y="85"/>
                    </a:lnTo>
                    <a:lnTo>
                      <a:pt x="0" y="85"/>
                    </a:lnTo>
                    <a:lnTo>
                      <a:pt x="0" y="97"/>
                    </a:lnTo>
                    <a:lnTo>
                      <a:pt x="17" y="94"/>
                    </a:lnTo>
                    <a:lnTo>
                      <a:pt x="36" y="89"/>
                    </a:lnTo>
                    <a:lnTo>
                      <a:pt x="49" y="80"/>
                    </a:lnTo>
                    <a:lnTo>
                      <a:pt x="63" y="69"/>
                    </a:lnTo>
                    <a:lnTo>
                      <a:pt x="75" y="55"/>
                    </a:lnTo>
                    <a:lnTo>
                      <a:pt x="83" y="41"/>
                    </a:lnTo>
                    <a:lnTo>
                      <a:pt x="89" y="23"/>
                    </a:lnTo>
                    <a:lnTo>
                      <a:pt x="91" y="6"/>
                    </a:lnTo>
                    <a:lnTo>
                      <a:pt x="85" y="0"/>
                    </a:lnTo>
                    <a:lnTo>
                      <a:pt x="91" y="6"/>
                    </a:lnTo>
                    <a:lnTo>
                      <a:pt x="89" y="2"/>
                    </a:lnTo>
                    <a:lnTo>
                      <a:pt x="85" y="0"/>
                    </a:lnTo>
                    <a:lnTo>
                      <a:pt x="82" y="2"/>
                    </a:lnTo>
                    <a:lnTo>
                      <a:pt x="79" y="6"/>
                    </a:lnTo>
                    <a:lnTo>
                      <a:pt x="85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58" name="Freeform 482"/>
              <p:cNvSpPr>
                <a:spLocks/>
              </p:cNvSpPr>
              <p:nvPr/>
            </p:nvSpPr>
            <p:spPr bwMode="auto">
              <a:xfrm>
                <a:off x="3584" y="3286"/>
                <a:ext cx="89" cy="6"/>
              </a:xfrm>
              <a:custGeom>
                <a:avLst/>
                <a:gdLst>
                  <a:gd name="T0" fmla="*/ 11 w 176"/>
                  <a:gd name="T1" fmla="*/ 6 h 11"/>
                  <a:gd name="T2" fmla="*/ 6 w 176"/>
                  <a:gd name="T3" fmla="*/ 11 h 11"/>
                  <a:gd name="T4" fmla="*/ 176 w 176"/>
                  <a:gd name="T5" fmla="*/ 11 h 11"/>
                  <a:gd name="T6" fmla="*/ 176 w 176"/>
                  <a:gd name="T7" fmla="*/ 0 h 11"/>
                  <a:gd name="T8" fmla="*/ 6 w 176"/>
                  <a:gd name="T9" fmla="*/ 0 h 11"/>
                  <a:gd name="T10" fmla="*/ 0 w 176"/>
                  <a:gd name="T11" fmla="*/ 6 h 11"/>
                  <a:gd name="T12" fmla="*/ 6 w 176"/>
                  <a:gd name="T13" fmla="*/ 0 h 11"/>
                  <a:gd name="T14" fmla="*/ 2 w 176"/>
                  <a:gd name="T15" fmla="*/ 2 h 11"/>
                  <a:gd name="T16" fmla="*/ 1 w 176"/>
                  <a:gd name="T17" fmla="*/ 6 h 11"/>
                  <a:gd name="T18" fmla="*/ 2 w 176"/>
                  <a:gd name="T19" fmla="*/ 9 h 11"/>
                  <a:gd name="T20" fmla="*/ 6 w 176"/>
                  <a:gd name="T21" fmla="*/ 11 h 11"/>
                  <a:gd name="T22" fmla="*/ 11 w 176"/>
                  <a:gd name="T23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6" h="11">
                    <a:moveTo>
                      <a:pt x="11" y="6"/>
                    </a:moveTo>
                    <a:lnTo>
                      <a:pt x="6" y="11"/>
                    </a:lnTo>
                    <a:lnTo>
                      <a:pt x="176" y="11"/>
                    </a:lnTo>
                    <a:lnTo>
                      <a:pt x="17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1" y="6"/>
                    </a:lnTo>
                    <a:lnTo>
                      <a:pt x="2" y="9"/>
                    </a:lnTo>
                    <a:lnTo>
                      <a:pt x="6" y="11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59" name="Freeform 483"/>
              <p:cNvSpPr>
                <a:spLocks/>
              </p:cNvSpPr>
              <p:nvPr/>
            </p:nvSpPr>
            <p:spPr bwMode="auto">
              <a:xfrm>
                <a:off x="3630" y="3146"/>
                <a:ext cx="213" cy="143"/>
              </a:xfrm>
              <a:custGeom>
                <a:avLst/>
                <a:gdLst>
                  <a:gd name="T0" fmla="*/ 98 w 426"/>
                  <a:gd name="T1" fmla="*/ 286 h 286"/>
                  <a:gd name="T2" fmla="*/ 96 w 426"/>
                  <a:gd name="T3" fmla="*/ 266 h 286"/>
                  <a:gd name="T4" fmla="*/ 90 w 426"/>
                  <a:gd name="T5" fmla="*/ 248 h 286"/>
                  <a:gd name="T6" fmla="*/ 81 w 426"/>
                  <a:gd name="T7" fmla="*/ 230 h 286"/>
                  <a:gd name="T8" fmla="*/ 69 w 426"/>
                  <a:gd name="T9" fmla="*/ 216 h 286"/>
                  <a:gd name="T10" fmla="*/ 55 w 426"/>
                  <a:gd name="T11" fmla="*/ 205 h 286"/>
                  <a:gd name="T12" fmla="*/ 38 w 426"/>
                  <a:gd name="T13" fmla="*/ 196 h 286"/>
                  <a:gd name="T14" fmla="*/ 19 w 426"/>
                  <a:gd name="T15" fmla="*/ 190 h 286"/>
                  <a:gd name="T16" fmla="*/ 0 w 426"/>
                  <a:gd name="T17" fmla="*/ 188 h 286"/>
                  <a:gd name="T18" fmla="*/ 208 w 426"/>
                  <a:gd name="T19" fmla="*/ 158 h 286"/>
                  <a:gd name="T20" fmla="*/ 208 w 426"/>
                  <a:gd name="T21" fmla="*/ 142 h 286"/>
                  <a:gd name="T22" fmla="*/ 208 w 426"/>
                  <a:gd name="T23" fmla="*/ 101 h 286"/>
                  <a:gd name="T24" fmla="*/ 207 w 426"/>
                  <a:gd name="T25" fmla="*/ 52 h 286"/>
                  <a:gd name="T26" fmla="*/ 205 w 426"/>
                  <a:gd name="T27" fmla="*/ 5 h 286"/>
                  <a:gd name="T28" fmla="*/ 226 w 426"/>
                  <a:gd name="T29" fmla="*/ 5 h 286"/>
                  <a:gd name="T30" fmla="*/ 245 w 426"/>
                  <a:gd name="T31" fmla="*/ 5 h 286"/>
                  <a:gd name="T32" fmla="*/ 266 w 426"/>
                  <a:gd name="T33" fmla="*/ 5 h 286"/>
                  <a:gd name="T34" fmla="*/ 286 w 426"/>
                  <a:gd name="T35" fmla="*/ 5 h 286"/>
                  <a:gd name="T36" fmla="*/ 305 w 426"/>
                  <a:gd name="T37" fmla="*/ 3 h 286"/>
                  <a:gd name="T38" fmla="*/ 325 w 426"/>
                  <a:gd name="T39" fmla="*/ 2 h 286"/>
                  <a:gd name="T40" fmla="*/ 344 w 426"/>
                  <a:gd name="T41" fmla="*/ 1 h 286"/>
                  <a:gd name="T42" fmla="*/ 364 w 426"/>
                  <a:gd name="T43" fmla="*/ 0 h 286"/>
                  <a:gd name="T44" fmla="*/ 367 w 426"/>
                  <a:gd name="T45" fmla="*/ 161 h 286"/>
                  <a:gd name="T46" fmla="*/ 369 w 426"/>
                  <a:gd name="T47" fmla="*/ 161 h 286"/>
                  <a:gd name="T48" fmla="*/ 373 w 426"/>
                  <a:gd name="T49" fmla="*/ 162 h 286"/>
                  <a:gd name="T50" fmla="*/ 380 w 426"/>
                  <a:gd name="T51" fmla="*/ 163 h 286"/>
                  <a:gd name="T52" fmla="*/ 389 w 426"/>
                  <a:gd name="T53" fmla="*/ 165 h 286"/>
                  <a:gd name="T54" fmla="*/ 398 w 426"/>
                  <a:gd name="T55" fmla="*/ 166 h 286"/>
                  <a:gd name="T56" fmla="*/ 408 w 426"/>
                  <a:gd name="T57" fmla="*/ 167 h 286"/>
                  <a:gd name="T58" fmla="*/ 418 w 426"/>
                  <a:gd name="T59" fmla="*/ 168 h 286"/>
                  <a:gd name="T60" fmla="*/ 426 w 426"/>
                  <a:gd name="T61" fmla="*/ 168 h 286"/>
                  <a:gd name="T62" fmla="*/ 425 w 426"/>
                  <a:gd name="T63" fmla="*/ 169 h 286"/>
                  <a:gd name="T64" fmla="*/ 420 w 426"/>
                  <a:gd name="T65" fmla="*/ 174 h 286"/>
                  <a:gd name="T66" fmla="*/ 413 w 426"/>
                  <a:gd name="T67" fmla="*/ 182 h 286"/>
                  <a:gd name="T68" fmla="*/ 407 w 426"/>
                  <a:gd name="T69" fmla="*/ 192 h 286"/>
                  <a:gd name="T70" fmla="*/ 398 w 426"/>
                  <a:gd name="T71" fmla="*/ 208 h 286"/>
                  <a:gd name="T72" fmla="*/ 392 w 426"/>
                  <a:gd name="T73" fmla="*/ 228 h 286"/>
                  <a:gd name="T74" fmla="*/ 385 w 426"/>
                  <a:gd name="T75" fmla="*/ 252 h 286"/>
                  <a:gd name="T76" fmla="*/ 381 w 426"/>
                  <a:gd name="T77" fmla="*/ 282 h 286"/>
                  <a:gd name="T78" fmla="*/ 354 w 426"/>
                  <a:gd name="T79" fmla="*/ 272 h 286"/>
                  <a:gd name="T80" fmla="*/ 342 w 426"/>
                  <a:gd name="T81" fmla="*/ 275 h 286"/>
                  <a:gd name="T82" fmla="*/ 326 w 426"/>
                  <a:gd name="T83" fmla="*/ 278 h 286"/>
                  <a:gd name="T84" fmla="*/ 306 w 426"/>
                  <a:gd name="T85" fmla="*/ 280 h 286"/>
                  <a:gd name="T86" fmla="*/ 286 w 426"/>
                  <a:gd name="T87" fmla="*/ 280 h 286"/>
                  <a:gd name="T88" fmla="*/ 265 w 426"/>
                  <a:gd name="T89" fmla="*/ 280 h 286"/>
                  <a:gd name="T90" fmla="*/ 245 w 426"/>
                  <a:gd name="T91" fmla="*/ 278 h 286"/>
                  <a:gd name="T92" fmla="*/ 231 w 426"/>
                  <a:gd name="T93" fmla="*/ 274 h 286"/>
                  <a:gd name="T94" fmla="*/ 222 w 426"/>
                  <a:gd name="T95" fmla="*/ 268 h 286"/>
                  <a:gd name="T96" fmla="*/ 211 w 426"/>
                  <a:gd name="T97" fmla="*/ 271 h 286"/>
                  <a:gd name="T98" fmla="*/ 195 w 426"/>
                  <a:gd name="T99" fmla="*/ 273 h 286"/>
                  <a:gd name="T100" fmla="*/ 174 w 426"/>
                  <a:gd name="T101" fmla="*/ 275 h 286"/>
                  <a:gd name="T102" fmla="*/ 152 w 426"/>
                  <a:gd name="T103" fmla="*/ 279 h 286"/>
                  <a:gd name="T104" fmla="*/ 131 w 426"/>
                  <a:gd name="T105" fmla="*/ 281 h 286"/>
                  <a:gd name="T106" fmla="*/ 114 w 426"/>
                  <a:gd name="T107" fmla="*/ 283 h 286"/>
                  <a:gd name="T108" fmla="*/ 102 w 426"/>
                  <a:gd name="T109" fmla="*/ 284 h 286"/>
                  <a:gd name="T110" fmla="*/ 98 w 426"/>
                  <a:gd name="T111" fmla="*/ 28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26" h="286">
                    <a:moveTo>
                      <a:pt x="98" y="286"/>
                    </a:moveTo>
                    <a:lnTo>
                      <a:pt x="96" y="266"/>
                    </a:lnTo>
                    <a:lnTo>
                      <a:pt x="90" y="248"/>
                    </a:lnTo>
                    <a:lnTo>
                      <a:pt x="81" y="230"/>
                    </a:lnTo>
                    <a:lnTo>
                      <a:pt x="69" y="216"/>
                    </a:lnTo>
                    <a:lnTo>
                      <a:pt x="55" y="205"/>
                    </a:lnTo>
                    <a:lnTo>
                      <a:pt x="38" y="196"/>
                    </a:lnTo>
                    <a:lnTo>
                      <a:pt x="19" y="190"/>
                    </a:lnTo>
                    <a:lnTo>
                      <a:pt x="0" y="188"/>
                    </a:lnTo>
                    <a:lnTo>
                      <a:pt x="208" y="158"/>
                    </a:lnTo>
                    <a:lnTo>
                      <a:pt x="208" y="142"/>
                    </a:lnTo>
                    <a:lnTo>
                      <a:pt x="208" y="101"/>
                    </a:lnTo>
                    <a:lnTo>
                      <a:pt x="207" y="52"/>
                    </a:lnTo>
                    <a:lnTo>
                      <a:pt x="205" y="5"/>
                    </a:lnTo>
                    <a:lnTo>
                      <a:pt x="226" y="5"/>
                    </a:lnTo>
                    <a:lnTo>
                      <a:pt x="245" y="5"/>
                    </a:lnTo>
                    <a:lnTo>
                      <a:pt x="266" y="5"/>
                    </a:lnTo>
                    <a:lnTo>
                      <a:pt x="286" y="5"/>
                    </a:lnTo>
                    <a:lnTo>
                      <a:pt x="305" y="3"/>
                    </a:lnTo>
                    <a:lnTo>
                      <a:pt x="325" y="2"/>
                    </a:lnTo>
                    <a:lnTo>
                      <a:pt x="344" y="1"/>
                    </a:lnTo>
                    <a:lnTo>
                      <a:pt x="364" y="0"/>
                    </a:lnTo>
                    <a:lnTo>
                      <a:pt x="367" y="161"/>
                    </a:lnTo>
                    <a:lnTo>
                      <a:pt x="369" y="161"/>
                    </a:lnTo>
                    <a:lnTo>
                      <a:pt x="373" y="162"/>
                    </a:lnTo>
                    <a:lnTo>
                      <a:pt x="380" y="163"/>
                    </a:lnTo>
                    <a:lnTo>
                      <a:pt x="389" y="165"/>
                    </a:lnTo>
                    <a:lnTo>
                      <a:pt x="398" y="166"/>
                    </a:lnTo>
                    <a:lnTo>
                      <a:pt x="408" y="167"/>
                    </a:lnTo>
                    <a:lnTo>
                      <a:pt x="418" y="168"/>
                    </a:lnTo>
                    <a:lnTo>
                      <a:pt x="426" y="168"/>
                    </a:lnTo>
                    <a:lnTo>
                      <a:pt x="425" y="169"/>
                    </a:lnTo>
                    <a:lnTo>
                      <a:pt x="420" y="174"/>
                    </a:lnTo>
                    <a:lnTo>
                      <a:pt x="413" y="182"/>
                    </a:lnTo>
                    <a:lnTo>
                      <a:pt x="407" y="192"/>
                    </a:lnTo>
                    <a:lnTo>
                      <a:pt x="398" y="208"/>
                    </a:lnTo>
                    <a:lnTo>
                      <a:pt x="392" y="228"/>
                    </a:lnTo>
                    <a:lnTo>
                      <a:pt x="385" y="252"/>
                    </a:lnTo>
                    <a:lnTo>
                      <a:pt x="381" y="282"/>
                    </a:lnTo>
                    <a:lnTo>
                      <a:pt x="354" y="272"/>
                    </a:lnTo>
                    <a:lnTo>
                      <a:pt x="342" y="275"/>
                    </a:lnTo>
                    <a:lnTo>
                      <a:pt x="326" y="278"/>
                    </a:lnTo>
                    <a:lnTo>
                      <a:pt x="306" y="280"/>
                    </a:lnTo>
                    <a:lnTo>
                      <a:pt x="286" y="280"/>
                    </a:lnTo>
                    <a:lnTo>
                      <a:pt x="265" y="280"/>
                    </a:lnTo>
                    <a:lnTo>
                      <a:pt x="245" y="278"/>
                    </a:lnTo>
                    <a:lnTo>
                      <a:pt x="231" y="274"/>
                    </a:lnTo>
                    <a:lnTo>
                      <a:pt x="222" y="268"/>
                    </a:lnTo>
                    <a:lnTo>
                      <a:pt x="211" y="271"/>
                    </a:lnTo>
                    <a:lnTo>
                      <a:pt x="195" y="273"/>
                    </a:lnTo>
                    <a:lnTo>
                      <a:pt x="174" y="275"/>
                    </a:lnTo>
                    <a:lnTo>
                      <a:pt x="152" y="279"/>
                    </a:lnTo>
                    <a:lnTo>
                      <a:pt x="131" y="281"/>
                    </a:lnTo>
                    <a:lnTo>
                      <a:pt x="114" y="283"/>
                    </a:lnTo>
                    <a:lnTo>
                      <a:pt x="102" y="284"/>
                    </a:lnTo>
                    <a:lnTo>
                      <a:pt x="98" y="286"/>
                    </a:lnTo>
                    <a:close/>
                  </a:path>
                </a:pathLst>
              </a:custGeom>
              <a:solidFill>
                <a:srgbClr val="7F9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60" name="Freeform 484"/>
              <p:cNvSpPr>
                <a:spLocks/>
              </p:cNvSpPr>
              <p:nvPr/>
            </p:nvSpPr>
            <p:spPr bwMode="auto">
              <a:xfrm>
                <a:off x="3628" y="3237"/>
                <a:ext cx="54" cy="52"/>
              </a:xfrm>
              <a:custGeom>
                <a:avLst/>
                <a:gdLst>
                  <a:gd name="T0" fmla="*/ 5 w 109"/>
                  <a:gd name="T1" fmla="*/ 1 h 104"/>
                  <a:gd name="T2" fmla="*/ 5 w 109"/>
                  <a:gd name="T3" fmla="*/ 11 h 104"/>
                  <a:gd name="T4" fmla="*/ 23 w 109"/>
                  <a:gd name="T5" fmla="*/ 13 h 104"/>
                  <a:gd name="T6" fmla="*/ 42 w 109"/>
                  <a:gd name="T7" fmla="*/ 18 h 104"/>
                  <a:gd name="T8" fmla="*/ 58 w 109"/>
                  <a:gd name="T9" fmla="*/ 28 h 104"/>
                  <a:gd name="T10" fmla="*/ 71 w 109"/>
                  <a:gd name="T11" fmla="*/ 38 h 104"/>
                  <a:gd name="T12" fmla="*/ 81 w 109"/>
                  <a:gd name="T13" fmla="*/ 51 h 104"/>
                  <a:gd name="T14" fmla="*/ 90 w 109"/>
                  <a:gd name="T15" fmla="*/ 67 h 104"/>
                  <a:gd name="T16" fmla="*/ 96 w 109"/>
                  <a:gd name="T17" fmla="*/ 85 h 104"/>
                  <a:gd name="T18" fmla="*/ 97 w 109"/>
                  <a:gd name="T19" fmla="*/ 104 h 104"/>
                  <a:gd name="T20" fmla="*/ 109 w 109"/>
                  <a:gd name="T21" fmla="*/ 104 h 104"/>
                  <a:gd name="T22" fmla="*/ 105 w 109"/>
                  <a:gd name="T23" fmla="*/ 83 h 104"/>
                  <a:gd name="T24" fmla="*/ 99 w 109"/>
                  <a:gd name="T25" fmla="*/ 64 h 104"/>
                  <a:gd name="T26" fmla="*/ 90 w 109"/>
                  <a:gd name="T27" fmla="*/ 46 h 104"/>
                  <a:gd name="T28" fmla="*/ 77 w 109"/>
                  <a:gd name="T29" fmla="*/ 31 h 104"/>
                  <a:gd name="T30" fmla="*/ 62 w 109"/>
                  <a:gd name="T31" fmla="*/ 18 h 104"/>
                  <a:gd name="T32" fmla="*/ 44 w 109"/>
                  <a:gd name="T33" fmla="*/ 9 h 104"/>
                  <a:gd name="T34" fmla="*/ 26 w 109"/>
                  <a:gd name="T35" fmla="*/ 3 h 104"/>
                  <a:gd name="T36" fmla="*/ 5 w 109"/>
                  <a:gd name="T37" fmla="*/ 0 h 104"/>
                  <a:gd name="T38" fmla="*/ 5 w 109"/>
                  <a:gd name="T39" fmla="*/ 10 h 104"/>
                  <a:gd name="T40" fmla="*/ 5 w 109"/>
                  <a:gd name="T41" fmla="*/ 0 h 104"/>
                  <a:gd name="T42" fmla="*/ 1 w 109"/>
                  <a:gd name="T43" fmla="*/ 2 h 104"/>
                  <a:gd name="T44" fmla="*/ 0 w 109"/>
                  <a:gd name="T45" fmla="*/ 6 h 104"/>
                  <a:gd name="T46" fmla="*/ 1 w 109"/>
                  <a:gd name="T47" fmla="*/ 9 h 104"/>
                  <a:gd name="T48" fmla="*/ 5 w 109"/>
                  <a:gd name="T49" fmla="*/ 11 h 104"/>
                  <a:gd name="T50" fmla="*/ 5 w 109"/>
                  <a:gd name="T51" fmla="*/ 1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9" h="104">
                    <a:moveTo>
                      <a:pt x="5" y="1"/>
                    </a:moveTo>
                    <a:lnTo>
                      <a:pt x="5" y="11"/>
                    </a:lnTo>
                    <a:lnTo>
                      <a:pt x="23" y="13"/>
                    </a:lnTo>
                    <a:lnTo>
                      <a:pt x="42" y="18"/>
                    </a:lnTo>
                    <a:lnTo>
                      <a:pt x="58" y="28"/>
                    </a:lnTo>
                    <a:lnTo>
                      <a:pt x="71" y="38"/>
                    </a:lnTo>
                    <a:lnTo>
                      <a:pt x="81" y="51"/>
                    </a:lnTo>
                    <a:lnTo>
                      <a:pt x="90" y="67"/>
                    </a:lnTo>
                    <a:lnTo>
                      <a:pt x="96" y="85"/>
                    </a:lnTo>
                    <a:lnTo>
                      <a:pt x="97" y="104"/>
                    </a:lnTo>
                    <a:lnTo>
                      <a:pt x="109" y="104"/>
                    </a:lnTo>
                    <a:lnTo>
                      <a:pt x="105" y="83"/>
                    </a:lnTo>
                    <a:lnTo>
                      <a:pt x="99" y="64"/>
                    </a:lnTo>
                    <a:lnTo>
                      <a:pt x="90" y="46"/>
                    </a:lnTo>
                    <a:lnTo>
                      <a:pt x="77" y="31"/>
                    </a:lnTo>
                    <a:lnTo>
                      <a:pt x="62" y="18"/>
                    </a:lnTo>
                    <a:lnTo>
                      <a:pt x="44" y="9"/>
                    </a:lnTo>
                    <a:lnTo>
                      <a:pt x="26" y="3"/>
                    </a:lnTo>
                    <a:lnTo>
                      <a:pt x="5" y="0"/>
                    </a:lnTo>
                    <a:lnTo>
                      <a:pt x="5" y="10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6"/>
                    </a:lnTo>
                    <a:lnTo>
                      <a:pt x="1" y="9"/>
                    </a:lnTo>
                    <a:lnTo>
                      <a:pt x="5" y="11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61" name="Freeform 485"/>
              <p:cNvSpPr>
                <a:spLocks/>
              </p:cNvSpPr>
              <p:nvPr/>
            </p:nvSpPr>
            <p:spPr bwMode="auto">
              <a:xfrm>
                <a:off x="3630" y="3223"/>
                <a:ext cx="107" cy="20"/>
              </a:xfrm>
              <a:custGeom>
                <a:avLst/>
                <a:gdLst>
                  <a:gd name="T0" fmla="*/ 203 w 214"/>
                  <a:gd name="T1" fmla="*/ 5 h 39"/>
                  <a:gd name="T2" fmla="*/ 208 w 214"/>
                  <a:gd name="T3" fmla="*/ 0 h 39"/>
                  <a:gd name="T4" fmla="*/ 0 w 214"/>
                  <a:gd name="T5" fmla="*/ 30 h 39"/>
                  <a:gd name="T6" fmla="*/ 0 w 214"/>
                  <a:gd name="T7" fmla="*/ 39 h 39"/>
                  <a:gd name="T8" fmla="*/ 208 w 214"/>
                  <a:gd name="T9" fmla="*/ 9 h 39"/>
                  <a:gd name="T10" fmla="*/ 214 w 214"/>
                  <a:gd name="T11" fmla="*/ 5 h 39"/>
                  <a:gd name="T12" fmla="*/ 208 w 214"/>
                  <a:gd name="T13" fmla="*/ 9 h 39"/>
                  <a:gd name="T14" fmla="*/ 212 w 214"/>
                  <a:gd name="T15" fmla="*/ 8 h 39"/>
                  <a:gd name="T16" fmla="*/ 213 w 214"/>
                  <a:gd name="T17" fmla="*/ 5 h 39"/>
                  <a:gd name="T18" fmla="*/ 212 w 214"/>
                  <a:gd name="T19" fmla="*/ 1 h 39"/>
                  <a:gd name="T20" fmla="*/ 208 w 214"/>
                  <a:gd name="T21" fmla="*/ 0 h 39"/>
                  <a:gd name="T22" fmla="*/ 203 w 214"/>
                  <a:gd name="T23" fmla="*/ 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4" h="39">
                    <a:moveTo>
                      <a:pt x="203" y="5"/>
                    </a:moveTo>
                    <a:lnTo>
                      <a:pt x="208" y="0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208" y="9"/>
                    </a:lnTo>
                    <a:lnTo>
                      <a:pt x="214" y="5"/>
                    </a:lnTo>
                    <a:lnTo>
                      <a:pt x="208" y="9"/>
                    </a:lnTo>
                    <a:lnTo>
                      <a:pt x="212" y="8"/>
                    </a:lnTo>
                    <a:lnTo>
                      <a:pt x="213" y="5"/>
                    </a:lnTo>
                    <a:lnTo>
                      <a:pt x="212" y="1"/>
                    </a:lnTo>
                    <a:lnTo>
                      <a:pt x="208" y="0"/>
                    </a:lnTo>
                    <a:lnTo>
                      <a:pt x="20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62" name="Freeform 486"/>
              <p:cNvSpPr>
                <a:spLocks/>
              </p:cNvSpPr>
              <p:nvPr/>
            </p:nvSpPr>
            <p:spPr bwMode="auto">
              <a:xfrm>
                <a:off x="3730" y="3146"/>
                <a:ext cx="7" cy="79"/>
              </a:xfrm>
              <a:custGeom>
                <a:avLst/>
                <a:gdLst>
                  <a:gd name="T0" fmla="*/ 5 w 14"/>
                  <a:gd name="T1" fmla="*/ 0 h 158"/>
                  <a:gd name="T2" fmla="*/ 0 w 14"/>
                  <a:gd name="T3" fmla="*/ 5 h 158"/>
                  <a:gd name="T4" fmla="*/ 3 w 14"/>
                  <a:gd name="T5" fmla="*/ 52 h 158"/>
                  <a:gd name="T6" fmla="*/ 3 w 14"/>
                  <a:gd name="T7" fmla="*/ 101 h 158"/>
                  <a:gd name="T8" fmla="*/ 3 w 14"/>
                  <a:gd name="T9" fmla="*/ 142 h 158"/>
                  <a:gd name="T10" fmla="*/ 3 w 14"/>
                  <a:gd name="T11" fmla="*/ 158 h 158"/>
                  <a:gd name="T12" fmla="*/ 14 w 14"/>
                  <a:gd name="T13" fmla="*/ 158 h 158"/>
                  <a:gd name="T14" fmla="*/ 14 w 14"/>
                  <a:gd name="T15" fmla="*/ 142 h 158"/>
                  <a:gd name="T16" fmla="*/ 14 w 14"/>
                  <a:gd name="T17" fmla="*/ 101 h 158"/>
                  <a:gd name="T18" fmla="*/ 12 w 14"/>
                  <a:gd name="T19" fmla="*/ 52 h 158"/>
                  <a:gd name="T20" fmla="*/ 10 w 14"/>
                  <a:gd name="T21" fmla="*/ 5 h 158"/>
                  <a:gd name="T22" fmla="*/ 5 w 14"/>
                  <a:gd name="T23" fmla="*/ 9 h 158"/>
                  <a:gd name="T24" fmla="*/ 10 w 14"/>
                  <a:gd name="T25" fmla="*/ 5 h 158"/>
                  <a:gd name="T26" fmla="*/ 8 w 14"/>
                  <a:gd name="T27" fmla="*/ 1 h 158"/>
                  <a:gd name="T28" fmla="*/ 5 w 14"/>
                  <a:gd name="T29" fmla="*/ 0 h 158"/>
                  <a:gd name="T30" fmla="*/ 1 w 14"/>
                  <a:gd name="T31" fmla="*/ 1 h 158"/>
                  <a:gd name="T32" fmla="*/ 0 w 14"/>
                  <a:gd name="T33" fmla="*/ 5 h 158"/>
                  <a:gd name="T34" fmla="*/ 5 w 14"/>
                  <a:gd name="T35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" h="158">
                    <a:moveTo>
                      <a:pt x="5" y="0"/>
                    </a:moveTo>
                    <a:lnTo>
                      <a:pt x="0" y="5"/>
                    </a:lnTo>
                    <a:lnTo>
                      <a:pt x="3" y="52"/>
                    </a:lnTo>
                    <a:lnTo>
                      <a:pt x="3" y="101"/>
                    </a:lnTo>
                    <a:lnTo>
                      <a:pt x="3" y="142"/>
                    </a:lnTo>
                    <a:lnTo>
                      <a:pt x="3" y="158"/>
                    </a:lnTo>
                    <a:lnTo>
                      <a:pt x="14" y="158"/>
                    </a:lnTo>
                    <a:lnTo>
                      <a:pt x="14" y="142"/>
                    </a:lnTo>
                    <a:lnTo>
                      <a:pt x="14" y="101"/>
                    </a:lnTo>
                    <a:lnTo>
                      <a:pt x="12" y="52"/>
                    </a:lnTo>
                    <a:lnTo>
                      <a:pt x="10" y="5"/>
                    </a:lnTo>
                    <a:lnTo>
                      <a:pt x="5" y="9"/>
                    </a:lnTo>
                    <a:lnTo>
                      <a:pt x="10" y="5"/>
                    </a:lnTo>
                    <a:lnTo>
                      <a:pt x="8" y="1"/>
                    </a:lnTo>
                    <a:lnTo>
                      <a:pt x="5" y="0"/>
                    </a:lnTo>
                    <a:lnTo>
                      <a:pt x="1" y="1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63" name="Freeform 487"/>
              <p:cNvSpPr>
                <a:spLocks/>
              </p:cNvSpPr>
              <p:nvPr/>
            </p:nvSpPr>
            <p:spPr bwMode="auto">
              <a:xfrm>
                <a:off x="3732" y="3144"/>
                <a:ext cx="82" cy="8"/>
              </a:xfrm>
              <a:custGeom>
                <a:avLst/>
                <a:gdLst>
                  <a:gd name="T0" fmla="*/ 164 w 164"/>
                  <a:gd name="T1" fmla="*/ 5 h 15"/>
                  <a:gd name="T2" fmla="*/ 159 w 164"/>
                  <a:gd name="T3" fmla="*/ 0 h 15"/>
                  <a:gd name="T4" fmla="*/ 139 w 164"/>
                  <a:gd name="T5" fmla="*/ 1 h 15"/>
                  <a:gd name="T6" fmla="*/ 120 w 164"/>
                  <a:gd name="T7" fmla="*/ 3 h 15"/>
                  <a:gd name="T8" fmla="*/ 100 w 164"/>
                  <a:gd name="T9" fmla="*/ 4 h 15"/>
                  <a:gd name="T10" fmla="*/ 81 w 164"/>
                  <a:gd name="T11" fmla="*/ 4 h 15"/>
                  <a:gd name="T12" fmla="*/ 61 w 164"/>
                  <a:gd name="T13" fmla="*/ 4 h 15"/>
                  <a:gd name="T14" fmla="*/ 40 w 164"/>
                  <a:gd name="T15" fmla="*/ 4 h 15"/>
                  <a:gd name="T16" fmla="*/ 21 w 164"/>
                  <a:gd name="T17" fmla="*/ 4 h 15"/>
                  <a:gd name="T18" fmla="*/ 0 w 164"/>
                  <a:gd name="T19" fmla="*/ 5 h 15"/>
                  <a:gd name="T20" fmla="*/ 0 w 164"/>
                  <a:gd name="T21" fmla="*/ 14 h 15"/>
                  <a:gd name="T22" fmla="*/ 21 w 164"/>
                  <a:gd name="T23" fmla="*/ 15 h 15"/>
                  <a:gd name="T24" fmla="*/ 40 w 164"/>
                  <a:gd name="T25" fmla="*/ 15 h 15"/>
                  <a:gd name="T26" fmla="*/ 61 w 164"/>
                  <a:gd name="T27" fmla="*/ 15 h 15"/>
                  <a:gd name="T28" fmla="*/ 81 w 164"/>
                  <a:gd name="T29" fmla="*/ 15 h 15"/>
                  <a:gd name="T30" fmla="*/ 100 w 164"/>
                  <a:gd name="T31" fmla="*/ 13 h 15"/>
                  <a:gd name="T32" fmla="*/ 120 w 164"/>
                  <a:gd name="T33" fmla="*/ 12 h 15"/>
                  <a:gd name="T34" fmla="*/ 139 w 164"/>
                  <a:gd name="T35" fmla="*/ 11 h 15"/>
                  <a:gd name="T36" fmla="*/ 159 w 164"/>
                  <a:gd name="T37" fmla="*/ 10 h 15"/>
                  <a:gd name="T38" fmla="*/ 154 w 164"/>
                  <a:gd name="T39" fmla="*/ 5 h 15"/>
                  <a:gd name="T40" fmla="*/ 164 w 164"/>
                  <a:gd name="T41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4" h="15">
                    <a:moveTo>
                      <a:pt x="164" y="5"/>
                    </a:moveTo>
                    <a:lnTo>
                      <a:pt x="159" y="0"/>
                    </a:lnTo>
                    <a:lnTo>
                      <a:pt x="139" y="1"/>
                    </a:lnTo>
                    <a:lnTo>
                      <a:pt x="120" y="3"/>
                    </a:lnTo>
                    <a:lnTo>
                      <a:pt x="100" y="4"/>
                    </a:lnTo>
                    <a:lnTo>
                      <a:pt x="81" y="4"/>
                    </a:lnTo>
                    <a:lnTo>
                      <a:pt x="61" y="4"/>
                    </a:lnTo>
                    <a:lnTo>
                      <a:pt x="40" y="4"/>
                    </a:lnTo>
                    <a:lnTo>
                      <a:pt x="21" y="4"/>
                    </a:lnTo>
                    <a:lnTo>
                      <a:pt x="0" y="5"/>
                    </a:lnTo>
                    <a:lnTo>
                      <a:pt x="0" y="14"/>
                    </a:lnTo>
                    <a:lnTo>
                      <a:pt x="21" y="15"/>
                    </a:lnTo>
                    <a:lnTo>
                      <a:pt x="40" y="15"/>
                    </a:lnTo>
                    <a:lnTo>
                      <a:pt x="61" y="15"/>
                    </a:lnTo>
                    <a:lnTo>
                      <a:pt x="81" y="15"/>
                    </a:lnTo>
                    <a:lnTo>
                      <a:pt x="100" y="13"/>
                    </a:lnTo>
                    <a:lnTo>
                      <a:pt x="120" y="12"/>
                    </a:lnTo>
                    <a:lnTo>
                      <a:pt x="139" y="11"/>
                    </a:lnTo>
                    <a:lnTo>
                      <a:pt x="159" y="10"/>
                    </a:lnTo>
                    <a:lnTo>
                      <a:pt x="154" y="5"/>
                    </a:lnTo>
                    <a:lnTo>
                      <a:pt x="164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64" name="Freeform 488"/>
              <p:cNvSpPr>
                <a:spLocks/>
              </p:cNvSpPr>
              <p:nvPr/>
            </p:nvSpPr>
            <p:spPr bwMode="auto">
              <a:xfrm>
                <a:off x="3810" y="3146"/>
                <a:ext cx="6" cy="83"/>
              </a:xfrm>
              <a:custGeom>
                <a:avLst/>
                <a:gdLst>
                  <a:gd name="T0" fmla="*/ 8 w 13"/>
                  <a:gd name="T1" fmla="*/ 157 h 166"/>
                  <a:gd name="T2" fmla="*/ 13 w 13"/>
                  <a:gd name="T3" fmla="*/ 161 h 166"/>
                  <a:gd name="T4" fmla="*/ 10 w 13"/>
                  <a:gd name="T5" fmla="*/ 0 h 166"/>
                  <a:gd name="T6" fmla="*/ 0 w 13"/>
                  <a:gd name="T7" fmla="*/ 0 h 166"/>
                  <a:gd name="T8" fmla="*/ 4 w 13"/>
                  <a:gd name="T9" fmla="*/ 161 h 166"/>
                  <a:gd name="T10" fmla="*/ 8 w 13"/>
                  <a:gd name="T11" fmla="*/ 166 h 166"/>
                  <a:gd name="T12" fmla="*/ 4 w 13"/>
                  <a:gd name="T13" fmla="*/ 161 h 166"/>
                  <a:gd name="T14" fmla="*/ 5 w 13"/>
                  <a:gd name="T15" fmla="*/ 165 h 166"/>
                  <a:gd name="T16" fmla="*/ 8 w 13"/>
                  <a:gd name="T17" fmla="*/ 166 h 166"/>
                  <a:gd name="T18" fmla="*/ 12 w 13"/>
                  <a:gd name="T19" fmla="*/ 165 h 166"/>
                  <a:gd name="T20" fmla="*/ 13 w 13"/>
                  <a:gd name="T21" fmla="*/ 161 h 166"/>
                  <a:gd name="T22" fmla="*/ 8 w 13"/>
                  <a:gd name="T23" fmla="*/ 15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166">
                    <a:moveTo>
                      <a:pt x="8" y="157"/>
                    </a:moveTo>
                    <a:lnTo>
                      <a:pt x="13" y="161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4" y="161"/>
                    </a:lnTo>
                    <a:lnTo>
                      <a:pt x="8" y="166"/>
                    </a:lnTo>
                    <a:lnTo>
                      <a:pt x="4" y="161"/>
                    </a:lnTo>
                    <a:lnTo>
                      <a:pt x="5" y="165"/>
                    </a:lnTo>
                    <a:lnTo>
                      <a:pt x="8" y="166"/>
                    </a:lnTo>
                    <a:lnTo>
                      <a:pt x="12" y="165"/>
                    </a:lnTo>
                    <a:lnTo>
                      <a:pt x="13" y="161"/>
                    </a:lnTo>
                    <a:lnTo>
                      <a:pt x="8" y="1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65" name="Freeform 489"/>
              <p:cNvSpPr>
                <a:spLocks/>
              </p:cNvSpPr>
              <p:nvPr/>
            </p:nvSpPr>
            <p:spPr bwMode="auto">
              <a:xfrm>
                <a:off x="3814" y="3225"/>
                <a:ext cx="32" cy="8"/>
              </a:xfrm>
              <a:custGeom>
                <a:avLst/>
                <a:gdLst>
                  <a:gd name="T0" fmla="*/ 61 w 65"/>
                  <a:gd name="T1" fmla="*/ 16 h 17"/>
                  <a:gd name="T2" fmla="*/ 59 w 65"/>
                  <a:gd name="T3" fmla="*/ 5 h 17"/>
                  <a:gd name="T4" fmla="*/ 51 w 65"/>
                  <a:gd name="T5" fmla="*/ 6 h 17"/>
                  <a:gd name="T6" fmla="*/ 41 w 65"/>
                  <a:gd name="T7" fmla="*/ 5 h 17"/>
                  <a:gd name="T8" fmla="*/ 31 w 65"/>
                  <a:gd name="T9" fmla="*/ 4 h 17"/>
                  <a:gd name="T10" fmla="*/ 22 w 65"/>
                  <a:gd name="T11" fmla="*/ 3 h 17"/>
                  <a:gd name="T12" fmla="*/ 13 w 65"/>
                  <a:gd name="T13" fmla="*/ 2 h 17"/>
                  <a:gd name="T14" fmla="*/ 6 w 65"/>
                  <a:gd name="T15" fmla="*/ 1 h 17"/>
                  <a:gd name="T16" fmla="*/ 2 w 65"/>
                  <a:gd name="T17" fmla="*/ 0 h 17"/>
                  <a:gd name="T18" fmla="*/ 0 w 65"/>
                  <a:gd name="T19" fmla="*/ 0 h 17"/>
                  <a:gd name="T20" fmla="*/ 0 w 65"/>
                  <a:gd name="T21" fmla="*/ 9 h 17"/>
                  <a:gd name="T22" fmla="*/ 2 w 65"/>
                  <a:gd name="T23" fmla="*/ 9 h 17"/>
                  <a:gd name="T24" fmla="*/ 6 w 65"/>
                  <a:gd name="T25" fmla="*/ 10 h 17"/>
                  <a:gd name="T26" fmla="*/ 13 w 65"/>
                  <a:gd name="T27" fmla="*/ 11 h 17"/>
                  <a:gd name="T28" fmla="*/ 22 w 65"/>
                  <a:gd name="T29" fmla="*/ 12 h 17"/>
                  <a:gd name="T30" fmla="*/ 31 w 65"/>
                  <a:gd name="T31" fmla="*/ 13 h 17"/>
                  <a:gd name="T32" fmla="*/ 41 w 65"/>
                  <a:gd name="T33" fmla="*/ 15 h 17"/>
                  <a:gd name="T34" fmla="*/ 51 w 65"/>
                  <a:gd name="T35" fmla="*/ 16 h 17"/>
                  <a:gd name="T36" fmla="*/ 59 w 65"/>
                  <a:gd name="T37" fmla="*/ 17 h 17"/>
                  <a:gd name="T38" fmla="*/ 57 w 65"/>
                  <a:gd name="T39" fmla="*/ 6 h 17"/>
                  <a:gd name="T40" fmla="*/ 59 w 65"/>
                  <a:gd name="T41" fmla="*/ 17 h 17"/>
                  <a:gd name="T42" fmla="*/ 63 w 65"/>
                  <a:gd name="T43" fmla="*/ 15 h 17"/>
                  <a:gd name="T44" fmla="*/ 65 w 65"/>
                  <a:gd name="T45" fmla="*/ 11 h 17"/>
                  <a:gd name="T46" fmla="*/ 63 w 65"/>
                  <a:gd name="T47" fmla="*/ 8 h 17"/>
                  <a:gd name="T48" fmla="*/ 59 w 65"/>
                  <a:gd name="T49" fmla="*/ 5 h 17"/>
                  <a:gd name="T50" fmla="*/ 61 w 65"/>
                  <a:gd name="T51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5" h="17">
                    <a:moveTo>
                      <a:pt x="61" y="16"/>
                    </a:moveTo>
                    <a:lnTo>
                      <a:pt x="59" y="5"/>
                    </a:lnTo>
                    <a:lnTo>
                      <a:pt x="51" y="6"/>
                    </a:lnTo>
                    <a:lnTo>
                      <a:pt x="41" y="5"/>
                    </a:lnTo>
                    <a:lnTo>
                      <a:pt x="31" y="4"/>
                    </a:lnTo>
                    <a:lnTo>
                      <a:pt x="22" y="3"/>
                    </a:lnTo>
                    <a:lnTo>
                      <a:pt x="13" y="2"/>
                    </a:lnTo>
                    <a:lnTo>
                      <a:pt x="6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6" y="10"/>
                    </a:lnTo>
                    <a:lnTo>
                      <a:pt x="13" y="11"/>
                    </a:lnTo>
                    <a:lnTo>
                      <a:pt x="22" y="12"/>
                    </a:lnTo>
                    <a:lnTo>
                      <a:pt x="31" y="13"/>
                    </a:lnTo>
                    <a:lnTo>
                      <a:pt x="41" y="15"/>
                    </a:lnTo>
                    <a:lnTo>
                      <a:pt x="51" y="16"/>
                    </a:lnTo>
                    <a:lnTo>
                      <a:pt x="59" y="17"/>
                    </a:lnTo>
                    <a:lnTo>
                      <a:pt x="57" y="6"/>
                    </a:lnTo>
                    <a:lnTo>
                      <a:pt x="59" y="17"/>
                    </a:lnTo>
                    <a:lnTo>
                      <a:pt x="63" y="15"/>
                    </a:lnTo>
                    <a:lnTo>
                      <a:pt x="65" y="11"/>
                    </a:lnTo>
                    <a:lnTo>
                      <a:pt x="63" y="8"/>
                    </a:lnTo>
                    <a:lnTo>
                      <a:pt x="59" y="5"/>
                    </a:lnTo>
                    <a:lnTo>
                      <a:pt x="61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66" name="Freeform 490"/>
              <p:cNvSpPr>
                <a:spLocks/>
              </p:cNvSpPr>
              <p:nvPr/>
            </p:nvSpPr>
            <p:spPr bwMode="auto">
              <a:xfrm>
                <a:off x="3818" y="3228"/>
                <a:ext cx="26" cy="62"/>
              </a:xfrm>
              <a:custGeom>
                <a:avLst/>
                <a:gdLst>
                  <a:gd name="T0" fmla="*/ 3 w 51"/>
                  <a:gd name="T1" fmla="*/ 124 h 124"/>
                  <a:gd name="T2" fmla="*/ 9 w 51"/>
                  <a:gd name="T3" fmla="*/ 119 h 124"/>
                  <a:gd name="T4" fmla="*/ 12 w 51"/>
                  <a:gd name="T5" fmla="*/ 89 h 124"/>
                  <a:gd name="T6" fmla="*/ 19 w 51"/>
                  <a:gd name="T7" fmla="*/ 66 h 124"/>
                  <a:gd name="T8" fmla="*/ 26 w 51"/>
                  <a:gd name="T9" fmla="*/ 47 h 124"/>
                  <a:gd name="T10" fmla="*/ 34 w 51"/>
                  <a:gd name="T11" fmla="*/ 32 h 124"/>
                  <a:gd name="T12" fmla="*/ 40 w 51"/>
                  <a:gd name="T13" fmla="*/ 21 h 124"/>
                  <a:gd name="T14" fmla="*/ 47 w 51"/>
                  <a:gd name="T15" fmla="*/ 14 h 124"/>
                  <a:gd name="T16" fmla="*/ 51 w 51"/>
                  <a:gd name="T17" fmla="*/ 10 h 124"/>
                  <a:gd name="T18" fmla="*/ 51 w 51"/>
                  <a:gd name="T19" fmla="*/ 10 h 124"/>
                  <a:gd name="T20" fmla="*/ 47 w 51"/>
                  <a:gd name="T21" fmla="*/ 0 h 124"/>
                  <a:gd name="T22" fmla="*/ 45 w 51"/>
                  <a:gd name="T23" fmla="*/ 3 h 124"/>
                  <a:gd name="T24" fmla="*/ 40 w 51"/>
                  <a:gd name="T25" fmla="*/ 7 h 124"/>
                  <a:gd name="T26" fmla="*/ 33 w 51"/>
                  <a:gd name="T27" fmla="*/ 17 h 124"/>
                  <a:gd name="T28" fmla="*/ 25 w 51"/>
                  <a:gd name="T29" fmla="*/ 27 h 124"/>
                  <a:gd name="T30" fmla="*/ 17 w 51"/>
                  <a:gd name="T31" fmla="*/ 44 h 124"/>
                  <a:gd name="T32" fmla="*/ 10 w 51"/>
                  <a:gd name="T33" fmla="*/ 64 h 124"/>
                  <a:gd name="T34" fmla="*/ 3 w 51"/>
                  <a:gd name="T35" fmla="*/ 89 h 124"/>
                  <a:gd name="T36" fmla="*/ 0 w 51"/>
                  <a:gd name="T37" fmla="*/ 119 h 124"/>
                  <a:gd name="T38" fmla="*/ 5 w 51"/>
                  <a:gd name="T39" fmla="*/ 115 h 124"/>
                  <a:gd name="T40" fmla="*/ 0 w 51"/>
                  <a:gd name="T41" fmla="*/ 119 h 124"/>
                  <a:gd name="T42" fmla="*/ 1 w 51"/>
                  <a:gd name="T43" fmla="*/ 123 h 124"/>
                  <a:gd name="T44" fmla="*/ 4 w 51"/>
                  <a:gd name="T45" fmla="*/ 124 h 124"/>
                  <a:gd name="T46" fmla="*/ 8 w 51"/>
                  <a:gd name="T47" fmla="*/ 123 h 124"/>
                  <a:gd name="T48" fmla="*/ 9 w 51"/>
                  <a:gd name="T49" fmla="*/ 119 h 124"/>
                  <a:gd name="T50" fmla="*/ 3 w 51"/>
                  <a:gd name="T51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1" h="124">
                    <a:moveTo>
                      <a:pt x="3" y="124"/>
                    </a:moveTo>
                    <a:lnTo>
                      <a:pt x="9" y="119"/>
                    </a:lnTo>
                    <a:lnTo>
                      <a:pt x="12" y="89"/>
                    </a:lnTo>
                    <a:lnTo>
                      <a:pt x="19" y="66"/>
                    </a:lnTo>
                    <a:lnTo>
                      <a:pt x="26" y="47"/>
                    </a:lnTo>
                    <a:lnTo>
                      <a:pt x="34" y="32"/>
                    </a:lnTo>
                    <a:lnTo>
                      <a:pt x="40" y="21"/>
                    </a:lnTo>
                    <a:lnTo>
                      <a:pt x="47" y="14"/>
                    </a:lnTo>
                    <a:lnTo>
                      <a:pt x="51" y="10"/>
                    </a:lnTo>
                    <a:lnTo>
                      <a:pt x="51" y="10"/>
                    </a:lnTo>
                    <a:lnTo>
                      <a:pt x="47" y="0"/>
                    </a:lnTo>
                    <a:lnTo>
                      <a:pt x="45" y="3"/>
                    </a:lnTo>
                    <a:lnTo>
                      <a:pt x="40" y="7"/>
                    </a:lnTo>
                    <a:lnTo>
                      <a:pt x="33" y="17"/>
                    </a:lnTo>
                    <a:lnTo>
                      <a:pt x="25" y="27"/>
                    </a:lnTo>
                    <a:lnTo>
                      <a:pt x="17" y="44"/>
                    </a:lnTo>
                    <a:lnTo>
                      <a:pt x="10" y="64"/>
                    </a:lnTo>
                    <a:lnTo>
                      <a:pt x="3" y="89"/>
                    </a:lnTo>
                    <a:lnTo>
                      <a:pt x="0" y="119"/>
                    </a:lnTo>
                    <a:lnTo>
                      <a:pt x="5" y="115"/>
                    </a:lnTo>
                    <a:lnTo>
                      <a:pt x="0" y="119"/>
                    </a:lnTo>
                    <a:lnTo>
                      <a:pt x="1" y="123"/>
                    </a:lnTo>
                    <a:lnTo>
                      <a:pt x="4" y="124"/>
                    </a:lnTo>
                    <a:lnTo>
                      <a:pt x="8" y="123"/>
                    </a:lnTo>
                    <a:lnTo>
                      <a:pt x="9" y="119"/>
                    </a:lnTo>
                    <a:lnTo>
                      <a:pt x="3" y="1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67" name="Freeform 491"/>
              <p:cNvSpPr>
                <a:spLocks/>
              </p:cNvSpPr>
              <p:nvPr/>
            </p:nvSpPr>
            <p:spPr bwMode="auto">
              <a:xfrm>
                <a:off x="3804" y="3280"/>
                <a:ext cx="17" cy="10"/>
              </a:xfrm>
              <a:custGeom>
                <a:avLst/>
                <a:gdLst>
                  <a:gd name="T0" fmla="*/ 7 w 33"/>
                  <a:gd name="T1" fmla="*/ 9 h 20"/>
                  <a:gd name="T2" fmla="*/ 3 w 33"/>
                  <a:gd name="T3" fmla="*/ 9 h 20"/>
                  <a:gd name="T4" fmla="*/ 31 w 33"/>
                  <a:gd name="T5" fmla="*/ 20 h 20"/>
                  <a:gd name="T6" fmla="*/ 33 w 33"/>
                  <a:gd name="T7" fmla="*/ 11 h 20"/>
                  <a:gd name="T8" fmla="*/ 6 w 33"/>
                  <a:gd name="T9" fmla="*/ 0 h 20"/>
                  <a:gd name="T10" fmla="*/ 2 w 33"/>
                  <a:gd name="T11" fmla="*/ 0 h 20"/>
                  <a:gd name="T12" fmla="*/ 6 w 33"/>
                  <a:gd name="T13" fmla="*/ 0 h 20"/>
                  <a:gd name="T14" fmla="*/ 2 w 33"/>
                  <a:gd name="T15" fmla="*/ 1 h 20"/>
                  <a:gd name="T16" fmla="*/ 0 w 33"/>
                  <a:gd name="T17" fmla="*/ 4 h 20"/>
                  <a:gd name="T18" fmla="*/ 1 w 33"/>
                  <a:gd name="T19" fmla="*/ 7 h 20"/>
                  <a:gd name="T20" fmla="*/ 3 w 33"/>
                  <a:gd name="T21" fmla="*/ 9 h 20"/>
                  <a:gd name="T22" fmla="*/ 7 w 33"/>
                  <a:gd name="T23" fmla="*/ 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" h="20">
                    <a:moveTo>
                      <a:pt x="7" y="9"/>
                    </a:moveTo>
                    <a:lnTo>
                      <a:pt x="3" y="9"/>
                    </a:lnTo>
                    <a:lnTo>
                      <a:pt x="31" y="20"/>
                    </a:lnTo>
                    <a:lnTo>
                      <a:pt x="33" y="11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7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68" name="Freeform 492"/>
              <p:cNvSpPr>
                <a:spLocks/>
              </p:cNvSpPr>
              <p:nvPr/>
            </p:nvSpPr>
            <p:spPr bwMode="auto">
              <a:xfrm>
                <a:off x="3739" y="3278"/>
                <a:ext cx="69" cy="11"/>
              </a:xfrm>
              <a:custGeom>
                <a:avLst/>
                <a:gdLst>
                  <a:gd name="T0" fmla="*/ 4 w 138"/>
                  <a:gd name="T1" fmla="*/ 9 h 22"/>
                  <a:gd name="T2" fmla="*/ 1 w 138"/>
                  <a:gd name="T3" fmla="*/ 8 h 22"/>
                  <a:gd name="T4" fmla="*/ 12 w 138"/>
                  <a:gd name="T5" fmla="*/ 15 h 22"/>
                  <a:gd name="T6" fmla="*/ 27 w 138"/>
                  <a:gd name="T7" fmla="*/ 18 h 22"/>
                  <a:gd name="T8" fmla="*/ 47 w 138"/>
                  <a:gd name="T9" fmla="*/ 20 h 22"/>
                  <a:gd name="T10" fmla="*/ 68 w 138"/>
                  <a:gd name="T11" fmla="*/ 22 h 22"/>
                  <a:gd name="T12" fmla="*/ 88 w 138"/>
                  <a:gd name="T13" fmla="*/ 20 h 22"/>
                  <a:gd name="T14" fmla="*/ 108 w 138"/>
                  <a:gd name="T15" fmla="*/ 18 h 22"/>
                  <a:gd name="T16" fmla="*/ 125 w 138"/>
                  <a:gd name="T17" fmla="*/ 16 h 22"/>
                  <a:gd name="T18" fmla="*/ 138 w 138"/>
                  <a:gd name="T19" fmla="*/ 12 h 22"/>
                  <a:gd name="T20" fmla="*/ 133 w 138"/>
                  <a:gd name="T21" fmla="*/ 3 h 22"/>
                  <a:gd name="T22" fmla="*/ 123 w 138"/>
                  <a:gd name="T23" fmla="*/ 7 h 22"/>
                  <a:gd name="T24" fmla="*/ 108 w 138"/>
                  <a:gd name="T25" fmla="*/ 9 h 22"/>
                  <a:gd name="T26" fmla="*/ 88 w 138"/>
                  <a:gd name="T27" fmla="*/ 11 h 22"/>
                  <a:gd name="T28" fmla="*/ 68 w 138"/>
                  <a:gd name="T29" fmla="*/ 10 h 22"/>
                  <a:gd name="T30" fmla="*/ 47 w 138"/>
                  <a:gd name="T31" fmla="*/ 11 h 22"/>
                  <a:gd name="T32" fmla="*/ 27 w 138"/>
                  <a:gd name="T33" fmla="*/ 9 h 22"/>
                  <a:gd name="T34" fmla="*/ 15 w 138"/>
                  <a:gd name="T35" fmla="*/ 5 h 22"/>
                  <a:gd name="T36" fmla="*/ 8 w 138"/>
                  <a:gd name="T37" fmla="*/ 1 h 22"/>
                  <a:gd name="T38" fmla="*/ 4 w 138"/>
                  <a:gd name="T39" fmla="*/ 0 h 22"/>
                  <a:gd name="T40" fmla="*/ 8 w 138"/>
                  <a:gd name="T41" fmla="*/ 1 h 22"/>
                  <a:gd name="T42" fmla="*/ 4 w 138"/>
                  <a:gd name="T43" fmla="*/ 0 h 22"/>
                  <a:gd name="T44" fmla="*/ 1 w 138"/>
                  <a:gd name="T45" fmla="*/ 1 h 22"/>
                  <a:gd name="T46" fmla="*/ 0 w 138"/>
                  <a:gd name="T47" fmla="*/ 4 h 22"/>
                  <a:gd name="T48" fmla="*/ 1 w 138"/>
                  <a:gd name="T49" fmla="*/ 8 h 22"/>
                  <a:gd name="T50" fmla="*/ 4 w 138"/>
                  <a:gd name="T51" fmla="*/ 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8" h="22">
                    <a:moveTo>
                      <a:pt x="4" y="9"/>
                    </a:moveTo>
                    <a:lnTo>
                      <a:pt x="1" y="8"/>
                    </a:lnTo>
                    <a:lnTo>
                      <a:pt x="12" y="15"/>
                    </a:lnTo>
                    <a:lnTo>
                      <a:pt x="27" y="18"/>
                    </a:lnTo>
                    <a:lnTo>
                      <a:pt x="47" y="20"/>
                    </a:lnTo>
                    <a:lnTo>
                      <a:pt x="68" y="22"/>
                    </a:lnTo>
                    <a:lnTo>
                      <a:pt x="88" y="20"/>
                    </a:lnTo>
                    <a:lnTo>
                      <a:pt x="108" y="18"/>
                    </a:lnTo>
                    <a:lnTo>
                      <a:pt x="125" y="16"/>
                    </a:lnTo>
                    <a:lnTo>
                      <a:pt x="138" y="12"/>
                    </a:lnTo>
                    <a:lnTo>
                      <a:pt x="133" y="3"/>
                    </a:lnTo>
                    <a:lnTo>
                      <a:pt x="123" y="7"/>
                    </a:lnTo>
                    <a:lnTo>
                      <a:pt x="108" y="9"/>
                    </a:lnTo>
                    <a:lnTo>
                      <a:pt x="88" y="11"/>
                    </a:lnTo>
                    <a:lnTo>
                      <a:pt x="68" y="10"/>
                    </a:lnTo>
                    <a:lnTo>
                      <a:pt x="47" y="11"/>
                    </a:lnTo>
                    <a:lnTo>
                      <a:pt x="27" y="9"/>
                    </a:lnTo>
                    <a:lnTo>
                      <a:pt x="15" y="5"/>
                    </a:lnTo>
                    <a:lnTo>
                      <a:pt x="8" y="1"/>
                    </a:lnTo>
                    <a:lnTo>
                      <a:pt x="4" y="0"/>
                    </a:lnTo>
                    <a:lnTo>
                      <a:pt x="8" y="1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1" y="8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69" name="Freeform 493"/>
              <p:cNvSpPr>
                <a:spLocks/>
              </p:cNvSpPr>
              <p:nvPr/>
            </p:nvSpPr>
            <p:spPr bwMode="auto">
              <a:xfrm>
                <a:off x="3676" y="3278"/>
                <a:ext cx="65" cy="14"/>
              </a:xfrm>
              <a:custGeom>
                <a:avLst/>
                <a:gdLst>
                  <a:gd name="T0" fmla="*/ 0 w 130"/>
                  <a:gd name="T1" fmla="*/ 22 h 26"/>
                  <a:gd name="T2" fmla="*/ 6 w 130"/>
                  <a:gd name="T3" fmla="*/ 26 h 26"/>
                  <a:gd name="T4" fmla="*/ 10 w 130"/>
                  <a:gd name="T5" fmla="*/ 25 h 26"/>
                  <a:gd name="T6" fmla="*/ 22 w 130"/>
                  <a:gd name="T7" fmla="*/ 24 h 26"/>
                  <a:gd name="T8" fmla="*/ 39 w 130"/>
                  <a:gd name="T9" fmla="*/ 22 h 26"/>
                  <a:gd name="T10" fmla="*/ 60 w 130"/>
                  <a:gd name="T11" fmla="*/ 19 h 26"/>
                  <a:gd name="T12" fmla="*/ 82 w 130"/>
                  <a:gd name="T13" fmla="*/ 16 h 26"/>
                  <a:gd name="T14" fmla="*/ 103 w 130"/>
                  <a:gd name="T15" fmla="*/ 14 h 26"/>
                  <a:gd name="T16" fmla="*/ 119 w 130"/>
                  <a:gd name="T17" fmla="*/ 11 h 26"/>
                  <a:gd name="T18" fmla="*/ 130 w 130"/>
                  <a:gd name="T19" fmla="*/ 9 h 26"/>
                  <a:gd name="T20" fmla="*/ 130 w 130"/>
                  <a:gd name="T21" fmla="*/ 0 h 26"/>
                  <a:gd name="T22" fmla="*/ 119 w 130"/>
                  <a:gd name="T23" fmla="*/ 2 h 26"/>
                  <a:gd name="T24" fmla="*/ 103 w 130"/>
                  <a:gd name="T25" fmla="*/ 4 h 26"/>
                  <a:gd name="T26" fmla="*/ 82 w 130"/>
                  <a:gd name="T27" fmla="*/ 7 h 26"/>
                  <a:gd name="T28" fmla="*/ 60 w 130"/>
                  <a:gd name="T29" fmla="*/ 10 h 26"/>
                  <a:gd name="T30" fmla="*/ 39 w 130"/>
                  <a:gd name="T31" fmla="*/ 12 h 26"/>
                  <a:gd name="T32" fmla="*/ 22 w 130"/>
                  <a:gd name="T33" fmla="*/ 15 h 26"/>
                  <a:gd name="T34" fmla="*/ 10 w 130"/>
                  <a:gd name="T35" fmla="*/ 16 h 26"/>
                  <a:gd name="T36" fmla="*/ 6 w 130"/>
                  <a:gd name="T37" fmla="*/ 17 h 26"/>
                  <a:gd name="T38" fmla="*/ 12 w 130"/>
                  <a:gd name="T39" fmla="*/ 22 h 26"/>
                  <a:gd name="T40" fmla="*/ 6 w 130"/>
                  <a:gd name="T41" fmla="*/ 17 h 26"/>
                  <a:gd name="T42" fmla="*/ 2 w 130"/>
                  <a:gd name="T43" fmla="*/ 18 h 26"/>
                  <a:gd name="T44" fmla="*/ 1 w 130"/>
                  <a:gd name="T45" fmla="*/ 22 h 26"/>
                  <a:gd name="T46" fmla="*/ 2 w 130"/>
                  <a:gd name="T47" fmla="*/ 25 h 26"/>
                  <a:gd name="T48" fmla="*/ 6 w 130"/>
                  <a:gd name="T49" fmla="*/ 26 h 26"/>
                  <a:gd name="T50" fmla="*/ 0 w 130"/>
                  <a:gd name="T51" fmla="*/ 2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0" h="26">
                    <a:moveTo>
                      <a:pt x="0" y="22"/>
                    </a:moveTo>
                    <a:lnTo>
                      <a:pt x="6" y="26"/>
                    </a:lnTo>
                    <a:lnTo>
                      <a:pt x="10" y="25"/>
                    </a:lnTo>
                    <a:lnTo>
                      <a:pt x="22" y="24"/>
                    </a:lnTo>
                    <a:lnTo>
                      <a:pt x="39" y="22"/>
                    </a:lnTo>
                    <a:lnTo>
                      <a:pt x="60" y="19"/>
                    </a:lnTo>
                    <a:lnTo>
                      <a:pt x="82" y="16"/>
                    </a:lnTo>
                    <a:lnTo>
                      <a:pt x="103" y="14"/>
                    </a:lnTo>
                    <a:lnTo>
                      <a:pt x="119" y="11"/>
                    </a:lnTo>
                    <a:lnTo>
                      <a:pt x="130" y="9"/>
                    </a:lnTo>
                    <a:lnTo>
                      <a:pt x="130" y="0"/>
                    </a:lnTo>
                    <a:lnTo>
                      <a:pt x="119" y="2"/>
                    </a:lnTo>
                    <a:lnTo>
                      <a:pt x="103" y="4"/>
                    </a:lnTo>
                    <a:lnTo>
                      <a:pt x="82" y="7"/>
                    </a:lnTo>
                    <a:lnTo>
                      <a:pt x="60" y="10"/>
                    </a:lnTo>
                    <a:lnTo>
                      <a:pt x="39" y="12"/>
                    </a:lnTo>
                    <a:lnTo>
                      <a:pt x="22" y="15"/>
                    </a:lnTo>
                    <a:lnTo>
                      <a:pt x="10" y="16"/>
                    </a:lnTo>
                    <a:lnTo>
                      <a:pt x="6" y="17"/>
                    </a:lnTo>
                    <a:lnTo>
                      <a:pt x="12" y="22"/>
                    </a:lnTo>
                    <a:lnTo>
                      <a:pt x="6" y="17"/>
                    </a:lnTo>
                    <a:lnTo>
                      <a:pt x="2" y="18"/>
                    </a:lnTo>
                    <a:lnTo>
                      <a:pt x="1" y="22"/>
                    </a:lnTo>
                    <a:lnTo>
                      <a:pt x="2" y="25"/>
                    </a:lnTo>
                    <a:lnTo>
                      <a:pt x="6" y="26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70" name="Freeform 494"/>
              <p:cNvSpPr>
                <a:spLocks/>
              </p:cNvSpPr>
              <p:nvPr/>
            </p:nvSpPr>
            <p:spPr bwMode="auto">
              <a:xfrm>
                <a:off x="3564" y="2614"/>
                <a:ext cx="4" cy="3"/>
              </a:xfrm>
              <a:custGeom>
                <a:avLst/>
                <a:gdLst>
                  <a:gd name="T0" fmla="*/ 10 w 10"/>
                  <a:gd name="T1" fmla="*/ 3 h 5"/>
                  <a:gd name="T2" fmla="*/ 7 w 10"/>
                  <a:gd name="T3" fmla="*/ 0 h 5"/>
                  <a:gd name="T4" fmla="*/ 4 w 10"/>
                  <a:gd name="T5" fmla="*/ 0 h 5"/>
                  <a:gd name="T6" fmla="*/ 2 w 10"/>
                  <a:gd name="T7" fmla="*/ 2 h 5"/>
                  <a:gd name="T8" fmla="*/ 0 w 10"/>
                  <a:gd name="T9" fmla="*/ 5 h 5"/>
                  <a:gd name="T10" fmla="*/ 10 w 10"/>
                  <a:gd name="T1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5">
                    <a:moveTo>
                      <a:pt x="10" y="3"/>
                    </a:moveTo>
                    <a:lnTo>
                      <a:pt x="7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71" name="Freeform 495"/>
              <p:cNvSpPr>
                <a:spLocks/>
              </p:cNvSpPr>
              <p:nvPr/>
            </p:nvSpPr>
            <p:spPr bwMode="auto">
              <a:xfrm>
                <a:off x="3564" y="2616"/>
                <a:ext cx="125" cy="418"/>
              </a:xfrm>
              <a:custGeom>
                <a:avLst/>
                <a:gdLst>
                  <a:gd name="T0" fmla="*/ 246 w 252"/>
                  <a:gd name="T1" fmla="*/ 826 h 837"/>
                  <a:gd name="T2" fmla="*/ 252 w 252"/>
                  <a:gd name="T3" fmla="*/ 832 h 837"/>
                  <a:gd name="T4" fmla="*/ 248 w 252"/>
                  <a:gd name="T5" fmla="*/ 811 h 837"/>
                  <a:gd name="T6" fmla="*/ 241 w 252"/>
                  <a:gd name="T7" fmla="*/ 775 h 837"/>
                  <a:gd name="T8" fmla="*/ 231 w 252"/>
                  <a:gd name="T9" fmla="*/ 731 h 837"/>
                  <a:gd name="T10" fmla="*/ 217 w 252"/>
                  <a:gd name="T11" fmla="*/ 678 h 837"/>
                  <a:gd name="T12" fmla="*/ 200 w 252"/>
                  <a:gd name="T13" fmla="*/ 617 h 837"/>
                  <a:gd name="T14" fmla="*/ 181 w 252"/>
                  <a:gd name="T15" fmla="*/ 552 h 837"/>
                  <a:gd name="T16" fmla="*/ 162 w 252"/>
                  <a:gd name="T17" fmla="*/ 483 h 837"/>
                  <a:gd name="T18" fmla="*/ 141 w 252"/>
                  <a:gd name="T19" fmla="*/ 412 h 837"/>
                  <a:gd name="T20" fmla="*/ 119 w 252"/>
                  <a:gd name="T21" fmla="*/ 341 h 837"/>
                  <a:gd name="T22" fmla="*/ 98 w 252"/>
                  <a:gd name="T23" fmla="*/ 273 h 837"/>
                  <a:gd name="T24" fmla="*/ 78 w 252"/>
                  <a:gd name="T25" fmla="*/ 207 h 837"/>
                  <a:gd name="T26" fmla="*/ 59 w 252"/>
                  <a:gd name="T27" fmla="*/ 147 h 837"/>
                  <a:gd name="T28" fmla="*/ 42 w 252"/>
                  <a:gd name="T29" fmla="*/ 96 h 837"/>
                  <a:gd name="T30" fmla="*/ 28 w 252"/>
                  <a:gd name="T31" fmla="*/ 52 h 837"/>
                  <a:gd name="T32" fmla="*/ 17 w 252"/>
                  <a:gd name="T33" fmla="*/ 20 h 837"/>
                  <a:gd name="T34" fmla="*/ 10 w 252"/>
                  <a:gd name="T35" fmla="*/ 0 h 837"/>
                  <a:gd name="T36" fmla="*/ 0 w 252"/>
                  <a:gd name="T37" fmla="*/ 2 h 837"/>
                  <a:gd name="T38" fmla="*/ 7 w 252"/>
                  <a:gd name="T39" fmla="*/ 22 h 837"/>
                  <a:gd name="T40" fmla="*/ 19 w 252"/>
                  <a:gd name="T41" fmla="*/ 54 h 837"/>
                  <a:gd name="T42" fmla="*/ 33 w 252"/>
                  <a:gd name="T43" fmla="*/ 98 h 837"/>
                  <a:gd name="T44" fmla="*/ 50 w 252"/>
                  <a:gd name="T45" fmla="*/ 150 h 837"/>
                  <a:gd name="T46" fmla="*/ 68 w 252"/>
                  <a:gd name="T47" fmla="*/ 210 h 837"/>
                  <a:gd name="T48" fmla="*/ 89 w 252"/>
                  <a:gd name="T49" fmla="*/ 275 h 837"/>
                  <a:gd name="T50" fmla="*/ 110 w 252"/>
                  <a:gd name="T51" fmla="*/ 343 h 837"/>
                  <a:gd name="T52" fmla="*/ 132 w 252"/>
                  <a:gd name="T53" fmla="*/ 415 h 837"/>
                  <a:gd name="T54" fmla="*/ 152 w 252"/>
                  <a:gd name="T55" fmla="*/ 485 h 837"/>
                  <a:gd name="T56" fmla="*/ 172 w 252"/>
                  <a:gd name="T57" fmla="*/ 554 h 837"/>
                  <a:gd name="T58" fmla="*/ 190 w 252"/>
                  <a:gd name="T59" fmla="*/ 620 h 837"/>
                  <a:gd name="T60" fmla="*/ 208 w 252"/>
                  <a:gd name="T61" fmla="*/ 681 h 837"/>
                  <a:gd name="T62" fmla="*/ 222 w 252"/>
                  <a:gd name="T63" fmla="*/ 734 h 837"/>
                  <a:gd name="T64" fmla="*/ 232 w 252"/>
                  <a:gd name="T65" fmla="*/ 777 h 837"/>
                  <a:gd name="T66" fmla="*/ 239 w 252"/>
                  <a:gd name="T67" fmla="*/ 811 h 837"/>
                  <a:gd name="T68" fmla="*/ 240 w 252"/>
                  <a:gd name="T69" fmla="*/ 832 h 837"/>
                  <a:gd name="T70" fmla="*/ 246 w 252"/>
                  <a:gd name="T71" fmla="*/ 837 h 837"/>
                  <a:gd name="T72" fmla="*/ 240 w 252"/>
                  <a:gd name="T73" fmla="*/ 832 h 837"/>
                  <a:gd name="T74" fmla="*/ 242 w 252"/>
                  <a:gd name="T75" fmla="*/ 835 h 837"/>
                  <a:gd name="T76" fmla="*/ 246 w 252"/>
                  <a:gd name="T77" fmla="*/ 836 h 837"/>
                  <a:gd name="T78" fmla="*/ 249 w 252"/>
                  <a:gd name="T79" fmla="*/ 835 h 837"/>
                  <a:gd name="T80" fmla="*/ 252 w 252"/>
                  <a:gd name="T81" fmla="*/ 832 h 837"/>
                  <a:gd name="T82" fmla="*/ 246 w 252"/>
                  <a:gd name="T83" fmla="*/ 826 h 8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52" h="837">
                    <a:moveTo>
                      <a:pt x="246" y="826"/>
                    </a:moveTo>
                    <a:lnTo>
                      <a:pt x="252" y="832"/>
                    </a:lnTo>
                    <a:lnTo>
                      <a:pt x="248" y="811"/>
                    </a:lnTo>
                    <a:lnTo>
                      <a:pt x="241" y="775"/>
                    </a:lnTo>
                    <a:lnTo>
                      <a:pt x="231" y="731"/>
                    </a:lnTo>
                    <a:lnTo>
                      <a:pt x="217" y="678"/>
                    </a:lnTo>
                    <a:lnTo>
                      <a:pt x="200" y="617"/>
                    </a:lnTo>
                    <a:lnTo>
                      <a:pt x="181" y="552"/>
                    </a:lnTo>
                    <a:lnTo>
                      <a:pt x="162" y="483"/>
                    </a:lnTo>
                    <a:lnTo>
                      <a:pt x="141" y="412"/>
                    </a:lnTo>
                    <a:lnTo>
                      <a:pt x="119" y="341"/>
                    </a:lnTo>
                    <a:lnTo>
                      <a:pt x="98" y="273"/>
                    </a:lnTo>
                    <a:lnTo>
                      <a:pt x="78" y="207"/>
                    </a:lnTo>
                    <a:lnTo>
                      <a:pt x="59" y="147"/>
                    </a:lnTo>
                    <a:lnTo>
                      <a:pt x="42" y="96"/>
                    </a:lnTo>
                    <a:lnTo>
                      <a:pt x="28" y="52"/>
                    </a:lnTo>
                    <a:lnTo>
                      <a:pt x="17" y="20"/>
                    </a:lnTo>
                    <a:lnTo>
                      <a:pt x="10" y="0"/>
                    </a:lnTo>
                    <a:lnTo>
                      <a:pt x="0" y="2"/>
                    </a:lnTo>
                    <a:lnTo>
                      <a:pt x="7" y="22"/>
                    </a:lnTo>
                    <a:lnTo>
                      <a:pt x="19" y="54"/>
                    </a:lnTo>
                    <a:lnTo>
                      <a:pt x="33" y="98"/>
                    </a:lnTo>
                    <a:lnTo>
                      <a:pt x="50" y="150"/>
                    </a:lnTo>
                    <a:lnTo>
                      <a:pt x="68" y="210"/>
                    </a:lnTo>
                    <a:lnTo>
                      <a:pt x="89" y="275"/>
                    </a:lnTo>
                    <a:lnTo>
                      <a:pt x="110" y="343"/>
                    </a:lnTo>
                    <a:lnTo>
                      <a:pt x="132" y="415"/>
                    </a:lnTo>
                    <a:lnTo>
                      <a:pt x="152" y="485"/>
                    </a:lnTo>
                    <a:lnTo>
                      <a:pt x="172" y="554"/>
                    </a:lnTo>
                    <a:lnTo>
                      <a:pt x="190" y="620"/>
                    </a:lnTo>
                    <a:lnTo>
                      <a:pt x="208" y="681"/>
                    </a:lnTo>
                    <a:lnTo>
                      <a:pt x="222" y="734"/>
                    </a:lnTo>
                    <a:lnTo>
                      <a:pt x="232" y="777"/>
                    </a:lnTo>
                    <a:lnTo>
                      <a:pt x="239" y="811"/>
                    </a:lnTo>
                    <a:lnTo>
                      <a:pt x="240" y="832"/>
                    </a:lnTo>
                    <a:lnTo>
                      <a:pt x="246" y="837"/>
                    </a:lnTo>
                    <a:lnTo>
                      <a:pt x="240" y="832"/>
                    </a:lnTo>
                    <a:lnTo>
                      <a:pt x="242" y="835"/>
                    </a:lnTo>
                    <a:lnTo>
                      <a:pt x="246" y="836"/>
                    </a:lnTo>
                    <a:lnTo>
                      <a:pt x="249" y="835"/>
                    </a:lnTo>
                    <a:lnTo>
                      <a:pt x="252" y="832"/>
                    </a:lnTo>
                    <a:lnTo>
                      <a:pt x="246" y="8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72" name="Freeform 496"/>
              <p:cNvSpPr>
                <a:spLocks/>
              </p:cNvSpPr>
              <p:nvPr/>
            </p:nvSpPr>
            <p:spPr bwMode="auto">
              <a:xfrm>
                <a:off x="3686" y="3028"/>
                <a:ext cx="65" cy="9"/>
              </a:xfrm>
              <a:custGeom>
                <a:avLst/>
                <a:gdLst>
                  <a:gd name="T0" fmla="*/ 130 w 130"/>
                  <a:gd name="T1" fmla="*/ 8 h 17"/>
                  <a:gd name="T2" fmla="*/ 125 w 130"/>
                  <a:gd name="T3" fmla="*/ 8 h 17"/>
                  <a:gd name="T4" fmla="*/ 115 w 130"/>
                  <a:gd name="T5" fmla="*/ 7 h 17"/>
                  <a:gd name="T6" fmla="*/ 98 w 130"/>
                  <a:gd name="T7" fmla="*/ 6 h 17"/>
                  <a:gd name="T8" fmla="*/ 78 w 130"/>
                  <a:gd name="T9" fmla="*/ 4 h 17"/>
                  <a:gd name="T10" fmla="*/ 56 w 130"/>
                  <a:gd name="T11" fmla="*/ 3 h 17"/>
                  <a:gd name="T12" fmla="*/ 34 w 130"/>
                  <a:gd name="T13" fmla="*/ 2 h 17"/>
                  <a:gd name="T14" fmla="*/ 15 w 130"/>
                  <a:gd name="T15" fmla="*/ 0 h 17"/>
                  <a:gd name="T16" fmla="*/ 0 w 130"/>
                  <a:gd name="T17" fmla="*/ 0 h 17"/>
                  <a:gd name="T18" fmla="*/ 0 w 130"/>
                  <a:gd name="T19" fmla="*/ 11 h 17"/>
                  <a:gd name="T20" fmla="*/ 15 w 130"/>
                  <a:gd name="T21" fmla="*/ 11 h 17"/>
                  <a:gd name="T22" fmla="*/ 34 w 130"/>
                  <a:gd name="T23" fmla="*/ 11 h 17"/>
                  <a:gd name="T24" fmla="*/ 56 w 130"/>
                  <a:gd name="T25" fmla="*/ 13 h 17"/>
                  <a:gd name="T26" fmla="*/ 78 w 130"/>
                  <a:gd name="T27" fmla="*/ 14 h 17"/>
                  <a:gd name="T28" fmla="*/ 98 w 130"/>
                  <a:gd name="T29" fmla="*/ 15 h 17"/>
                  <a:gd name="T30" fmla="*/ 115 w 130"/>
                  <a:gd name="T31" fmla="*/ 16 h 17"/>
                  <a:gd name="T32" fmla="*/ 125 w 130"/>
                  <a:gd name="T33" fmla="*/ 17 h 17"/>
                  <a:gd name="T34" fmla="*/ 130 w 130"/>
                  <a:gd name="T35" fmla="*/ 17 h 17"/>
                  <a:gd name="T36" fmla="*/ 130 w 130"/>
                  <a:gd name="T37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0" h="17">
                    <a:moveTo>
                      <a:pt x="130" y="8"/>
                    </a:moveTo>
                    <a:lnTo>
                      <a:pt x="125" y="8"/>
                    </a:lnTo>
                    <a:lnTo>
                      <a:pt x="115" y="7"/>
                    </a:lnTo>
                    <a:lnTo>
                      <a:pt x="98" y="6"/>
                    </a:lnTo>
                    <a:lnTo>
                      <a:pt x="78" y="4"/>
                    </a:lnTo>
                    <a:lnTo>
                      <a:pt x="56" y="3"/>
                    </a:lnTo>
                    <a:lnTo>
                      <a:pt x="34" y="2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5" y="11"/>
                    </a:lnTo>
                    <a:lnTo>
                      <a:pt x="34" y="11"/>
                    </a:lnTo>
                    <a:lnTo>
                      <a:pt x="56" y="13"/>
                    </a:lnTo>
                    <a:lnTo>
                      <a:pt x="78" y="14"/>
                    </a:lnTo>
                    <a:lnTo>
                      <a:pt x="98" y="15"/>
                    </a:lnTo>
                    <a:lnTo>
                      <a:pt x="115" y="16"/>
                    </a:lnTo>
                    <a:lnTo>
                      <a:pt x="125" y="17"/>
                    </a:lnTo>
                    <a:lnTo>
                      <a:pt x="130" y="17"/>
                    </a:lnTo>
                    <a:lnTo>
                      <a:pt x="13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73" name="Freeform 497"/>
              <p:cNvSpPr>
                <a:spLocks/>
              </p:cNvSpPr>
              <p:nvPr/>
            </p:nvSpPr>
            <p:spPr bwMode="auto">
              <a:xfrm>
                <a:off x="3751" y="3032"/>
                <a:ext cx="3" cy="5"/>
              </a:xfrm>
              <a:custGeom>
                <a:avLst/>
                <a:gdLst>
                  <a:gd name="T0" fmla="*/ 0 w 5"/>
                  <a:gd name="T1" fmla="*/ 9 h 9"/>
                  <a:gd name="T2" fmla="*/ 3 w 5"/>
                  <a:gd name="T3" fmla="*/ 8 h 9"/>
                  <a:gd name="T4" fmla="*/ 5 w 5"/>
                  <a:gd name="T5" fmla="*/ 5 h 9"/>
                  <a:gd name="T6" fmla="*/ 3 w 5"/>
                  <a:gd name="T7" fmla="*/ 1 h 9"/>
                  <a:gd name="T8" fmla="*/ 0 w 5"/>
                  <a:gd name="T9" fmla="*/ 0 h 9"/>
                  <a:gd name="T10" fmla="*/ 0 w 5"/>
                  <a:gd name="T1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9">
                    <a:moveTo>
                      <a:pt x="0" y="9"/>
                    </a:moveTo>
                    <a:lnTo>
                      <a:pt x="3" y="8"/>
                    </a:lnTo>
                    <a:lnTo>
                      <a:pt x="5" y="5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74" name="Freeform 498"/>
              <p:cNvSpPr>
                <a:spLocks/>
              </p:cNvSpPr>
              <p:nvPr/>
            </p:nvSpPr>
            <p:spPr bwMode="auto">
              <a:xfrm>
                <a:off x="4086" y="2500"/>
                <a:ext cx="44" cy="24"/>
              </a:xfrm>
              <a:custGeom>
                <a:avLst/>
                <a:gdLst>
                  <a:gd name="T0" fmla="*/ 69 w 88"/>
                  <a:gd name="T1" fmla="*/ 0 h 47"/>
                  <a:gd name="T2" fmla="*/ 63 w 88"/>
                  <a:gd name="T3" fmla="*/ 0 h 47"/>
                  <a:gd name="T4" fmla="*/ 53 w 88"/>
                  <a:gd name="T5" fmla="*/ 0 h 47"/>
                  <a:gd name="T6" fmla="*/ 45 w 88"/>
                  <a:gd name="T7" fmla="*/ 1 h 47"/>
                  <a:gd name="T8" fmla="*/ 37 w 88"/>
                  <a:gd name="T9" fmla="*/ 2 h 47"/>
                  <a:gd name="T10" fmla="*/ 31 w 88"/>
                  <a:gd name="T11" fmla="*/ 3 h 47"/>
                  <a:gd name="T12" fmla="*/ 26 w 88"/>
                  <a:gd name="T13" fmla="*/ 4 h 47"/>
                  <a:gd name="T14" fmla="*/ 20 w 88"/>
                  <a:gd name="T15" fmla="*/ 5 h 47"/>
                  <a:gd name="T16" fmla="*/ 15 w 88"/>
                  <a:gd name="T17" fmla="*/ 7 h 47"/>
                  <a:gd name="T18" fmla="*/ 11 w 88"/>
                  <a:gd name="T19" fmla="*/ 8 h 47"/>
                  <a:gd name="T20" fmla="*/ 7 w 88"/>
                  <a:gd name="T21" fmla="*/ 9 h 47"/>
                  <a:gd name="T22" fmla="*/ 4 w 88"/>
                  <a:gd name="T23" fmla="*/ 11 h 47"/>
                  <a:gd name="T24" fmla="*/ 0 w 88"/>
                  <a:gd name="T25" fmla="*/ 12 h 47"/>
                  <a:gd name="T26" fmla="*/ 1 w 88"/>
                  <a:gd name="T27" fmla="*/ 25 h 47"/>
                  <a:gd name="T28" fmla="*/ 7 w 88"/>
                  <a:gd name="T29" fmla="*/ 34 h 47"/>
                  <a:gd name="T30" fmla="*/ 16 w 88"/>
                  <a:gd name="T31" fmla="*/ 41 h 47"/>
                  <a:gd name="T32" fmla="*/ 27 w 88"/>
                  <a:gd name="T33" fmla="*/ 45 h 47"/>
                  <a:gd name="T34" fmla="*/ 38 w 88"/>
                  <a:gd name="T35" fmla="*/ 47 h 47"/>
                  <a:gd name="T36" fmla="*/ 50 w 88"/>
                  <a:gd name="T37" fmla="*/ 47 h 47"/>
                  <a:gd name="T38" fmla="*/ 60 w 88"/>
                  <a:gd name="T39" fmla="*/ 46 h 47"/>
                  <a:gd name="T40" fmla="*/ 68 w 88"/>
                  <a:gd name="T41" fmla="*/ 45 h 47"/>
                  <a:gd name="T42" fmla="*/ 79 w 88"/>
                  <a:gd name="T43" fmla="*/ 40 h 47"/>
                  <a:gd name="T44" fmla="*/ 86 w 88"/>
                  <a:gd name="T45" fmla="*/ 31 h 47"/>
                  <a:gd name="T46" fmla="*/ 88 w 88"/>
                  <a:gd name="T47" fmla="*/ 17 h 47"/>
                  <a:gd name="T48" fmla="*/ 87 w 88"/>
                  <a:gd name="T49" fmla="*/ 1 h 47"/>
                  <a:gd name="T50" fmla="*/ 83 w 88"/>
                  <a:gd name="T51" fmla="*/ 0 h 47"/>
                  <a:gd name="T52" fmla="*/ 80 w 88"/>
                  <a:gd name="T53" fmla="*/ 0 h 47"/>
                  <a:gd name="T54" fmla="*/ 74 w 88"/>
                  <a:gd name="T55" fmla="*/ 0 h 47"/>
                  <a:gd name="T56" fmla="*/ 69 w 88"/>
                  <a:gd name="T5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8" h="47">
                    <a:moveTo>
                      <a:pt x="69" y="0"/>
                    </a:moveTo>
                    <a:lnTo>
                      <a:pt x="63" y="0"/>
                    </a:lnTo>
                    <a:lnTo>
                      <a:pt x="53" y="0"/>
                    </a:lnTo>
                    <a:lnTo>
                      <a:pt x="45" y="1"/>
                    </a:lnTo>
                    <a:lnTo>
                      <a:pt x="37" y="2"/>
                    </a:lnTo>
                    <a:lnTo>
                      <a:pt x="31" y="3"/>
                    </a:lnTo>
                    <a:lnTo>
                      <a:pt x="26" y="4"/>
                    </a:lnTo>
                    <a:lnTo>
                      <a:pt x="20" y="5"/>
                    </a:lnTo>
                    <a:lnTo>
                      <a:pt x="15" y="7"/>
                    </a:lnTo>
                    <a:lnTo>
                      <a:pt x="11" y="8"/>
                    </a:lnTo>
                    <a:lnTo>
                      <a:pt x="7" y="9"/>
                    </a:lnTo>
                    <a:lnTo>
                      <a:pt x="4" y="11"/>
                    </a:lnTo>
                    <a:lnTo>
                      <a:pt x="0" y="12"/>
                    </a:lnTo>
                    <a:lnTo>
                      <a:pt x="1" y="25"/>
                    </a:lnTo>
                    <a:lnTo>
                      <a:pt x="7" y="34"/>
                    </a:lnTo>
                    <a:lnTo>
                      <a:pt x="16" y="41"/>
                    </a:lnTo>
                    <a:lnTo>
                      <a:pt x="27" y="45"/>
                    </a:lnTo>
                    <a:lnTo>
                      <a:pt x="38" y="47"/>
                    </a:lnTo>
                    <a:lnTo>
                      <a:pt x="50" y="47"/>
                    </a:lnTo>
                    <a:lnTo>
                      <a:pt x="60" y="46"/>
                    </a:lnTo>
                    <a:lnTo>
                      <a:pt x="68" y="45"/>
                    </a:lnTo>
                    <a:lnTo>
                      <a:pt x="79" y="40"/>
                    </a:lnTo>
                    <a:lnTo>
                      <a:pt x="86" y="31"/>
                    </a:lnTo>
                    <a:lnTo>
                      <a:pt x="88" y="17"/>
                    </a:lnTo>
                    <a:lnTo>
                      <a:pt x="87" y="1"/>
                    </a:lnTo>
                    <a:lnTo>
                      <a:pt x="83" y="0"/>
                    </a:lnTo>
                    <a:lnTo>
                      <a:pt x="80" y="0"/>
                    </a:lnTo>
                    <a:lnTo>
                      <a:pt x="74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75" name="Freeform 499"/>
              <p:cNvSpPr>
                <a:spLocks/>
              </p:cNvSpPr>
              <p:nvPr/>
            </p:nvSpPr>
            <p:spPr bwMode="auto">
              <a:xfrm>
                <a:off x="4104" y="2497"/>
                <a:ext cx="17" cy="7"/>
              </a:xfrm>
              <a:custGeom>
                <a:avLst/>
                <a:gdLst>
                  <a:gd name="T0" fmla="*/ 1 w 33"/>
                  <a:gd name="T1" fmla="*/ 13 h 13"/>
                  <a:gd name="T2" fmla="*/ 2 w 33"/>
                  <a:gd name="T3" fmla="*/ 13 h 13"/>
                  <a:gd name="T4" fmla="*/ 9 w 33"/>
                  <a:gd name="T5" fmla="*/ 11 h 13"/>
                  <a:gd name="T6" fmla="*/ 17 w 33"/>
                  <a:gd name="T7" fmla="*/ 10 h 13"/>
                  <a:gd name="T8" fmla="*/ 27 w 33"/>
                  <a:gd name="T9" fmla="*/ 11 h 13"/>
                  <a:gd name="T10" fmla="*/ 33 w 33"/>
                  <a:gd name="T11" fmla="*/ 10 h 13"/>
                  <a:gd name="T12" fmla="*/ 33 w 33"/>
                  <a:gd name="T13" fmla="*/ 1 h 13"/>
                  <a:gd name="T14" fmla="*/ 27 w 33"/>
                  <a:gd name="T15" fmla="*/ 0 h 13"/>
                  <a:gd name="T16" fmla="*/ 17 w 33"/>
                  <a:gd name="T17" fmla="*/ 1 h 13"/>
                  <a:gd name="T18" fmla="*/ 9 w 33"/>
                  <a:gd name="T19" fmla="*/ 2 h 13"/>
                  <a:gd name="T20" fmla="*/ 0 w 33"/>
                  <a:gd name="T21" fmla="*/ 3 h 13"/>
                  <a:gd name="T22" fmla="*/ 1 w 33"/>
                  <a:gd name="T23" fmla="*/ 3 h 13"/>
                  <a:gd name="T24" fmla="*/ 1 w 33"/>
                  <a:gd name="T2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13">
                    <a:moveTo>
                      <a:pt x="1" y="13"/>
                    </a:moveTo>
                    <a:lnTo>
                      <a:pt x="2" y="13"/>
                    </a:lnTo>
                    <a:lnTo>
                      <a:pt x="9" y="11"/>
                    </a:lnTo>
                    <a:lnTo>
                      <a:pt x="17" y="10"/>
                    </a:lnTo>
                    <a:lnTo>
                      <a:pt x="27" y="11"/>
                    </a:lnTo>
                    <a:lnTo>
                      <a:pt x="33" y="10"/>
                    </a:lnTo>
                    <a:lnTo>
                      <a:pt x="33" y="1"/>
                    </a:lnTo>
                    <a:lnTo>
                      <a:pt x="27" y="0"/>
                    </a:lnTo>
                    <a:lnTo>
                      <a:pt x="17" y="1"/>
                    </a:lnTo>
                    <a:lnTo>
                      <a:pt x="9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76" name="Freeform 500"/>
              <p:cNvSpPr>
                <a:spLocks/>
              </p:cNvSpPr>
              <p:nvPr/>
            </p:nvSpPr>
            <p:spPr bwMode="auto">
              <a:xfrm>
                <a:off x="4084" y="2499"/>
                <a:ext cx="21" cy="10"/>
              </a:xfrm>
              <a:custGeom>
                <a:avLst/>
                <a:gdLst>
                  <a:gd name="T0" fmla="*/ 9 w 41"/>
                  <a:gd name="T1" fmla="*/ 15 h 20"/>
                  <a:gd name="T2" fmla="*/ 7 w 41"/>
                  <a:gd name="T3" fmla="*/ 20 h 20"/>
                  <a:gd name="T4" fmla="*/ 10 w 41"/>
                  <a:gd name="T5" fmla="*/ 19 h 20"/>
                  <a:gd name="T6" fmla="*/ 14 w 41"/>
                  <a:gd name="T7" fmla="*/ 16 h 20"/>
                  <a:gd name="T8" fmla="*/ 16 w 41"/>
                  <a:gd name="T9" fmla="*/ 15 h 20"/>
                  <a:gd name="T10" fmla="*/ 20 w 41"/>
                  <a:gd name="T11" fmla="*/ 14 h 20"/>
                  <a:gd name="T12" fmla="*/ 25 w 41"/>
                  <a:gd name="T13" fmla="*/ 13 h 20"/>
                  <a:gd name="T14" fmla="*/ 30 w 41"/>
                  <a:gd name="T15" fmla="*/ 12 h 20"/>
                  <a:gd name="T16" fmla="*/ 35 w 41"/>
                  <a:gd name="T17" fmla="*/ 11 h 20"/>
                  <a:gd name="T18" fmla="*/ 41 w 41"/>
                  <a:gd name="T19" fmla="*/ 10 h 20"/>
                  <a:gd name="T20" fmla="*/ 41 w 41"/>
                  <a:gd name="T21" fmla="*/ 0 h 20"/>
                  <a:gd name="T22" fmla="*/ 35 w 41"/>
                  <a:gd name="T23" fmla="*/ 2 h 20"/>
                  <a:gd name="T24" fmla="*/ 30 w 41"/>
                  <a:gd name="T25" fmla="*/ 3 h 20"/>
                  <a:gd name="T26" fmla="*/ 23 w 41"/>
                  <a:gd name="T27" fmla="*/ 4 h 20"/>
                  <a:gd name="T28" fmla="*/ 18 w 41"/>
                  <a:gd name="T29" fmla="*/ 5 h 20"/>
                  <a:gd name="T30" fmla="*/ 14 w 41"/>
                  <a:gd name="T31" fmla="*/ 6 h 20"/>
                  <a:gd name="T32" fmla="*/ 9 w 41"/>
                  <a:gd name="T33" fmla="*/ 7 h 20"/>
                  <a:gd name="T34" fmla="*/ 5 w 41"/>
                  <a:gd name="T35" fmla="*/ 10 h 20"/>
                  <a:gd name="T36" fmla="*/ 2 w 41"/>
                  <a:gd name="T37" fmla="*/ 11 h 20"/>
                  <a:gd name="T38" fmla="*/ 0 w 41"/>
                  <a:gd name="T39" fmla="*/ 15 h 20"/>
                  <a:gd name="T40" fmla="*/ 2 w 41"/>
                  <a:gd name="T41" fmla="*/ 11 h 20"/>
                  <a:gd name="T42" fmla="*/ 0 w 41"/>
                  <a:gd name="T43" fmla="*/ 13 h 20"/>
                  <a:gd name="T44" fmla="*/ 0 w 41"/>
                  <a:gd name="T45" fmla="*/ 16 h 20"/>
                  <a:gd name="T46" fmla="*/ 3 w 41"/>
                  <a:gd name="T47" fmla="*/ 20 h 20"/>
                  <a:gd name="T48" fmla="*/ 7 w 41"/>
                  <a:gd name="T49" fmla="*/ 20 h 20"/>
                  <a:gd name="T50" fmla="*/ 9 w 41"/>
                  <a:gd name="T51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1" h="20">
                    <a:moveTo>
                      <a:pt x="9" y="15"/>
                    </a:moveTo>
                    <a:lnTo>
                      <a:pt x="7" y="20"/>
                    </a:lnTo>
                    <a:lnTo>
                      <a:pt x="10" y="19"/>
                    </a:lnTo>
                    <a:lnTo>
                      <a:pt x="14" y="16"/>
                    </a:lnTo>
                    <a:lnTo>
                      <a:pt x="16" y="15"/>
                    </a:lnTo>
                    <a:lnTo>
                      <a:pt x="20" y="14"/>
                    </a:lnTo>
                    <a:lnTo>
                      <a:pt x="25" y="13"/>
                    </a:lnTo>
                    <a:lnTo>
                      <a:pt x="30" y="12"/>
                    </a:lnTo>
                    <a:lnTo>
                      <a:pt x="35" y="11"/>
                    </a:lnTo>
                    <a:lnTo>
                      <a:pt x="41" y="10"/>
                    </a:lnTo>
                    <a:lnTo>
                      <a:pt x="41" y="0"/>
                    </a:lnTo>
                    <a:lnTo>
                      <a:pt x="35" y="2"/>
                    </a:lnTo>
                    <a:lnTo>
                      <a:pt x="30" y="3"/>
                    </a:lnTo>
                    <a:lnTo>
                      <a:pt x="23" y="4"/>
                    </a:lnTo>
                    <a:lnTo>
                      <a:pt x="18" y="5"/>
                    </a:lnTo>
                    <a:lnTo>
                      <a:pt x="14" y="6"/>
                    </a:lnTo>
                    <a:lnTo>
                      <a:pt x="9" y="7"/>
                    </a:lnTo>
                    <a:lnTo>
                      <a:pt x="5" y="10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3" y="20"/>
                    </a:lnTo>
                    <a:lnTo>
                      <a:pt x="7" y="20"/>
                    </a:lnTo>
                    <a:lnTo>
                      <a:pt x="9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77" name="Freeform 501"/>
              <p:cNvSpPr>
                <a:spLocks/>
              </p:cNvSpPr>
              <p:nvPr/>
            </p:nvSpPr>
            <p:spPr bwMode="auto">
              <a:xfrm>
                <a:off x="4084" y="2507"/>
                <a:ext cx="37" cy="20"/>
              </a:xfrm>
              <a:custGeom>
                <a:avLst/>
                <a:gdLst>
                  <a:gd name="T0" fmla="*/ 71 w 73"/>
                  <a:gd name="T1" fmla="*/ 28 h 41"/>
                  <a:gd name="T2" fmla="*/ 71 w 73"/>
                  <a:gd name="T3" fmla="*/ 28 h 41"/>
                  <a:gd name="T4" fmla="*/ 64 w 73"/>
                  <a:gd name="T5" fmla="*/ 29 h 41"/>
                  <a:gd name="T6" fmla="*/ 54 w 73"/>
                  <a:gd name="T7" fmla="*/ 29 h 41"/>
                  <a:gd name="T8" fmla="*/ 42 w 73"/>
                  <a:gd name="T9" fmla="*/ 30 h 41"/>
                  <a:gd name="T10" fmla="*/ 32 w 73"/>
                  <a:gd name="T11" fmla="*/ 28 h 41"/>
                  <a:gd name="T12" fmla="*/ 23 w 73"/>
                  <a:gd name="T13" fmla="*/ 25 h 41"/>
                  <a:gd name="T14" fmla="*/ 15 w 73"/>
                  <a:gd name="T15" fmla="*/ 19 h 41"/>
                  <a:gd name="T16" fmla="*/ 10 w 73"/>
                  <a:gd name="T17" fmla="*/ 12 h 41"/>
                  <a:gd name="T18" fmla="*/ 9 w 73"/>
                  <a:gd name="T19" fmla="*/ 0 h 41"/>
                  <a:gd name="T20" fmla="*/ 0 w 73"/>
                  <a:gd name="T21" fmla="*/ 0 h 41"/>
                  <a:gd name="T22" fmla="*/ 1 w 73"/>
                  <a:gd name="T23" fmla="*/ 14 h 41"/>
                  <a:gd name="T24" fmla="*/ 8 w 73"/>
                  <a:gd name="T25" fmla="*/ 26 h 41"/>
                  <a:gd name="T26" fmla="*/ 18 w 73"/>
                  <a:gd name="T27" fmla="*/ 34 h 41"/>
                  <a:gd name="T28" fmla="*/ 30 w 73"/>
                  <a:gd name="T29" fmla="*/ 37 h 41"/>
                  <a:gd name="T30" fmla="*/ 42 w 73"/>
                  <a:gd name="T31" fmla="*/ 40 h 41"/>
                  <a:gd name="T32" fmla="*/ 54 w 73"/>
                  <a:gd name="T33" fmla="*/ 41 h 41"/>
                  <a:gd name="T34" fmla="*/ 64 w 73"/>
                  <a:gd name="T35" fmla="*/ 38 h 41"/>
                  <a:gd name="T36" fmla="*/ 73 w 73"/>
                  <a:gd name="T37" fmla="*/ 37 h 41"/>
                  <a:gd name="T38" fmla="*/ 73 w 73"/>
                  <a:gd name="T39" fmla="*/ 37 h 41"/>
                  <a:gd name="T40" fmla="*/ 71 w 73"/>
                  <a:gd name="T41" fmla="*/ 2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3" h="41">
                    <a:moveTo>
                      <a:pt x="71" y="28"/>
                    </a:moveTo>
                    <a:lnTo>
                      <a:pt x="71" y="28"/>
                    </a:lnTo>
                    <a:lnTo>
                      <a:pt x="64" y="29"/>
                    </a:lnTo>
                    <a:lnTo>
                      <a:pt x="54" y="29"/>
                    </a:lnTo>
                    <a:lnTo>
                      <a:pt x="42" y="30"/>
                    </a:lnTo>
                    <a:lnTo>
                      <a:pt x="32" y="28"/>
                    </a:lnTo>
                    <a:lnTo>
                      <a:pt x="23" y="25"/>
                    </a:lnTo>
                    <a:lnTo>
                      <a:pt x="15" y="19"/>
                    </a:lnTo>
                    <a:lnTo>
                      <a:pt x="10" y="12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1" y="14"/>
                    </a:lnTo>
                    <a:lnTo>
                      <a:pt x="8" y="26"/>
                    </a:lnTo>
                    <a:lnTo>
                      <a:pt x="18" y="34"/>
                    </a:lnTo>
                    <a:lnTo>
                      <a:pt x="30" y="37"/>
                    </a:lnTo>
                    <a:lnTo>
                      <a:pt x="42" y="40"/>
                    </a:lnTo>
                    <a:lnTo>
                      <a:pt x="54" y="41"/>
                    </a:lnTo>
                    <a:lnTo>
                      <a:pt x="64" y="38"/>
                    </a:lnTo>
                    <a:lnTo>
                      <a:pt x="73" y="37"/>
                    </a:lnTo>
                    <a:lnTo>
                      <a:pt x="73" y="37"/>
                    </a:lnTo>
                    <a:lnTo>
                      <a:pt x="71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78" name="Freeform 502"/>
              <p:cNvSpPr>
                <a:spLocks/>
              </p:cNvSpPr>
              <p:nvPr/>
            </p:nvSpPr>
            <p:spPr bwMode="auto">
              <a:xfrm>
                <a:off x="4120" y="2499"/>
                <a:ext cx="13" cy="26"/>
              </a:xfrm>
              <a:custGeom>
                <a:avLst/>
                <a:gdLst>
                  <a:gd name="T0" fmla="*/ 19 w 27"/>
                  <a:gd name="T1" fmla="*/ 9 h 53"/>
                  <a:gd name="T2" fmla="*/ 15 w 27"/>
                  <a:gd name="T3" fmla="*/ 6 h 53"/>
                  <a:gd name="T4" fmla="*/ 15 w 27"/>
                  <a:gd name="T5" fmla="*/ 21 h 53"/>
                  <a:gd name="T6" fmla="*/ 14 w 27"/>
                  <a:gd name="T7" fmla="*/ 34 h 53"/>
                  <a:gd name="T8" fmla="*/ 8 w 27"/>
                  <a:gd name="T9" fmla="*/ 41 h 53"/>
                  <a:gd name="T10" fmla="*/ 0 w 27"/>
                  <a:gd name="T11" fmla="*/ 44 h 53"/>
                  <a:gd name="T12" fmla="*/ 2 w 27"/>
                  <a:gd name="T13" fmla="*/ 53 h 53"/>
                  <a:gd name="T14" fmla="*/ 15 w 27"/>
                  <a:gd name="T15" fmla="*/ 47 h 53"/>
                  <a:gd name="T16" fmla="*/ 23 w 27"/>
                  <a:gd name="T17" fmla="*/ 36 h 53"/>
                  <a:gd name="T18" fmla="*/ 27 w 27"/>
                  <a:gd name="T19" fmla="*/ 21 h 53"/>
                  <a:gd name="T20" fmla="*/ 24 w 27"/>
                  <a:gd name="T21" fmla="*/ 4 h 53"/>
                  <a:gd name="T22" fmla="*/ 21 w 27"/>
                  <a:gd name="T23" fmla="*/ 0 h 53"/>
                  <a:gd name="T24" fmla="*/ 24 w 27"/>
                  <a:gd name="T25" fmla="*/ 4 h 53"/>
                  <a:gd name="T26" fmla="*/ 22 w 27"/>
                  <a:gd name="T27" fmla="*/ 0 h 53"/>
                  <a:gd name="T28" fmla="*/ 19 w 27"/>
                  <a:gd name="T29" fmla="*/ 0 h 53"/>
                  <a:gd name="T30" fmla="*/ 16 w 27"/>
                  <a:gd name="T31" fmla="*/ 3 h 53"/>
                  <a:gd name="T32" fmla="*/ 15 w 27"/>
                  <a:gd name="T33" fmla="*/ 6 h 53"/>
                  <a:gd name="T34" fmla="*/ 19 w 27"/>
                  <a:gd name="T35" fmla="*/ 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" h="53">
                    <a:moveTo>
                      <a:pt x="19" y="9"/>
                    </a:moveTo>
                    <a:lnTo>
                      <a:pt x="15" y="6"/>
                    </a:lnTo>
                    <a:lnTo>
                      <a:pt x="15" y="21"/>
                    </a:lnTo>
                    <a:lnTo>
                      <a:pt x="14" y="34"/>
                    </a:lnTo>
                    <a:lnTo>
                      <a:pt x="8" y="41"/>
                    </a:lnTo>
                    <a:lnTo>
                      <a:pt x="0" y="44"/>
                    </a:lnTo>
                    <a:lnTo>
                      <a:pt x="2" y="53"/>
                    </a:lnTo>
                    <a:lnTo>
                      <a:pt x="15" y="47"/>
                    </a:lnTo>
                    <a:lnTo>
                      <a:pt x="23" y="36"/>
                    </a:lnTo>
                    <a:lnTo>
                      <a:pt x="27" y="21"/>
                    </a:lnTo>
                    <a:lnTo>
                      <a:pt x="24" y="4"/>
                    </a:lnTo>
                    <a:lnTo>
                      <a:pt x="21" y="0"/>
                    </a:lnTo>
                    <a:lnTo>
                      <a:pt x="24" y="4"/>
                    </a:lnTo>
                    <a:lnTo>
                      <a:pt x="22" y="0"/>
                    </a:lnTo>
                    <a:lnTo>
                      <a:pt x="19" y="0"/>
                    </a:lnTo>
                    <a:lnTo>
                      <a:pt x="16" y="3"/>
                    </a:lnTo>
                    <a:lnTo>
                      <a:pt x="15" y="6"/>
                    </a:ln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79" name="Freeform 503"/>
              <p:cNvSpPr>
                <a:spLocks/>
              </p:cNvSpPr>
              <p:nvPr/>
            </p:nvSpPr>
            <p:spPr bwMode="auto">
              <a:xfrm>
                <a:off x="4118" y="2497"/>
                <a:ext cx="12" cy="6"/>
              </a:xfrm>
              <a:custGeom>
                <a:avLst/>
                <a:gdLst>
                  <a:gd name="T0" fmla="*/ 4 w 23"/>
                  <a:gd name="T1" fmla="*/ 10 h 11"/>
                  <a:gd name="T2" fmla="*/ 4 w 23"/>
                  <a:gd name="T3" fmla="*/ 11 h 11"/>
                  <a:gd name="T4" fmla="*/ 9 w 23"/>
                  <a:gd name="T5" fmla="*/ 11 h 11"/>
                  <a:gd name="T6" fmla="*/ 15 w 23"/>
                  <a:gd name="T7" fmla="*/ 11 h 11"/>
                  <a:gd name="T8" fmla="*/ 18 w 23"/>
                  <a:gd name="T9" fmla="*/ 10 h 11"/>
                  <a:gd name="T10" fmla="*/ 21 w 23"/>
                  <a:gd name="T11" fmla="*/ 11 h 11"/>
                  <a:gd name="T12" fmla="*/ 23 w 23"/>
                  <a:gd name="T13" fmla="*/ 2 h 11"/>
                  <a:gd name="T14" fmla="*/ 18 w 23"/>
                  <a:gd name="T15" fmla="*/ 1 h 11"/>
                  <a:gd name="T16" fmla="*/ 15 w 23"/>
                  <a:gd name="T17" fmla="*/ 0 h 11"/>
                  <a:gd name="T18" fmla="*/ 9 w 23"/>
                  <a:gd name="T19" fmla="*/ 0 h 11"/>
                  <a:gd name="T20" fmla="*/ 4 w 23"/>
                  <a:gd name="T21" fmla="*/ 0 h 11"/>
                  <a:gd name="T22" fmla="*/ 4 w 23"/>
                  <a:gd name="T23" fmla="*/ 1 h 11"/>
                  <a:gd name="T24" fmla="*/ 4 w 23"/>
                  <a:gd name="T25" fmla="*/ 0 h 11"/>
                  <a:gd name="T26" fmla="*/ 1 w 23"/>
                  <a:gd name="T27" fmla="*/ 2 h 11"/>
                  <a:gd name="T28" fmla="*/ 0 w 23"/>
                  <a:gd name="T29" fmla="*/ 6 h 11"/>
                  <a:gd name="T30" fmla="*/ 1 w 23"/>
                  <a:gd name="T31" fmla="*/ 9 h 11"/>
                  <a:gd name="T32" fmla="*/ 4 w 23"/>
                  <a:gd name="T33" fmla="*/ 11 h 11"/>
                  <a:gd name="T34" fmla="*/ 4 w 23"/>
                  <a:gd name="T35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" h="11">
                    <a:moveTo>
                      <a:pt x="4" y="10"/>
                    </a:moveTo>
                    <a:lnTo>
                      <a:pt x="4" y="11"/>
                    </a:lnTo>
                    <a:lnTo>
                      <a:pt x="9" y="11"/>
                    </a:lnTo>
                    <a:lnTo>
                      <a:pt x="15" y="11"/>
                    </a:lnTo>
                    <a:lnTo>
                      <a:pt x="18" y="10"/>
                    </a:lnTo>
                    <a:lnTo>
                      <a:pt x="21" y="11"/>
                    </a:lnTo>
                    <a:lnTo>
                      <a:pt x="23" y="2"/>
                    </a:lnTo>
                    <a:lnTo>
                      <a:pt x="18" y="1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6"/>
                    </a:lnTo>
                    <a:lnTo>
                      <a:pt x="1" y="9"/>
                    </a:lnTo>
                    <a:lnTo>
                      <a:pt x="4" y="11"/>
                    </a:lnTo>
                    <a:lnTo>
                      <a:pt x="4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80" name="Freeform 504"/>
              <p:cNvSpPr>
                <a:spLocks/>
              </p:cNvSpPr>
              <p:nvPr/>
            </p:nvSpPr>
            <p:spPr bwMode="auto">
              <a:xfrm>
                <a:off x="4105" y="2500"/>
                <a:ext cx="16" cy="19"/>
              </a:xfrm>
              <a:custGeom>
                <a:avLst/>
                <a:gdLst>
                  <a:gd name="T0" fmla="*/ 32 w 32"/>
                  <a:gd name="T1" fmla="*/ 0 h 37"/>
                  <a:gd name="T2" fmla="*/ 26 w 32"/>
                  <a:gd name="T3" fmla="*/ 0 h 37"/>
                  <a:gd name="T4" fmla="*/ 16 w 32"/>
                  <a:gd name="T5" fmla="*/ 0 h 37"/>
                  <a:gd name="T6" fmla="*/ 8 w 32"/>
                  <a:gd name="T7" fmla="*/ 1 h 37"/>
                  <a:gd name="T8" fmla="*/ 0 w 32"/>
                  <a:gd name="T9" fmla="*/ 2 h 37"/>
                  <a:gd name="T10" fmla="*/ 0 w 32"/>
                  <a:gd name="T11" fmla="*/ 16 h 37"/>
                  <a:gd name="T12" fmla="*/ 4 w 32"/>
                  <a:gd name="T13" fmla="*/ 26 h 37"/>
                  <a:gd name="T14" fmla="*/ 9 w 32"/>
                  <a:gd name="T15" fmla="*/ 34 h 37"/>
                  <a:gd name="T16" fmla="*/ 16 w 32"/>
                  <a:gd name="T17" fmla="*/ 37 h 37"/>
                  <a:gd name="T18" fmla="*/ 23 w 32"/>
                  <a:gd name="T19" fmla="*/ 35 h 37"/>
                  <a:gd name="T20" fmla="*/ 29 w 32"/>
                  <a:gd name="T21" fmla="*/ 28 h 37"/>
                  <a:gd name="T22" fmla="*/ 32 w 32"/>
                  <a:gd name="T23" fmla="*/ 17 h 37"/>
                  <a:gd name="T24" fmla="*/ 32 w 32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37">
                    <a:moveTo>
                      <a:pt x="32" y="0"/>
                    </a:moveTo>
                    <a:lnTo>
                      <a:pt x="26" y="0"/>
                    </a:lnTo>
                    <a:lnTo>
                      <a:pt x="16" y="0"/>
                    </a:lnTo>
                    <a:lnTo>
                      <a:pt x="8" y="1"/>
                    </a:lnTo>
                    <a:lnTo>
                      <a:pt x="0" y="2"/>
                    </a:lnTo>
                    <a:lnTo>
                      <a:pt x="0" y="16"/>
                    </a:lnTo>
                    <a:lnTo>
                      <a:pt x="4" y="26"/>
                    </a:lnTo>
                    <a:lnTo>
                      <a:pt x="9" y="34"/>
                    </a:lnTo>
                    <a:lnTo>
                      <a:pt x="16" y="37"/>
                    </a:lnTo>
                    <a:lnTo>
                      <a:pt x="23" y="35"/>
                    </a:lnTo>
                    <a:lnTo>
                      <a:pt x="29" y="28"/>
                    </a:lnTo>
                    <a:lnTo>
                      <a:pt x="32" y="17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81" name="Freeform 505"/>
              <p:cNvSpPr>
                <a:spLocks/>
              </p:cNvSpPr>
              <p:nvPr/>
            </p:nvSpPr>
            <p:spPr bwMode="auto">
              <a:xfrm>
                <a:off x="4102" y="2497"/>
                <a:ext cx="19" cy="7"/>
              </a:xfrm>
              <a:custGeom>
                <a:avLst/>
                <a:gdLst>
                  <a:gd name="T0" fmla="*/ 9 w 36"/>
                  <a:gd name="T1" fmla="*/ 8 h 13"/>
                  <a:gd name="T2" fmla="*/ 5 w 36"/>
                  <a:gd name="T3" fmla="*/ 13 h 13"/>
                  <a:gd name="T4" fmla="*/ 12 w 36"/>
                  <a:gd name="T5" fmla="*/ 11 h 13"/>
                  <a:gd name="T6" fmla="*/ 20 w 36"/>
                  <a:gd name="T7" fmla="*/ 10 h 13"/>
                  <a:gd name="T8" fmla="*/ 30 w 36"/>
                  <a:gd name="T9" fmla="*/ 11 h 13"/>
                  <a:gd name="T10" fmla="*/ 36 w 36"/>
                  <a:gd name="T11" fmla="*/ 10 h 13"/>
                  <a:gd name="T12" fmla="*/ 36 w 36"/>
                  <a:gd name="T13" fmla="*/ 1 h 13"/>
                  <a:gd name="T14" fmla="*/ 30 w 36"/>
                  <a:gd name="T15" fmla="*/ 0 h 13"/>
                  <a:gd name="T16" fmla="*/ 20 w 36"/>
                  <a:gd name="T17" fmla="*/ 1 h 13"/>
                  <a:gd name="T18" fmla="*/ 12 w 36"/>
                  <a:gd name="T19" fmla="*/ 2 h 13"/>
                  <a:gd name="T20" fmla="*/ 3 w 36"/>
                  <a:gd name="T21" fmla="*/ 3 h 13"/>
                  <a:gd name="T22" fmla="*/ 0 w 36"/>
                  <a:gd name="T23" fmla="*/ 8 h 13"/>
                  <a:gd name="T24" fmla="*/ 3 w 36"/>
                  <a:gd name="T25" fmla="*/ 3 h 13"/>
                  <a:gd name="T26" fmla="*/ 1 w 36"/>
                  <a:gd name="T27" fmla="*/ 6 h 13"/>
                  <a:gd name="T28" fmla="*/ 0 w 36"/>
                  <a:gd name="T29" fmla="*/ 9 h 13"/>
                  <a:gd name="T30" fmla="*/ 2 w 36"/>
                  <a:gd name="T31" fmla="*/ 11 h 13"/>
                  <a:gd name="T32" fmla="*/ 5 w 36"/>
                  <a:gd name="T33" fmla="*/ 13 h 13"/>
                  <a:gd name="T34" fmla="*/ 9 w 36"/>
                  <a:gd name="T35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" h="13">
                    <a:moveTo>
                      <a:pt x="9" y="8"/>
                    </a:moveTo>
                    <a:lnTo>
                      <a:pt x="5" y="13"/>
                    </a:lnTo>
                    <a:lnTo>
                      <a:pt x="12" y="11"/>
                    </a:lnTo>
                    <a:lnTo>
                      <a:pt x="20" y="10"/>
                    </a:lnTo>
                    <a:lnTo>
                      <a:pt x="30" y="11"/>
                    </a:lnTo>
                    <a:lnTo>
                      <a:pt x="36" y="10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20" y="1"/>
                    </a:lnTo>
                    <a:lnTo>
                      <a:pt x="12" y="2"/>
                    </a:lnTo>
                    <a:lnTo>
                      <a:pt x="3" y="3"/>
                    </a:lnTo>
                    <a:lnTo>
                      <a:pt x="0" y="8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5" y="13"/>
                    </a:lnTo>
                    <a:lnTo>
                      <a:pt x="9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82" name="Freeform 506"/>
              <p:cNvSpPr>
                <a:spLocks/>
              </p:cNvSpPr>
              <p:nvPr/>
            </p:nvSpPr>
            <p:spPr bwMode="auto">
              <a:xfrm>
                <a:off x="4102" y="2498"/>
                <a:ext cx="21" cy="23"/>
              </a:xfrm>
              <a:custGeom>
                <a:avLst/>
                <a:gdLst>
                  <a:gd name="T0" fmla="*/ 36 w 41"/>
                  <a:gd name="T1" fmla="*/ 9 h 46"/>
                  <a:gd name="T2" fmla="*/ 32 w 41"/>
                  <a:gd name="T3" fmla="*/ 5 h 46"/>
                  <a:gd name="T4" fmla="*/ 32 w 41"/>
                  <a:gd name="T5" fmla="*/ 22 h 46"/>
                  <a:gd name="T6" fmla="*/ 28 w 41"/>
                  <a:gd name="T7" fmla="*/ 31 h 46"/>
                  <a:gd name="T8" fmla="*/ 25 w 41"/>
                  <a:gd name="T9" fmla="*/ 36 h 46"/>
                  <a:gd name="T10" fmla="*/ 20 w 41"/>
                  <a:gd name="T11" fmla="*/ 37 h 46"/>
                  <a:gd name="T12" fmla="*/ 17 w 41"/>
                  <a:gd name="T13" fmla="*/ 36 h 46"/>
                  <a:gd name="T14" fmla="*/ 12 w 41"/>
                  <a:gd name="T15" fmla="*/ 29 h 46"/>
                  <a:gd name="T16" fmla="*/ 9 w 41"/>
                  <a:gd name="T17" fmla="*/ 21 h 46"/>
                  <a:gd name="T18" fmla="*/ 9 w 41"/>
                  <a:gd name="T19" fmla="*/ 7 h 46"/>
                  <a:gd name="T20" fmla="*/ 0 w 41"/>
                  <a:gd name="T21" fmla="*/ 7 h 46"/>
                  <a:gd name="T22" fmla="*/ 0 w 41"/>
                  <a:gd name="T23" fmla="*/ 21 h 46"/>
                  <a:gd name="T24" fmla="*/ 3 w 41"/>
                  <a:gd name="T25" fmla="*/ 33 h 46"/>
                  <a:gd name="T26" fmla="*/ 10 w 41"/>
                  <a:gd name="T27" fmla="*/ 43 h 46"/>
                  <a:gd name="T28" fmla="*/ 20 w 41"/>
                  <a:gd name="T29" fmla="*/ 46 h 46"/>
                  <a:gd name="T30" fmla="*/ 30 w 41"/>
                  <a:gd name="T31" fmla="*/ 45 h 46"/>
                  <a:gd name="T32" fmla="*/ 38 w 41"/>
                  <a:gd name="T33" fmla="*/ 36 h 46"/>
                  <a:gd name="T34" fmla="*/ 41 w 41"/>
                  <a:gd name="T35" fmla="*/ 22 h 46"/>
                  <a:gd name="T36" fmla="*/ 41 w 41"/>
                  <a:gd name="T37" fmla="*/ 5 h 46"/>
                  <a:gd name="T38" fmla="*/ 36 w 41"/>
                  <a:gd name="T39" fmla="*/ 0 h 46"/>
                  <a:gd name="T40" fmla="*/ 41 w 41"/>
                  <a:gd name="T41" fmla="*/ 5 h 46"/>
                  <a:gd name="T42" fmla="*/ 40 w 41"/>
                  <a:gd name="T43" fmla="*/ 1 h 46"/>
                  <a:gd name="T44" fmla="*/ 36 w 41"/>
                  <a:gd name="T45" fmla="*/ 0 h 46"/>
                  <a:gd name="T46" fmla="*/ 33 w 41"/>
                  <a:gd name="T47" fmla="*/ 1 h 46"/>
                  <a:gd name="T48" fmla="*/ 32 w 41"/>
                  <a:gd name="T49" fmla="*/ 5 h 46"/>
                  <a:gd name="T50" fmla="*/ 36 w 41"/>
                  <a:gd name="T51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1" h="46">
                    <a:moveTo>
                      <a:pt x="36" y="9"/>
                    </a:moveTo>
                    <a:lnTo>
                      <a:pt x="32" y="5"/>
                    </a:lnTo>
                    <a:lnTo>
                      <a:pt x="32" y="22"/>
                    </a:lnTo>
                    <a:lnTo>
                      <a:pt x="28" y="31"/>
                    </a:lnTo>
                    <a:lnTo>
                      <a:pt x="25" y="36"/>
                    </a:lnTo>
                    <a:lnTo>
                      <a:pt x="20" y="37"/>
                    </a:lnTo>
                    <a:lnTo>
                      <a:pt x="17" y="36"/>
                    </a:lnTo>
                    <a:lnTo>
                      <a:pt x="12" y="29"/>
                    </a:lnTo>
                    <a:lnTo>
                      <a:pt x="9" y="21"/>
                    </a:lnTo>
                    <a:lnTo>
                      <a:pt x="9" y="7"/>
                    </a:lnTo>
                    <a:lnTo>
                      <a:pt x="0" y="7"/>
                    </a:lnTo>
                    <a:lnTo>
                      <a:pt x="0" y="21"/>
                    </a:lnTo>
                    <a:lnTo>
                      <a:pt x="3" y="33"/>
                    </a:lnTo>
                    <a:lnTo>
                      <a:pt x="10" y="43"/>
                    </a:lnTo>
                    <a:lnTo>
                      <a:pt x="20" y="46"/>
                    </a:lnTo>
                    <a:lnTo>
                      <a:pt x="30" y="45"/>
                    </a:lnTo>
                    <a:lnTo>
                      <a:pt x="38" y="36"/>
                    </a:lnTo>
                    <a:lnTo>
                      <a:pt x="41" y="22"/>
                    </a:lnTo>
                    <a:lnTo>
                      <a:pt x="41" y="5"/>
                    </a:lnTo>
                    <a:lnTo>
                      <a:pt x="36" y="0"/>
                    </a:lnTo>
                    <a:lnTo>
                      <a:pt x="41" y="5"/>
                    </a:lnTo>
                    <a:lnTo>
                      <a:pt x="40" y="1"/>
                    </a:lnTo>
                    <a:lnTo>
                      <a:pt x="36" y="0"/>
                    </a:lnTo>
                    <a:lnTo>
                      <a:pt x="33" y="1"/>
                    </a:lnTo>
                    <a:lnTo>
                      <a:pt x="32" y="5"/>
                    </a:lnTo>
                    <a:lnTo>
                      <a:pt x="36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83" name="Freeform 507"/>
              <p:cNvSpPr>
                <a:spLocks/>
              </p:cNvSpPr>
              <p:nvPr/>
            </p:nvSpPr>
            <p:spPr bwMode="auto">
              <a:xfrm>
                <a:off x="3916" y="2351"/>
                <a:ext cx="231" cy="206"/>
              </a:xfrm>
              <a:custGeom>
                <a:avLst/>
                <a:gdLst>
                  <a:gd name="T0" fmla="*/ 443 w 461"/>
                  <a:gd name="T1" fmla="*/ 157 h 414"/>
                  <a:gd name="T2" fmla="*/ 413 w 461"/>
                  <a:gd name="T3" fmla="*/ 151 h 414"/>
                  <a:gd name="T4" fmla="*/ 377 w 461"/>
                  <a:gd name="T5" fmla="*/ 151 h 414"/>
                  <a:gd name="T6" fmla="*/ 348 w 461"/>
                  <a:gd name="T7" fmla="*/ 153 h 414"/>
                  <a:gd name="T8" fmla="*/ 324 w 461"/>
                  <a:gd name="T9" fmla="*/ 146 h 414"/>
                  <a:gd name="T10" fmla="*/ 285 w 461"/>
                  <a:gd name="T11" fmla="*/ 156 h 414"/>
                  <a:gd name="T12" fmla="*/ 248 w 461"/>
                  <a:gd name="T13" fmla="*/ 186 h 414"/>
                  <a:gd name="T14" fmla="*/ 231 w 461"/>
                  <a:gd name="T15" fmla="*/ 219 h 414"/>
                  <a:gd name="T16" fmla="*/ 242 w 461"/>
                  <a:gd name="T17" fmla="*/ 244 h 414"/>
                  <a:gd name="T18" fmla="*/ 240 w 461"/>
                  <a:gd name="T19" fmla="*/ 265 h 414"/>
                  <a:gd name="T20" fmla="*/ 230 w 461"/>
                  <a:gd name="T21" fmla="*/ 281 h 414"/>
                  <a:gd name="T22" fmla="*/ 219 w 461"/>
                  <a:gd name="T23" fmla="*/ 294 h 414"/>
                  <a:gd name="T24" fmla="*/ 217 w 461"/>
                  <a:gd name="T25" fmla="*/ 322 h 414"/>
                  <a:gd name="T26" fmla="*/ 209 w 461"/>
                  <a:gd name="T27" fmla="*/ 370 h 414"/>
                  <a:gd name="T28" fmla="*/ 208 w 461"/>
                  <a:gd name="T29" fmla="*/ 413 h 414"/>
                  <a:gd name="T30" fmla="*/ 197 w 461"/>
                  <a:gd name="T31" fmla="*/ 414 h 414"/>
                  <a:gd name="T32" fmla="*/ 188 w 461"/>
                  <a:gd name="T33" fmla="*/ 409 h 414"/>
                  <a:gd name="T34" fmla="*/ 182 w 461"/>
                  <a:gd name="T35" fmla="*/ 403 h 414"/>
                  <a:gd name="T36" fmla="*/ 170 w 461"/>
                  <a:gd name="T37" fmla="*/ 398 h 414"/>
                  <a:gd name="T38" fmla="*/ 149 w 461"/>
                  <a:gd name="T39" fmla="*/ 388 h 414"/>
                  <a:gd name="T40" fmla="*/ 132 w 461"/>
                  <a:gd name="T41" fmla="*/ 366 h 414"/>
                  <a:gd name="T42" fmla="*/ 125 w 461"/>
                  <a:gd name="T43" fmla="*/ 341 h 414"/>
                  <a:gd name="T44" fmla="*/ 116 w 461"/>
                  <a:gd name="T45" fmla="*/ 320 h 414"/>
                  <a:gd name="T46" fmla="*/ 105 w 461"/>
                  <a:gd name="T47" fmla="*/ 305 h 414"/>
                  <a:gd name="T48" fmla="*/ 89 w 461"/>
                  <a:gd name="T49" fmla="*/ 293 h 414"/>
                  <a:gd name="T50" fmla="*/ 68 w 461"/>
                  <a:gd name="T51" fmla="*/ 286 h 414"/>
                  <a:gd name="T52" fmla="*/ 48 w 461"/>
                  <a:gd name="T53" fmla="*/ 288 h 414"/>
                  <a:gd name="T54" fmla="*/ 29 w 461"/>
                  <a:gd name="T55" fmla="*/ 294 h 414"/>
                  <a:gd name="T56" fmla="*/ 19 w 461"/>
                  <a:gd name="T57" fmla="*/ 289 h 414"/>
                  <a:gd name="T58" fmla="*/ 9 w 461"/>
                  <a:gd name="T59" fmla="*/ 269 h 414"/>
                  <a:gd name="T60" fmla="*/ 0 w 461"/>
                  <a:gd name="T61" fmla="*/ 244 h 414"/>
                  <a:gd name="T62" fmla="*/ 4 w 461"/>
                  <a:gd name="T63" fmla="*/ 224 h 414"/>
                  <a:gd name="T64" fmla="*/ 14 w 461"/>
                  <a:gd name="T65" fmla="*/ 203 h 414"/>
                  <a:gd name="T66" fmla="*/ 22 w 461"/>
                  <a:gd name="T67" fmla="*/ 158 h 414"/>
                  <a:gd name="T68" fmla="*/ 36 w 461"/>
                  <a:gd name="T69" fmla="*/ 106 h 414"/>
                  <a:gd name="T70" fmla="*/ 59 w 461"/>
                  <a:gd name="T71" fmla="*/ 73 h 414"/>
                  <a:gd name="T72" fmla="*/ 79 w 461"/>
                  <a:gd name="T73" fmla="*/ 61 h 414"/>
                  <a:gd name="T74" fmla="*/ 100 w 461"/>
                  <a:gd name="T75" fmla="*/ 41 h 414"/>
                  <a:gd name="T76" fmla="*/ 136 w 461"/>
                  <a:gd name="T77" fmla="*/ 21 h 414"/>
                  <a:gd name="T78" fmla="*/ 186 w 461"/>
                  <a:gd name="T79" fmla="*/ 13 h 414"/>
                  <a:gd name="T80" fmla="*/ 225 w 461"/>
                  <a:gd name="T81" fmla="*/ 9 h 414"/>
                  <a:gd name="T82" fmla="*/ 250 w 461"/>
                  <a:gd name="T83" fmla="*/ 1 h 414"/>
                  <a:gd name="T84" fmla="*/ 278 w 461"/>
                  <a:gd name="T85" fmla="*/ 0 h 414"/>
                  <a:gd name="T86" fmla="*/ 301 w 461"/>
                  <a:gd name="T87" fmla="*/ 6 h 414"/>
                  <a:gd name="T88" fmla="*/ 317 w 461"/>
                  <a:gd name="T89" fmla="*/ 11 h 414"/>
                  <a:gd name="T90" fmla="*/ 340 w 461"/>
                  <a:gd name="T91" fmla="*/ 7 h 414"/>
                  <a:gd name="T92" fmla="*/ 365 w 461"/>
                  <a:gd name="T93" fmla="*/ 7 h 414"/>
                  <a:gd name="T94" fmla="*/ 381 w 461"/>
                  <a:gd name="T95" fmla="*/ 13 h 414"/>
                  <a:gd name="T96" fmla="*/ 396 w 461"/>
                  <a:gd name="T97" fmla="*/ 24 h 414"/>
                  <a:gd name="T98" fmla="*/ 421 w 461"/>
                  <a:gd name="T99" fmla="*/ 43 h 414"/>
                  <a:gd name="T100" fmla="*/ 441 w 461"/>
                  <a:gd name="T101" fmla="*/ 67 h 414"/>
                  <a:gd name="T102" fmla="*/ 447 w 461"/>
                  <a:gd name="T103" fmla="*/ 91 h 414"/>
                  <a:gd name="T104" fmla="*/ 454 w 461"/>
                  <a:gd name="T105" fmla="*/ 113 h 414"/>
                  <a:gd name="T106" fmla="*/ 461 w 461"/>
                  <a:gd name="T107" fmla="*/ 149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61" h="414">
                    <a:moveTo>
                      <a:pt x="452" y="161"/>
                    </a:moveTo>
                    <a:lnTo>
                      <a:pt x="443" y="157"/>
                    </a:lnTo>
                    <a:lnTo>
                      <a:pt x="429" y="153"/>
                    </a:lnTo>
                    <a:lnTo>
                      <a:pt x="413" y="151"/>
                    </a:lnTo>
                    <a:lnTo>
                      <a:pt x="394" y="151"/>
                    </a:lnTo>
                    <a:lnTo>
                      <a:pt x="377" y="151"/>
                    </a:lnTo>
                    <a:lnTo>
                      <a:pt x="362" y="152"/>
                    </a:lnTo>
                    <a:lnTo>
                      <a:pt x="348" y="153"/>
                    </a:lnTo>
                    <a:lnTo>
                      <a:pt x="340" y="155"/>
                    </a:lnTo>
                    <a:lnTo>
                      <a:pt x="324" y="146"/>
                    </a:lnTo>
                    <a:lnTo>
                      <a:pt x="306" y="148"/>
                    </a:lnTo>
                    <a:lnTo>
                      <a:pt x="285" y="156"/>
                    </a:lnTo>
                    <a:lnTo>
                      <a:pt x="265" y="170"/>
                    </a:lnTo>
                    <a:lnTo>
                      <a:pt x="248" y="186"/>
                    </a:lnTo>
                    <a:lnTo>
                      <a:pt x="237" y="202"/>
                    </a:lnTo>
                    <a:lnTo>
                      <a:pt x="231" y="219"/>
                    </a:lnTo>
                    <a:lnTo>
                      <a:pt x="235" y="233"/>
                    </a:lnTo>
                    <a:lnTo>
                      <a:pt x="242" y="244"/>
                    </a:lnTo>
                    <a:lnTo>
                      <a:pt x="244" y="256"/>
                    </a:lnTo>
                    <a:lnTo>
                      <a:pt x="240" y="265"/>
                    </a:lnTo>
                    <a:lnTo>
                      <a:pt x="235" y="274"/>
                    </a:lnTo>
                    <a:lnTo>
                      <a:pt x="230" y="281"/>
                    </a:lnTo>
                    <a:lnTo>
                      <a:pt x="224" y="288"/>
                    </a:lnTo>
                    <a:lnTo>
                      <a:pt x="219" y="294"/>
                    </a:lnTo>
                    <a:lnTo>
                      <a:pt x="218" y="299"/>
                    </a:lnTo>
                    <a:lnTo>
                      <a:pt x="217" y="322"/>
                    </a:lnTo>
                    <a:lnTo>
                      <a:pt x="212" y="342"/>
                    </a:lnTo>
                    <a:lnTo>
                      <a:pt x="209" y="370"/>
                    </a:lnTo>
                    <a:lnTo>
                      <a:pt x="210" y="413"/>
                    </a:lnTo>
                    <a:lnTo>
                      <a:pt x="208" y="413"/>
                    </a:lnTo>
                    <a:lnTo>
                      <a:pt x="203" y="414"/>
                    </a:lnTo>
                    <a:lnTo>
                      <a:pt x="197" y="414"/>
                    </a:lnTo>
                    <a:lnTo>
                      <a:pt x="189" y="414"/>
                    </a:lnTo>
                    <a:lnTo>
                      <a:pt x="188" y="409"/>
                    </a:lnTo>
                    <a:lnTo>
                      <a:pt x="186" y="406"/>
                    </a:lnTo>
                    <a:lnTo>
                      <a:pt x="182" y="403"/>
                    </a:lnTo>
                    <a:lnTo>
                      <a:pt x="178" y="400"/>
                    </a:lnTo>
                    <a:lnTo>
                      <a:pt x="170" y="398"/>
                    </a:lnTo>
                    <a:lnTo>
                      <a:pt x="161" y="393"/>
                    </a:lnTo>
                    <a:lnTo>
                      <a:pt x="149" y="388"/>
                    </a:lnTo>
                    <a:lnTo>
                      <a:pt x="134" y="383"/>
                    </a:lnTo>
                    <a:lnTo>
                      <a:pt x="132" y="366"/>
                    </a:lnTo>
                    <a:lnTo>
                      <a:pt x="128" y="353"/>
                    </a:lnTo>
                    <a:lnTo>
                      <a:pt x="125" y="341"/>
                    </a:lnTo>
                    <a:lnTo>
                      <a:pt x="120" y="330"/>
                    </a:lnTo>
                    <a:lnTo>
                      <a:pt x="116" y="320"/>
                    </a:lnTo>
                    <a:lnTo>
                      <a:pt x="111" y="312"/>
                    </a:lnTo>
                    <a:lnTo>
                      <a:pt x="105" y="305"/>
                    </a:lnTo>
                    <a:lnTo>
                      <a:pt x="100" y="300"/>
                    </a:lnTo>
                    <a:lnTo>
                      <a:pt x="89" y="293"/>
                    </a:lnTo>
                    <a:lnTo>
                      <a:pt x="79" y="288"/>
                    </a:lnTo>
                    <a:lnTo>
                      <a:pt x="68" y="286"/>
                    </a:lnTo>
                    <a:lnTo>
                      <a:pt x="58" y="286"/>
                    </a:lnTo>
                    <a:lnTo>
                      <a:pt x="48" y="288"/>
                    </a:lnTo>
                    <a:lnTo>
                      <a:pt x="38" y="290"/>
                    </a:lnTo>
                    <a:lnTo>
                      <a:pt x="29" y="294"/>
                    </a:lnTo>
                    <a:lnTo>
                      <a:pt x="22" y="297"/>
                    </a:lnTo>
                    <a:lnTo>
                      <a:pt x="19" y="289"/>
                    </a:lnTo>
                    <a:lnTo>
                      <a:pt x="14" y="280"/>
                    </a:lnTo>
                    <a:lnTo>
                      <a:pt x="9" y="269"/>
                    </a:lnTo>
                    <a:lnTo>
                      <a:pt x="4" y="256"/>
                    </a:lnTo>
                    <a:lnTo>
                      <a:pt x="0" y="244"/>
                    </a:lnTo>
                    <a:lnTo>
                      <a:pt x="0" y="233"/>
                    </a:lnTo>
                    <a:lnTo>
                      <a:pt x="4" y="224"/>
                    </a:lnTo>
                    <a:lnTo>
                      <a:pt x="13" y="216"/>
                    </a:lnTo>
                    <a:lnTo>
                      <a:pt x="14" y="203"/>
                    </a:lnTo>
                    <a:lnTo>
                      <a:pt x="18" y="183"/>
                    </a:lnTo>
                    <a:lnTo>
                      <a:pt x="22" y="158"/>
                    </a:lnTo>
                    <a:lnTo>
                      <a:pt x="28" y="132"/>
                    </a:lnTo>
                    <a:lnTo>
                      <a:pt x="36" y="106"/>
                    </a:lnTo>
                    <a:lnTo>
                      <a:pt x="47" y="85"/>
                    </a:lnTo>
                    <a:lnTo>
                      <a:pt x="59" y="73"/>
                    </a:lnTo>
                    <a:lnTo>
                      <a:pt x="74" y="69"/>
                    </a:lnTo>
                    <a:lnTo>
                      <a:pt x="79" y="61"/>
                    </a:lnTo>
                    <a:lnTo>
                      <a:pt x="87" y="51"/>
                    </a:lnTo>
                    <a:lnTo>
                      <a:pt x="100" y="41"/>
                    </a:lnTo>
                    <a:lnTo>
                      <a:pt x="116" y="30"/>
                    </a:lnTo>
                    <a:lnTo>
                      <a:pt x="136" y="21"/>
                    </a:lnTo>
                    <a:lnTo>
                      <a:pt x="159" y="15"/>
                    </a:lnTo>
                    <a:lnTo>
                      <a:pt x="186" y="13"/>
                    </a:lnTo>
                    <a:lnTo>
                      <a:pt x="216" y="15"/>
                    </a:lnTo>
                    <a:lnTo>
                      <a:pt x="225" y="9"/>
                    </a:lnTo>
                    <a:lnTo>
                      <a:pt x="237" y="5"/>
                    </a:lnTo>
                    <a:lnTo>
                      <a:pt x="250" y="1"/>
                    </a:lnTo>
                    <a:lnTo>
                      <a:pt x="264" y="0"/>
                    </a:lnTo>
                    <a:lnTo>
                      <a:pt x="278" y="0"/>
                    </a:lnTo>
                    <a:lnTo>
                      <a:pt x="291" y="1"/>
                    </a:lnTo>
                    <a:lnTo>
                      <a:pt x="301" y="6"/>
                    </a:lnTo>
                    <a:lnTo>
                      <a:pt x="308" y="13"/>
                    </a:lnTo>
                    <a:lnTo>
                      <a:pt x="317" y="11"/>
                    </a:lnTo>
                    <a:lnTo>
                      <a:pt x="329" y="8"/>
                    </a:lnTo>
                    <a:lnTo>
                      <a:pt x="340" y="7"/>
                    </a:lnTo>
                    <a:lnTo>
                      <a:pt x="353" y="6"/>
                    </a:lnTo>
                    <a:lnTo>
                      <a:pt x="365" y="7"/>
                    </a:lnTo>
                    <a:lnTo>
                      <a:pt x="374" y="9"/>
                    </a:lnTo>
                    <a:lnTo>
                      <a:pt x="381" y="13"/>
                    </a:lnTo>
                    <a:lnTo>
                      <a:pt x="384" y="20"/>
                    </a:lnTo>
                    <a:lnTo>
                      <a:pt x="396" y="24"/>
                    </a:lnTo>
                    <a:lnTo>
                      <a:pt x="408" y="32"/>
                    </a:lnTo>
                    <a:lnTo>
                      <a:pt x="421" y="43"/>
                    </a:lnTo>
                    <a:lnTo>
                      <a:pt x="431" y="54"/>
                    </a:lnTo>
                    <a:lnTo>
                      <a:pt x="441" y="67"/>
                    </a:lnTo>
                    <a:lnTo>
                      <a:pt x="446" y="80"/>
                    </a:lnTo>
                    <a:lnTo>
                      <a:pt x="447" y="91"/>
                    </a:lnTo>
                    <a:lnTo>
                      <a:pt x="443" y="100"/>
                    </a:lnTo>
                    <a:lnTo>
                      <a:pt x="454" y="113"/>
                    </a:lnTo>
                    <a:lnTo>
                      <a:pt x="461" y="130"/>
                    </a:lnTo>
                    <a:lnTo>
                      <a:pt x="461" y="149"/>
                    </a:lnTo>
                    <a:lnTo>
                      <a:pt x="452" y="1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84" name="Freeform 508"/>
              <p:cNvSpPr>
                <a:spLocks/>
              </p:cNvSpPr>
              <p:nvPr/>
            </p:nvSpPr>
            <p:spPr bwMode="auto">
              <a:xfrm>
                <a:off x="4084" y="2423"/>
                <a:ext cx="60" cy="10"/>
              </a:xfrm>
              <a:custGeom>
                <a:avLst/>
                <a:gdLst>
                  <a:gd name="T0" fmla="*/ 1 w 120"/>
                  <a:gd name="T1" fmla="*/ 13 h 20"/>
                  <a:gd name="T2" fmla="*/ 4 w 120"/>
                  <a:gd name="T3" fmla="*/ 14 h 20"/>
                  <a:gd name="T4" fmla="*/ 12 w 120"/>
                  <a:gd name="T5" fmla="*/ 13 h 20"/>
                  <a:gd name="T6" fmla="*/ 26 w 120"/>
                  <a:gd name="T7" fmla="*/ 12 h 20"/>
                  <a:gd name="T8" fmla="*/ 41 w 120"/>
                  <a:gd name="T9" fmla="*/ 12 h 20"/>
                  <a:gd name="T10" fmla="*/ 58 w 120"/>
                  <a:gd name="T11" fmla="*/ 12 h 20"/>
                  <a:gd name="T12" fmla="*/ 77 w 120"/>
                  <a:gd name="T13" fmla="*/ 11 h 20"/>
                  <a:gd name="T14" fmla="*/ 93 w 120"/>
                  <a:gd name="T15" fmla="*/ 13 h 20"/>
                  <a:gd name="T16" fmla="*/ 106 w 120"/>
                  <a:gd name="T17" fmla="*/ 16 h 20"/>
                  <a:gd name="T18" fmla="*/ 113 w 120"/>
                  <a:gd name="T19" fmla="*/ 20 h 20"/>
                  <a:gd name="T20" fmla="*/ 120 w 120"/>
                  <a:gd name="T21" fmla="*/ 13 h 20"/>
                  <a:gd name="T22" fmla="*/ 108 w 120"/>
                  <a:gd name="T23" fmla="*/ 7 h 20"/>
                  <a:gd name="T24" fmla="*/ 93 w 120"/>
                  <a:gd name="T25" fmla="*/ 4 h 20"/>
                  <a:gd name="T26" fmla="*/ 77 w 120"/>
                  <a:gd name="T27" fmla="*/ 1 h 20"/>
                  <a:gd name="T28" fmla="*/ 58 w 120"/>
                  <a:gd name="T29" fmla="*/ 0 h 20"/>
                  <a:gd name="T30" fmla="*/ 41 w 120"/>
                  <a:gd name="T31" fmla="*/ 0 h 20"/>
                  <a:gd name="T32" fmla="*/ 26 w 120"/>
                  <a:gd name="T33" fmla="*/ 3 h 20"/>
                  <a:gd name="T34" fmla="*/ 12 w 120"/>
                  <a:gd name="T35" fmla="*/ 4 h 20"/>
                  <a:gd name="T36" fmla="*/ 4 w 120"/>
                  <a:gd name="T37" fmla="*/ 5 h 20"/>
                  <a:gd name="T38" fmla="*/ 8 w 120"/>
                  <a:gd name="T39" fmla="*/ 6 h 20"/>
                  <a:gd name="T40" fmla="*/ 4 w 120"/>
                  <a:gd name="T41" fmla="*/ 5 h 20"/>
                  <a:gd name="T42" fmla="*/ 1 w 120"/>
                  <a:gd name="T43" fmla="*/ 6 h 20"/>
                  <a:gd name="T44" fmla="*/ 0 w 120"/>
                  <a:gd name="T45" fmla="*/ 10 h 20"/>
                  <a:gd name="T46" fmla="*/ 1 w 120"/>
                  <a:gd name="T47" fmla="*/ 13 h 20"/>
                  <a:gd name="T48" fmla="*/ 4 w 120"/>
                  <a:gd name="T49" fmla="*/ 14 h 20"/>
                  <a:gd name="T50" fmla="*/ 1 w 120"/>
                  <a:gd name="T51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0" h="20">
                    <a:moveTo>
                      <a:pt x="1" y="13"/>
                    </a:moveTo>
                    <a:lnTo>
                      <a:pt x="4" y="14"/>
                    </a:lnTo>
                    <a:lnTo>
                      <a:pt x="12" y="13"/>
                    </a:lnTo>
                    <a:lnTo>
                      <a:pt x="26" y="12"/>
                    </a:lnTo>
                    <a:lnTo>
                      <a:pt x="41" y="12"/>
                    </a:lnTo>
                    <a:lnTo>
                      <a:pt x="58" y="12"/>
                    </a:lnTo>
                    <a:lnTo>
                      <a:pt x="77" y="11"/>
                    </a:lnTo>
                    <a:lnTo>
                      <a:pt x="93" y="13"/>
                    </a:lnTo>
                    <a:lnTo>
                      <a:pt x="106" y="16"/>
                    </a:lnTo>
                    <a:lnTo>
                      <a:pt x="113" y="20"/>
                    </a:lnTo>
                    <a:lnTo>
                      <a:pt x="120" y="13"/>
                    </a:lnTo>
                    <a:lnTo>
                      <a:pt x="108" y="7"/>
                    </a:lnTo>
                    <a:lnTo>
                      <a:pt x="93" y="4"/>
                    </a:lnTo>
                    <a:lnTo>
                      <a:pt x="77" y="1"/>
                    </a:lnTo>
                    <a:lnTo>
                      <a:pt x="58" y="0"/>
                    </a:lnTo>
                    <a:lnTo>
                      <a:pt x="41" y="0"/>
                    </a:lnTo>
                    <a:lnTo>
                      <a:pt x="26" y="3"/>
                    </a:lnTo>
                    <a:lnTo>
                      <a:pt x="12" y="4"/>
                    </a:lnTo>
                    <a:lnTo>
                      <a:pt x="4" y="5"/>
                    </a:lnTo>
                    <a:lnTo>
                      <a:pt x="8" y="6"/>
                    </a:lnTo>
                    <a:lnTo>
                      <a:pt x="4" y="5"/>
                    </a:lnTo>
                    <a:lnTo>
                      <a:pt x="1" y="6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4" y="14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85" name="Freeform 509"/>
              <p:cNvSpPr>
                <a:spLocks/>
              </p:cNvSpPr>
              <p:nvPr/>
            </p:nvSpPr>
            <p:spPr bwMode="auto">
              <a:xfrm>
                <a:off x="4029" y="2421"/>
                <a:ext cx="59" cy="48"/>
              </a:xfrm>
              <a:custGeom>
                <a:avLst/>
                <a:gdLst>
                  <a:gd name="T0" fmla="*/ 14 w 119"/>
                  <a:gd name="T1" fmla="*/ 87 h 94"/>
                  <a:gd name="T2" fmla="*/ 14 w 119"/>
                  <a:gd name="T3" fmla="*/ 87 h 94"/>
                  <a:gd name="T4" fmla="*/ 12 w 119"/>
                  <a:gd name="T5" fmla="*/ 77 h 94"/>
                  <a:gd name="T6" fmla="*/ 16 w 119"/>
                  <a:gd name="T7" fmla="*/ 62 h 94"/>
                  <a:gd name="T8" fmla="*/ 27 w 119"/>
                  <a:gd name="T9" fmla="*/ 47 h 94"/>
                  <a:gd name="T10" fmla="*/ 44 w 119"/>
                  <a:gd name="T11" fmla="*/ 31 h 94"/>
                  <a:gd name="T12" fmla="*/ 62 w 119"/>
                  <a:gd name="T13" fmla="*/ 18 h 94"/>
                  <a:gd name="T14" fmla="*/ 82 w 119"/>
                  <a:gd name="T15" fmla="*/ 10 h 94"/>
                  <a:gd name="T16" fmla="*/ 99 w 119"/>
                  <a:gd name="T17" fmla="*/ 9 h 94"/>
                  <a:gd name="T18" fmla="*/ 112 w 119"/>
                  <a:gd name="T19" fmla="*/ 16 h 94"/>
                  <a:gd name="T20" fmla="*/ 119 w 119"/>
                  <a:gd name="T21" fmla="*/ 9 h 94"/>
                  <a:gd name="T22" fmla="*/ 99 w 119"/>
                  <a:gd name="T23" fmla="*/ 0 h 94"/>
                  <a:gd name="T24" fmla="*/ 80 w 119"/>
                  <a:gd name="T25" fmla="*/ 1 h 94"/>
                  <a:gd name="T26" fmla="*/ 58 w 119"/>
                  <a:gd name="T27" fmla="*/ 9 h 94"/>
                  <a:gd name="T28" fmla="*/ 37 w 119"/>
                  <a:gd name="T29" fmla="*/ 24 h 94"/>
                  <a:gd name="T30" fmla="*/ 20 w 119"/>
                  <a:gd name="T31" fmla="*/ 40 h 94"/>
                  <a:gd name="T32" fmla="*/ 7 w 119"/>
                  <a:gd name="T33" fmla="*/ 57 h 94"/>
                  <a:gd name="T34" fmla="*/ 0 w 119"/>
                  <a:gd name="T35" fmla="*/ 77 h 94"/>
                  <a:gd name="T36" fmla="*/ 7 w 119"/>
                  <a:gd name="T37" fmla="*/ 94 h 94"/>
                  <a:gd name="T38" fmla="*/ 7 w 119"/>
                  <a:gd name="T39" fmla="*/ 94 h 94"/>
                  <a:gd name="T40" fmla="*/ 14 w 119"/>
                  <a:gd name="T41" fmla="*/ 8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94">
                    <a:moveTo>
                      <a:pt x="14" y="87"/>
                    </a:moveTo>
                    <a:lnTo>
                      <a:pt x="14" y="87"/>
                    </a:lnTo>
                    <a:lnTo>
                      <a:pt x="12" y="77"/>
                    </a:lnTo>
                    <a:lnTo>
                      <a:pt x="16" y="62"/>
                    </a:lnTo>
                    <a:lnTo>
                      <a:pt x="27" y="47"/>
                    </a:lnTo>
                    <a:lnTo>
                      <a:pt x="44" y="31"/>
                    </a:lnTo>
                    <a:lnTo>
                      <a:pt x="62" y="18"/>
                    </a:lnTo>
                    <a:lnTo>
                      <a:pt x="82" y="10"/>
                    </a:lnTo>
                    <a:lnTo>
                      <a:pt x="99" y="9"/>
                    </a:lnTo>
                    <a:lnTo>
                      <a:pt x="112" y="16"/>
                    </a:lnTo>
                    <a:lnTo>
                      <a:pt x="119" y="9"/>
                    </a:lnTo>
                    <a:lnTo>
                      <a:pt x="99" y="0"/>
                    </a:lnTo>
                    <a:lnTo>
                      <a:pt x="80" y="1"/>
                    </a:lnTo>
                    <a:lnTo>
                      <a:pt x="58" y="9"/>
                    </a:lnTo>
                    <a:lnTo>
                      <a:pt x="37" y="24"/>
                    </a:lnTo>
                    <a:lnTo>
                      <a:pt x="20" y="40"/>
                    </a:lnTo>
                    <a:lnTo>
                      <a:pt x="7" y="57"/>
                    </a:lnTo>
                    <a:lnTo>
                      <a:pt x="0" y="77"/>
                    </a:lnTo>
                    <a:lnTo>
                      <a:pt x="7" y="94"/>
                    </a:lnTo>
                    <a:lnTo>
                      <a:pt x="7" y="94"/>
                    </a:lnTo>
                    <a:lnTo>
                      <a:pt x="14" y="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86" name="Freeform 510"/>
              <p:cNvSpPr>
                <a:spLocks/>
              </p:cNvSpPr>
              <p:nvPr/>
            </p:nvSpPr>
            <p:spPr bwMode="auto">
              <a:xfrm>
                <a:off x="4023" y="2465"/>
                <a:ext cx="17" cy="37"/>
              </a:xfrm>
              <a:custGeom>
                <a:avLst/>
                <a:gdLst>
                  <a:gd name="T0" fmla="*/ 9 w 34"/>
                  <a:gd name="T1" fmla="*/ 70 h 74"/>
                  <a:gd name="T2" fmla="*/ 9 w 34"/>
                  <a:gd name="T3" fmla="*/ 70 h 74"/>
                  <a:gd name="T4" fmla="*/ 10 w 34"/>
                  <a:gd name="T5" fmla="*/ 67 h 74"/>
                  <a:gd name="T6" fmla="*/ 13 w 34"/>
                  <a:gd name="T7" fmla="*/ 63 h 74"/>
                  <a:gd name="T8" fmla="*/ 19 w 34"/>
                  <a:gd name="T9" fmla="*/ 56 h 74"/>
                  <a:gd name="T10" fmla="*/ 26 w 34"/>
                  <a:gd name="T11" fmla="*/ 48 h 74"/>
                  <a:gd name="T12" fmla="*/ 31 w 34"/>
                  <a:gd name="T13" fmla="*/ 37 h 74"/>
                  <a:gd name="T14" fmla="*/ 34 w 34"/>
                  <a:gd name="T15" fmla="*/ 27 h 74"/>
                  <a:gd name="T16" fmla="*/ 33 w 34"/>
                  <a:gd name="T17" fmla="*/ 14 h 74"/>
                  <a:gd name="T18" fmla="*/ 25 w 34"/>
                  <a:gd name="T19" fmla="*/ 0 h 74"/>
                  <a:gd name="T20" fmla="*/ 18 w 34"/>
                  <a:gd name="T21" fmla="*/ 7 h 74"/>
                  <a:gd name="T22" fmla="*/ 24 w 34"/>
                  <a:gd name="T23" fmla="*/ 17 h 74"/>
                  <a:gd name="T24" fmla="*/ 25 w 34"/>
                  <a:gd name="T25" fmla="*/ 27 h 74"/>
                  <a:gd name="T26" fmla="*/ 21 w 34"/>
                  <a:gd name="T27" fmla="*/ 35 h 74"/>
                  <a:gd name="T28" fmla="*/ 17 w 34"/>
                  <a:gd name="T29" fmla="*/ 43 h 74"/>
                  <a:gd name="T30" fmla="*/ 12 w 34"/>
                  <a:gd name="T31" fmla="*/ 49 h 74"/>
                  <a:gd name="T32" fmla="*/ 6 w 34"/>
                  <a:gd name="T33" fmla="*/ 56 h 74"/>
                  <a:gd name="T34" fmla="*/ 1 w 34"/>
                  <a:gd name="T35" fmla="*/ 63 h 74"/>
                  <a:gd name="T36" fmla="*/ 0 w 34"/>
                  <a:gd name="T37" fmla="*/ 70 h 74"/>
                  <a:gd name="T38" fmla="*/ 0 w 34"/>
                  <a:gd name="T39" fmla="*/ 70 h 74"/>
                  <a:gd name="T40" fmla="*/ 0 w 34"/>
                  <a:gd name="T41" fmla="*/ 70 h 74"/>
                  <a:gd name="T42" fmla="*/ 1 w 34"/>
                  <a:gd name="T43" fmla="*/ 73 h 74"/>
                  <a:gd name="T44" fmla="*/ 4 w 34"/>
                  <a:gd name="T45" fmla="*/ 74 h 74"/>
                  <a:gd name="T46" fmla="*/ 8 w 34"/>
                  <a:gd name="T47" fmla="*/ 73 h 74"/>
                  <a:gd name="T48" fmla="*/ 9 w 34"/>
                  <a:gd name="T49" fmla="*/ 7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4" h="74">
                    <a:moveTo>
                      <a:pt x="9" y="70"/>
                    </a:moveTo>
                    <a:lnTo>
                      <a:pt x="9" y="70"/>
                    </a:lnTo>
                    <a:lnTo>
                      <a:pt x="10" y="67"/>
                    </a:lnTo>
                    <a:lnTo>
                      <a:pt x="13" y="63"/>
                    </a:lnTo>
                    <a:lnTo>
                      <a:pt x="19" y="56"/>
                    </a:lnTo>
                    <a:lnTo>
                      <a:pt x="26" y="48"/>
                    </a:lnTo>
                    <a:lnTo>
                      <a:pt x="31" y="37"/>
                    </a:lnTo>
                    <a:lnTo>
                      <a:pt x="34" y="27"/>
                    </a:lnTo>
                    <a:lnTo>
                      <a:pt x="33" y="14"/>
                    </a:lnTo>
                    <a:lnTo>
                      <a:pt x="25" y="0"/>
                    </a:lnTo>
                    <a:lnTo>
                      <a:pt x="18" y="7"/>
                    </a:lnTo>
                    <a:lnTo>
                      <a:pt x="24" y="17"/>
                    </a:lnTo>
                    <a:lnTo>
                      <a:pt x="25" y="27"/>
                    </a:lnTo>
                    <a:lnTo>
                      <a:pt x="21" y="35"/>
                    </a:lnTo>
                    <a:lnTo>
                      <a:pt x="17" y="43"/>
                    </a:lnTo>
                    <a:lnTo>
                      <a:pt x="12" y="49"/>
                    </a:lnTo>
                    <a:lnTo>
                      <a:pt x="6" y="56"/>
                    </a:lnTo>
                    <a:lnTo>
                      <a:pt x="1" y="63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1" y="73"/>
                    </a:lnTo>
                    <a:lnTo>
                      <a:pt x="4" y="74"/>
                    </a:lnTo>
                    <a:lnTo>
                      <a:pt x="8" y="73"/>
                    </a:lnTo>
                    <a:lnTo>
                      <a:pt x="9" y="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87" name="Freeform 511"/>
              <p:cNvSpPr>
                <a:spLocks/>
              </p:cNvSpPr>
              <p:nvPr/>
            </p:nvSpPr>
            <p:spPr bwMode="auto">
              <a:xfrm>
                <a:off x="4018" y="2500"/>
                <a:ext cx="9" cy="59"/>
              </a:xfrm>
              <a:custGeom>
                <a:avLst/>
                <a:gdLst>
                  <a:gd name="T0" fmla="*/ 7 w 19"/>
                  <a:gd name="T1" fmla="*/ 118 h 118"/>
                  <a:gd name="T2" fmla="*/ 11 w 19"/>
                  <a:gd name="T3" fmla="*/ 114 h 118"/>
                  <a:gd name="T4" fmla="*/ 10 w 19"/>
                  <a:gd name="T5" fmla="*/ 71 h 118"/>
                  <a:gd name="T6" fmla="*/ 13 w 19"/>
                  <a:gd name="T7" fmla="*/ 43 h 118"/>
                  <a:gd name="T8" fmla="*/ 18 w 19"/>
                  <a:gd name="T9" fmla="*/ 23 h 118"/>
                  <a:gd name="T10" fmla="*/ 19 w 19"/>
                  <a:gd name="T11" fmla="*/ 0 h 118"/>
                  <a:gd name="T12" fmla="*/ 10 w 19"/>
                  <a:gd name="T13" fmla="*/ 0 h 118"/>
                  <a:gd name="T14" fmla="*/ 8 w 19"/>
                  <a:gd name="T15" fmla="*/ 23 h 118"/>
                  <a:gd name="T16" fmla="*/ 4 w 19"/>
                  <a:gd name="T17" fmla="*/ 43 h 118"/>
                  <a:gd name="T18" fmla="*/ 0 w 19"/>
                  <a:gd name="T19" fmla="*/ 71 h 118"/>
                  <a:gd name="T20" fmla="*/ 2 w 19"/>
                  <a:gd name="T21" fmla="*/ 114 h 118"/>
                  <a:gd name="T22" fmla="*/ 5 w 19"/>
                  <a:gd name="T23" fmla="*/ 109 h 118"/>
                  <a:gd name="T24" fmla="*/ 2 w 19"/>
                  <a:gd name="T25" fmla="*/ 114 h 118"/>
                  <a:gd name="T26" fmla="*/ 3 w 19"/>
                  <a:gd name="T27" fmla="*/ 117 h 118"/>
                  <a:gd name="T28" fmla="*/ 6 w 19"/>
                  <a:gd name="T29" fmla="*/ 118 h 118"/>
                  <a:gd name="T30" fmla="*/ 10 w 19"/>
                  <a:gd name="T31" fmla="*/ 117 h 118"/>
                  <a:gd name="T32" fmla="*/ 11 w 19"/>
                  <a:gd name="T33" fmla="*/ 114 h 118"/>
                  <a:gd name="T34" fmla="*/ 7 w 19"/>
                  <a:gd name="T35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" h="118">
                    <a:moveTo>
                      <a:pt x="7" y="118"/>
                    </a:moveTo>
                    <a:lnTo>
                      <a:pt x="11" y="114"/>
                    </a:lnTo>
                    <a:lnTo>
                      <a:pt x="10" y="71"/>
                    </a:lnTo>
                    <a:lnTo>
                      <a:pt x="13" y="43"/>
                    </a:lnTo>
                    <a:lnTo>
                      <a:pt x="18" y="23"/>
                    </a:lnTo>
                    <a:lnTo>
                      <a:pt x="19" y="0"/>
                    </a:lnTo>
                    <a:lnTo>
                      <a:pt x="10" y="0"/>
                    </a:lnTo>
                    <a:lnTo>
                      <a:pt x="8" y="23"/>
                    </a:lnTo>
                    <a:lnTo>
                      <a:pt x="4" y="43"/>
                    </a:lnTo>
                    <a:lnTo>
                      <a:pt x="0" y="71"/>
                    </a:lnTo>
                    <a:lnTo>
                      <a:pt x="2" y="114"/>
                    </a:lnTo>
                    <a:lnTo>
                      <a:pt x="5" y="109"/>
                    </a:lnTo>
                    <a:lnTo>
                      <a:pt x="2" y="114"/>
                    </a:lnTo>
                    <a:lnTo>
                      <a:pt x="3" y="117"/>
                    </a:lnTo>
                    <a:lnTo>
                      <a:pt x="6" y="118"/>
                    </a:lnTo>
                    <a:lnTo>
                      <a:pt x="10" y="117"/>
                    </a:lnTo>
                    <a:lnTo>
                      <a:pt x="11" y="114"/>
                    </a:lnTo>
                    <a:lnTo>
                      <a:pt x="7" y="1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88" name="Freeform 512"/>
              <p:cNvSpPr>
                <a:spLocks/>
              </p:cNvSpPr>
              <p:nvPr/>
            </p:nvSpPr>
            <p:spPr bwMode="auto">
              <a:xfrm>
                <a:off x="4008" y="2554"/>
                <a:ext cx="14" cy="6"/>
              </a:xfrm>
              <a:custGeom>
                <a:avLst/>
                <a:gdLst>
                  <a:gd name="T0" fmla="*/ 0 w 26"/>
                  <a:gd name="T1" fmla="*/ 6 h 11"/>
                  <a:gd name="T2" fmla="*/ 4 w 26"/>
                  <a:gd name="T3" fmla="*/ 10 h 11"/>
                  <a:gd name="T4" fmla="*/ 12 w 26"/>
                  <a:gd name="T5" fmla="*/ 11 h 11"/>
                  <a:gd name="T6" fmla="*/ 18 w 26"/>
                  <a:gd name="T7" fmla="*/ 10 h 11"/>
                  <a:gd name="T8" fmla="*/ 23 w 26"/>
                  <a:gd name="T9" fmla="*/ 9 h 11"/>
                  <a:gd name="T10" fmla="*/ 26 w 26"/>
                  <a:gd name="T11" fmla="*/ 9 h 11"/>
                  <a:gd name="T12" fmla="*/ 24 w 26"/>
                  <a:gd name="T13" fmla="*/ 0 h 11"/>
                  <a:gd name="T14" fmla="*/ 23 w 26"/>
                  <a:gd name="T15" fmla="*/ 0 h 11"/>
                  <a:gd name="T16" fmla="*/ 18 w 26"/>
                  <a:gd name="T17" fmla="*/ 1 h 11"/>
                  <a:gd name="T18" fmla="*/ 12 w 26"/>
                  <a:gd name="T19" fmla="*/ 0 h 11"/>
                  <a:gd name="T20" fmla="*/ 4 w 26"/>
                  <a:gd name="T21" fmla="*/ 1 h 11"/>
                  <a:gd name="T22" fmla="*/ 9 w 26"/>
                  <a:gd name="T23" fmla="*/ 6 h 11"/>
                  <a:gd name="T24" fmla="*/ 4 w 26"/>
                  <a:gd name="T25" fmla="*/ 1 h 11"/>
                  <a:gd name="T26" fmla="*/ 1 w 26"/>
                  <a:gd name="T27" fmla="*/ 2 h 11"/>
                  <a:gd name="T28" fmla="*/ 0 w 26"/>
                  <a:gd name="T29" fmla="*/ 6 h 11"/>
                  <a:gd name="T30" fmla="*/ 1 w 26"/>
                  <a:gd name="T31" fmla="*/ 9 h 11"/>
                  <a:gd name="T32" fmla="*/ 4 w 26"/>
                  <a:gd name="T33" fmla="*/ 10 h 11"/>
                  <a:gd name="T34" fmla="*/ 0 w 26"/>
                  <a:gd name="T3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6" h="11">
                    <a:moveTo>
                      <a:pt x="0" y="6"/>
                    </a:moveTo>
                    <a:lnTo>
                      <a:pt x="4" y="10"/>
                    </a:lnTo>
                    <a:lnTo>
                      <a:pt x="12" y="11"/>
                    </a:lnTo>
                    <a:lnTo>
                      <a:pt x="18" y="10"/>
                    </a:lnTo>
                    <a:lnTo>
                      <a:pt x="23" y="9"/>
                    </a:lnTo>
                    <a:lnTo>
                      <a:pt x="26" y="9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18" y="1"/>
                    </a:lnTo>
                    <a:lnTo>
                      <a:pt x="12" y="0"/>
                    </a:lnTo>
                    <a:lnTo>
                      <a:pt x="4" y="1"/>
                    </a:lnTo>
                    <a:lnTo>
                      <a:pt x="9" y="6"/>
                    </a:lnTo>
                    <a:lnTo>
                      <a:pt x="4" y="1"/>
                    </a:lnTo>
                    <a:lnTo>
                      <a:pt x="1" y="2"/>
                    </a:lnTo>
                    <a:lnTo>
                      <a:pt x="0" y="6"/>
                    </a:lnTo>
                    <a:lnTo>
                      <a:pt x="1" y="9"/>
                    </a:lnTo>
                    <a:lnTo>
                      <a:pt x="4" y="1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89" name="Freeform 513"/>
              <p:cNvSpPr>
                <a:spLocks/>
              </p:cNvSpPr>
              <p:nvPr/>
            </p:nvSpPr>
            <p:spPr bwMode="auto">
              <a:xfrm>
                <a:off x="3981" y="2539"/>
                <a:ext cx="32" cy="18"/>
              </a:xfrm>
              <a:custGeom>
                <a:avLst/>
                <a:gdLst>
                  <a:gd name="T0" fmla="*/ 0 w 65"/>
                  <a:gd name="T1" fmla="*/ 5 h 36"/>
                  <a:gd name="T2" fmla="*/ 4 w 65"/>
                  <a:gd name="T3" fmla="*/ 9 h 36"/>
                  <a:gd name="T4" fmla="*/ 19 w 65"/>
                  <a:gd name="T5" fmla="*/ 15 h 36"/>
                  <a:gd name="T6" fmla="*/ 29 w 65"/>
                  <a:gd name="T7" fmla="*/ 20 h 36"/>
                  <a:gd name="T8" fmla="*/ 40 w 65"/>
                  <a:gd name="T9" fmla="*/ 24 h 36"/>
                  <a:gd name="T10" fmla="*/ 47 w 65"/>
                  <a:gd name="T11" fmla="*/ 26 h 36"/>
                  <a:gd name="T12" fmla="*/ 51 w 65"/>
                  <a:gd name="T13" fmla="*/ 30 h 36"/>
                  <a:gd name="T14" fmla="*/ 53 w 65"/>
                  <a:gd name="T15" fmla="*/ 31 h 36"/>
                  <a:gd name="T16" fmla="*/ 55 w 65"/>
                  <a:gd name="T17" fmla="*/ 32 h 36"/>
                  <a:gd name="T18" fmla="*/ 56 w 65"/>
                  <a:gd name="T19" fmla="*/ 36 h 36"/>
                  <a:gd name="T20" fmla="*/ 65 w 65"/>
                  <a:gd name="T21" fmla="*/ 36 h 36"/>
                  <a:gd name="T22" fmla="*/ 64 w 65"/>
                  <a:gd name="T23" fmla="*/ 30 h 36"/>
                  <a:gd name="T24" fmla="*/ 60 w 65"/>
                  <a:gd name="T25" fmla="*/ 24 h 36"/>
                  <a:gd name="T26" fmla="*/ 56 w 65"/>
                  <a:gd name="T27" fmla="*/ 21 h 36"/>
                  <a:gd name="T28" fmla="*/ 51 w 65"/>
                  <a:gd name="T29" fmla="*/ 17 h 36"/>
                  <a:gd name="T30" fmla="*/ 42 w 65"/>
                  <a:gd name="T31" fmla="*/ 15 h 36"/>
                  <a:gd name="T32" fmla="*/ 34 w 65"/>
                  <a:gd name="T33" fmla="*/ 10 h 36"/>
                  <a:gd name="T34" fmla="*/ 21 w 65"/>
                  <a:gd name="T35" fmla="*/ 6 h 36"/>
                  <a:gd name="T36" fmla="*/ 6 w 65"/>
                  <a:gd name="T37" fmla="*/ 0 h 36"/>
                  <a:gd name="T38" fmla="*/ 10 w 65"/>
                  <a:gd name="T39" fmla="*/ 5 h 36"/>
                  <a:gd name="T40" fmla="*/ 6 w 65"/>
                  <a:gd name="T41" fmla="*/ 0 h 36"/>
                  <a:gd name="T42" fmla="*/ 3 w 65"/>
                  <a:gd name="T43" fmla="*/ 1 h 36"/>
                  <a:gd name="T44" fmla="*/ 0 w 65"/>
                  <a:gd name="T45" fmla="*/ 3 h 36"/>
                  <a:gd name="T46" fmla="*/ 2 w 65"/>
                  <a:gd name="T47" fmla="*/ 7 h 36"/>
                  <a:gd name="T48" fmla="*/ 4 w 65"/>
                  <a:gd name="T49" fmla="*/ 9 h 36"/>
                  <a:gd name="T50" fmla="*/ 0 w 65"/>
                  <a:gd name="T51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5" h="36">
                    <a:moveTo>
                      <a:pt x="0" y="5"/>
                    </a:moveTo>
                    <a:lnTo>
                      <a:pt x="4" y="9"/>
                    </a:lnTo>
                    <a:lnTo>
                      <a:pt x="19" y="15"/>
                    </a:lnTo>
                    <a:lnTo>
                      <a:pt x="29" y="20"/>
                    </a:lnTo>
                    <a:lnTo>
                      <a:pt x="40" y="24"/>
                    </a:lnTo>
                    <a:lnTo>
                      <a:pt x="47" y="26"/>
                    </a:lnTo>
                    <a:lnTo>
                      <a:pt x="51" y="30"/>
                    </a:lnTo>
                    <a:lnTo>
                      <a:pt x="53" y="31"/>
                    </a:lnTo>
                    <a:lnTo>
                      <a:pt x="55" y="32"/>
                    </a:lnTo>
                    <a:lnTo>
                      <a:pt x="56" y="36"/>
                    </a:lnTo>
                    <a:lnTo>
                      <a:pt x="65" y="36"/>
                    </a:lnTo>
                    <a:lnTo>
                      <a:pt x="64" y="30"/>
                    </a:lnTo>
                    <a:lnTo>
                      <a:pt x="60" y="24"/>
                    </a:lnTo>
                    <a:lnTo>
                      <a:pt x="56" y="21"/>
                    </a:lnTo>
                    <a:lnTo>
                      <a:pt x="51" y="17"/>
                    </a:lnTo>
                    <a:lnTo>
                      <a:pt x="42" y="15"/>
                    </a:lnTo>
                    <a:lnTo>
                      <a:pt x="34" y="10"/>
                    </a:lnTo>
                    <a:lnTo>
                      <a:pt x="21" y="6"/>
                    </a:lnTo>
                    <a:lnTo>
                      <a:pt x="6" y="0"/>
                    </a:lnTo>
                    <a:lnTo>
                      <a:pt x="10" y="5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90" name="Freeform 514"/>
              <p:cNvSpPr>
                <a:spLocks/>
              </p:cNvSpPr>
              <p:nvPr/>
            </p:nvSpPr>
            <p:spPr bwMode="auto">
              <a:xfrm>
                <a:off x="3963" y="2498"/>
                <a:ext cx="22" cy="44"/>
              </a:xfrm>
              <a:custGeom>
                <a:avLst/>
                <a:gdLst>
                  <a:gd name="T0" fmla="*/ 1 w 44"/>
                  <a:gd name="T1" fmla="*/ 8 h 88"/>
                  <a:gd name="T2" fmla="*/ 1 w 44"/>
                  <a:gd name="T3" fmla="*/ 8 h 88"/>
                  <a:gd name="T4" fmla="*/ 7 w 44"/>
                  <a:gd name="T5" fmla="*/ 14 h 88"/>
                  <a:gd name="T6" fmla="*/ 11 w 44"/>
                  <a:gd name="T7" fmla="*/ 20 h 88"/>
                  <a:gd name="T8" fmla="*/ 16 w 44"/>
                  <a:gd name="T9" fmla="*/ 28 h 88"/>
                  <a:gd name="T10" fmla="*/ 21 w 44"/>
                  <a:gd name="T11" fmla="*/ 37 h 88"/>
                  <a:gd name="T12" fmla="*/ 25 w 44"/>
                  <a:gd name="T13" fmla="*/ 47 h 88"/>
                  <a:gd name="T14" fmla="*/ 29 w 44"/>
                  <a:gd name="T15" fmla="*/ 59 h 88"/>
                  <a:gd name="T16" fmla="*/ 32 w 44"/>
                  <a:gd name="T17" fmla="*/ 71 h 88"/>
                  <a:gd name="T18" fmla="*/ 34 w 44"/>
                  <a:gd name="T19" fmla="*/ 88 h 88"/>
                  <a:gd name="T20" fmla="*/ 44 w 44"/>
                  <a:gd name="T21" fmla="*/ 88 h 88"/>
                  <a:gd name="T22" fmla="*/ 41 w 44"/>
                  <a:gd name="T23" fmla="*/ 71 h 88"/>
                  <a:gd name="T24" fmla="*/ 38 w 44"/>
                  <a:gd name="T25" fmla="*/ 57 h 88"/>
                  <a:gd name="T26" fmla="*/ 34 w 44"/>
                  <a:gd name="T27" fmla="*/ 45 h 88"/>
                  <a:gd name="T28" fmla="*/ 30 w 44"/>
                  <a:gd name="T29" fmla="*/ 32 h 88"/>
                  <a:gd name="T30" fmla="*/ 25 w 44"/>
                  <a:gd name="T31" fmla="*/ 23 h 88"/>
                  <a:gd name="T32" fmla="*/ 21 w 44"/>
                  <a:gd name="T33" fmla="*/ 15 h 88"/>
                  <a:gd name="T34" fmla="*/ 14 w 44"/>
                  <a:gd name="T35" fmla="*/ 7 h 88"/>
                  <a:gd name="T36" fmla="*/ 8 w 44"/>
                  <a:gd name="T37" fmla="*/ 1 h 88"/>
                  <a:gd name="T38" fmla="*/ 8 w 44"/>
                  <a:gd name="T39" fmla="*/ 1 h 88"/>
                  <a:gd name="T40" fmla="*/ 8 w 44"/>
                  <a:gd name="T41" fmla="*/ 1 h 88"/>
                  <a:gd name="T42" fmla="*/ 5 w 44"/>
                  <a:gd name="T43" fmla="*/ 0 h 88"/>
                  <a:gd name="T44" fmla="*/ 1 w 44"/>
                  <a:gd name="T45" fmla="*/ 1 h 88"/>
                  <a:gd name="T46" fmla="*/ 0 w 44"/>
                  <a:gd name="T47" fmla="*/ 5 h 88"/>
                  <a:gd name="T48" fmla="*/ 1 w 44"/>
                  <a:gd name="T49" fmla="*/ 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4" h="88">
                    <a:moveTo>
                      <a:pt x="1" y="8"/>
                    </a:moveTo>
                    <a:lnTo>
                      <a:pt x="1" y="8"/>
                    </a:lnTo>
                    <a:lnTo>
                      <a:pt x="7" y="14"/>
                    </a:lnTo>
                    <a:lnTo>
                      <a:pt x="11" y="20"/>
                    </a:lnTo>
                    <a:lnTo>
                      <a:pt x="16" y="28"/>
                    </a:lnTo>
                    <a:lnTo>
                      <a:pt x="21" y="37"/>
                    </a:lnTo>
                    <a:lnTo>
                      <a:pt x="25" y="47"/>
                    </a:lnTo>
                    <a:lnTo>
                      <a:pt x="29" y="59"/>
                    </a:lnTo>
                    <a:lnTo>
                      <a:pt x="32" y="71"/>
                    </a:lnTo>
                    <a:lnTo>
                      <a:pt x="34" y="88"/>
                    </a:lnTo>
                    <a:lnTo>
                      <a:pt x="44" y="88"/>
                    </a:lnTo>
                    <a:lnTo>
                      <a:pt x="41" y="71"/>
                    </a:lnTo>
                    <a:lnTo>
                      <a:pt x="38" y="57"/>
                    </a:lnTo>
                    <a:lnTo>
                      <a:pt x="34" y="45"/>
                    </a:lnTo>
                    <a:lnTo>
                      <a:pt x="30" y="32"/>
                    </a:lnTo>
                    <a:lnTo>
                      <a:pt x="25" y="23"/>
                    </a:lnTo>
                    <a:lnTo>
                      <a:pt x="21" y="15"/>
                    </a:lnTo>
                    <a:lnTo>
                      <a:pt x="14" y="7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5" y="0"/>
                    </a:lnTo>
                    <a:lnTo>
                      <a:pt x="1" y="1"/>
                    </a:lnTo>
                    <a:lnTo>
                      <a:pt x="0" y="5"/>
                    </a:lnTo>
                    <a:lnTo>
                      <a:pt x="1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91" name="Freeform 515"/>
              <p:cNvSpPr>
                <a:spLocks/>
              </p:cNvSpPr>
              <p:nvPr/>
            </p:nvSpPr>
            <p:spPr bwMode="auto">
              <a:xfrm>
                <a:off x="3925" y="2491"/>
                <a:ext cx="42" cy="11"/>
              </a:xfrm>
              <a:custGeom>
                <a:avLst/>
                <a:gdLst>
                  <a:gd name="T0" fmla="*/ 0 w 85"/>
                  <a:gd name="T1" fmla="*/ 18 h 22"/>
                  <a:gd name="T2" fmla="*/ 7 w 85"/>
                  <a:gd name="T3" fmla="*/ 21 h 22"/>
                  <a:gd name="T4" fmla="*/ 12 w 85"/>
                  <a:gd name="T5" fmla="*/ 18 h 22"/>
                  <a:gd name="T6" fmla="*/ 22 w 85"/>
                  <a:gd name="T7" fmla="*/ 14 h 22"/>
                  <a:gd name="T8" fmla="*/ 31 w 85"/>
                  <a:gd name="T9" fmla="*/ 12 h 22"/>
                  <a:gd name="T10" fmla="*/ 40 w 85"/>
                  <a:gd name="T11" fmla="*/ 9 h 22"/>
                  <a:gd name="T12" fmla="*/ 50 w 85"/>
                  <a:gd name="T13" fmla="*/ 9 h 22"/>
                  <a:gd name="T14" fmla="*/ 60 w 85"/>
                  <a:gd name="T15" fmla="*/ 12 h 22"/>
                  <a:gd name="T16" fmla="*/ 69 w 85"/>
                  <a:gd name="T17" fmla="*/ 16 h 22"/>
                  <a:gd name="T18" fmla="*/ 78 w 85"/>
                  <a:gd name="T19" fmla="*/ 22 h 22"/>
                  <a:gd name="T20" fmla="*/ 85 w 85"/>
                  <a:gd name="T21" fmla="*/ 15 h 22"/>
                  <a:gd name="T22" fmla="*/ 73 w 85"/>
                  <a:gd name="T23" fmla="*/ 7 h 22"/>
                  <a:gd name="T24" fmla="*/ 62 w 85"/>
                  <a:gd name="T25" fmla="*/ 3 h 22"/>
                  <a:gd name="T26" fmla="*/ 50 w 85"/>
                  <a:gd name="T27" fmla="*/ 0 h 22"/>
                  <a:gd name="T28" fmla="*/ 40 w 85"/>
                  <a:gd name="T29" fmla="*/ 0 h 22"/>
                  <a:gd name="T30" fmla="*/ 29 w 85"/>
                  <a:gd name="T31" fmla="*/ 3 h 22"/>
                  <a:gd name="T32" fmla="*/ 19 w 85"/>
                  <a:gd name="T33" fmla="*/ 5 h 22"/>
                  <a:gd name="T34" fmla="*/ 10 w 85"/>
                  <a:gd name="T35" fmla="*/ 8 h 22"/>
                  <a:gd name="T36" fmla="*/ 2 w 85"/>
                  <a:gd name="T37" fmla="*/ 12 h 22"/>
                  <a:gd name="T38" fmla="*/ 9 w 85"/>
                  <a:gd name="T39" fmla="*/ 15 h 22"/>
                  <a:gd name="T40" fmla="*/ 2 w 85"/>
                  <a:gd name="T41" fmla="*/ 12 h 22"/>
                  <a:gd name="T42" fmla="*/ 0 w 85"/>
                  <a:gd name="T43" fmla="*/ 14 h 22"/>
                  <a:gd name="T44" fmla="*/ 0 w 85"/>
                  <a:gd name="T45" fmla="*/ 18 h 22"/>
                  <a:gd name="T46" fmla="*/ 3 w 85"/>
                  <a:gd name="T47" fmla="*/ 21 h 22"/>
                  <a:gd name="T48" fmla="*/ 7 w 85"/>
                  <a:gd name="T49" fmla="*/ 21 h 22"/>
                  <a:gd name="T50" fmla="*/ 0 w 85"/>
                  <a:gd name="T51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5" h="22">
                    <a:moveTo>
                      <a:pt x="0" y="18"/>
                    </a:moveTo>
                    <a:lnTo>
                      <a:pt x="7" y="21"/>
                    </a:lnTo>
                    <a:lnTo>
                      <a:pt x="12" y="18"/>
                    </a:lnTo>
                    <a:lnTo>
                      <a:pt x="22" y="14"/>
                    </a:lnTo>
                    <a:lnTo>
                      <a:pt x="31" y="12"/>
                    </a:lnTo>
                    <a:lnTo>
                      <a:pt x="40" y="9"/>
                    </a:lnTo>
                    <a:lnTo>
                      <a:pt x="50" y="9"/>
                    </a:lnTo>
                    <a:lnTo>
                      <a:pt x="60" y="12"/>
                    </a:lnTo>
                    <a:lnTo>
                      <a:pt x="69" y="16"/>
                    </a:lnTo>
                    <a:lnTo>
                      <a:pt x="78" y="22"/>
                    </a:lnTo>
                    <a:lnTo>
                      <a:pt x="85" y="15"/>
                    </a:lnTo>
                    <a:lnTo>
                      <a:pt x="73" y="7"/>
                    </a:lnTo>
                    <a:lnTo>
                      <a:pt x="62" y="3"/>
                    </a:lnTo>
                    <a:lnTo>
                      <a:pt x="50" y="0"/>
                    </a:lnTo>
                    <a:lnTo>
                      <a:pt x="40" y="0"/>
                    </a:lnTo>
                    <a:lnTo>
                      <a:pt x="29" y="3"/>
                    </a:lnTo>
                    <a:lnTo>
                      <a:pt x="19" y="5"/>
                    </a:lnTo>
                    <a:lnTo>
                      <a:pt x="10" y="8"/>
                    </a:lnTo>
                    <a:lnTo>
                      <a:pt x="2" y="12"/>
                    </a:lnTo>
                    <a:lnTo>
                      <a:pt x="9" y="15"/>
                    </a:lnTo>
                    <a:lnTo>
                      <a:pt x="2" y="12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3" y="21"/>
                    </a:lnTo>
                    <a:lnTo>
                      <a:pt x="7" y="21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92" name="Freeform 516"/>
              <p:cNvSpPr>
                <a:spLocks/>
              </p:cNvSpPr>
              <p:nvPr/>
            </p:nvSpPr>
            <p:spPr bwMode="auto">
              <a:xfrm>
                <a:off x="3914" y="2456"/>
                <a:ext cx="15" cy="44"/>
              </a:xfrm>
              <a:custGeom>
                <a:avLst/>
                <a:gdLst>
                  <a:gd name="T0" fmla="*/ 13 w 31"/>
                  <a:gd name="T1" fmla="*/ 5 h 88"/>
                  <a:gd name="T2" fmla="*/ 15 w 31"/>
                  <a:gd name="T3" fmla="*/ 0 h 88"/>
                  <a:gd name="T4" fmla="*/ 3 w 31"/>
                  <a:gd name="T5" fmla="*/ 10 h 88"/>
                  <a:gd name="T6" fmla="*/ 0 w 31"/>
                  <a:gd name="T7" fmla="*/ 22 h 88"/>
                  <a:gd name="T8" fmla="*/ 0 w 31"/>
                  <a:gd name="T9" fmla="*/ 33 h 88"/>
                  <a:gd name="T10" fmla="*/ 3 w 31"/>
                  <a:gd name="T11" fmla="*/ 46 h 88"/>
                  <a:gd name="T12" fmla="*/ 8 w 31"/>
                  <a:gd name="T13" fmla="*/ 59 h 88"/>
                  <a:gd name="T14" fmla="*/ 14 w 31"/>
                  <a:gd name="T15" fmla="*/ 71 h 88"/>
                  <a:gd name="T16" fmla="*/ 18 w 31"/>
                  <a:gd name="T17" fmla="*/ 81 h 88"/>
                  <a:gd name="T18" fmla="*/ 22 w 31"/>
                  <a:gd name="T19" fmla="*/ 88 h 88"/>
                  <a:gd name="T20" fmla="*/ 31 w 31"/>
                  <a:gd name="T21" fmla="*/ 85 h 88"/>
                  <a:gd name="T22" fmla="*/ 27 w 31"/>
                  <a:gd name="T23" fmla="*/ 76 h 88"/>
                  <a:gd name="T24" fmla="*/ 23 w 31"/>
                  <a:gd name="T25" fmla="*/ 67 h 88"/>
                  <a:gd name="T26" fmla="*/ 17 w 31"/>
                  <a:gd name="T27" fmla="*/ 56 h 88"/>
                  <a:gd name="T28" fmla="*/ 13 w 31"/>
                  <a:gd name="T29" fmla="*/ 44 h 88"/>
                  <a:gd name="T30" fmla="*/ 9 w 31"/>
                  <a:gd name="T31" fmla="*/ 33 h 88"/>
                  <a:gd name="T32" fmla="*/ 9 w 31"/>
                  <a:gd name="T33" fmla="*/ 22 h 88"/>
                  <a:gd name="T34" fmla="*/ 13 w 31"/>
                  <a:gd name="T35" fmla="*/ 15 h 88"/>
                  <a:gd name="T36" fmla="*/ 19 w 31"/>
                  <a:gd name="T37" fmla="*/ 9 h 88"/>
                  <a:gd name="T38" fmla="*/ 22 w 31"/>
                  <a:gd name="T39" fmla="*/ 5 h 88"/>
                  <a:gd name="T40" fmla="*/ 19 w 31"/>
                  <a:gd name="T41" fmla="*/ 9 h 88"/>
                  <a:gd name="T42" fmla="*/ 22 w 31"/>
                  <a:gd name="T43" fmla="*/ 7 h 88"/>
                  <a:gd name="T44" fmla="*/ 22 w 31"/>
                  <a:gd name="T45" fmla="*/ 2 h 88"/>
                  <a:gd name="T46" fmla="*/ 18 w 31"/>
                  <a:gd name="T47" fmla="*/ 0 h 88"/>
                  <a:gd name="T48" fmla="*/ 15 w 31"/>
                  <a:gd name="T49" fmla="*/ 0 h 88"/>
                  <a:gd name="T50" fmla="*/ 13 w 31"/>
                  <a:gd name="T51" fmla="*/ 5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1" h="88">
                    <a:moveTo>
                      <a:pt x="13" y="5"/>
                    </a:moveTo>
                    <a:lnTo>
                      <a:pt x="15" y="0"/>
                    </a:lnTo>
                    <a:lnTo>
                      <a:pt x="3" y="10"/>
                    </a:lnTo>
                    <a:lnTo>
                      <a:pt x="0" y="22"/>
                    </a:lnTo>
                    <a:lnTo>
                      <a:pt x="0" y="33"/>
                    </a:lnTo>
                    <a:lnTo>
                      <a:pt x="3" y="46"/>
                    </a:lnTo>
                    <a:lnTo>
                      <a:pt x="8" y="59"/>
                    </a:lnTo>
                    <a:lnTo>
                      <a:pt x="14" y="71"/>
                    </a:lnTo>
                    <a:lnTo>
                      <a:pt x="18" y="81"/>
                    </a:lnTo>
                    <a:lnTo>
                      <a:pt x="22" y="88"/>
                    </a:lnTo>
                    <a:lnTo>
                      <a:pt x="31" y="85"/>
                    </a:lnTo>
                    <a:lnTo>
                      <a:pt x="27" y="76"/>
                    </a:lnTo>
                    <a:lnTo>
                      <a:pt x="23" y="67"/>
                    </a:lnTo>
                    <a:lnTo>
                      <a:pt x="17" y="56"/>
                    </a:lnTo>
                    <a:lnTo>
                      <a:pt x="13" y="44"/>
                    </a:lnTo>
                    <a:lnTo>
                      <a:pt x="9" y="33"/>
                    </a:lnTo>
                    <a:lnTo>
                      <a:pt x="9" y="22"/>
                    </a:lnTo>
                    <a:lnTo>
                      <a:pt x="13" y="15"/>
                    </a:lnTo>
                    <a:lnTo>
                      <a:pt x="19" y="9"/>
                    </a:lnTo>
                    <a:lnTo>
                      <a:pt x="22" y="5"/>
                    </a:lnTo>
                    <a:lnTo>
                      <a:pt x="19" y="9"/>
                    </a:lnTo>
                    <a:lnTo>
                      <a:pt x="22" y="7"/>
                    </a:lnTo>
                    <a:lnTo>
                      <a:pt x="22" y="2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93" name="Freeform 517"/>
              <p:cNvSpPr>
                <a:spLocks/>
              </p:cNvSpPr>
              <p:nvPr/>
            </p:nvSpPr>
            <p:spPr bwMode="auto">
              <a:xfrm>
                <a:off x="3920" y="2383"/>
                <a:ext cx="35" cy="75"/>
              </a:xfrm>
              <a:custGeom>
                <a:avLst/>
                <a:gdLst>
                  <a:gd name="T0" fmla="*/ 61 w 70"/>
                  <a:gd name="T1" fmla="*/ 3 h 151"/>
                  <a:gd name="T2" fmla="*/ 65 w 70"/>
                  <a:gd name="T3" fmla="*/ 0 h 151"/>
                  <a:gd name="T4" fmla="*/ 48 w 70"/>
                  <a:gd name="T5" fmla="*/ 3 h 151"/>
                  <a:gd name="T6" fmla="*/ 33 w 70"/>
                  <a:gd name="T7" fmla="*/ 18 h 151"/>
                  <a:gd name="T8" fmla="*/ 23 w 70"/>
                  <a:gd name="T9" fmla="*/ 40 h 151"/>
                  <a:gd name="T10" fmla="*/ 14 w 70"/>
                  <a:gd name="T11" fmla="*/ 65 h 151"/>
                  <a:gd name="T12" fmla="*/ 9 w 70"/>
                  <a:gd name="T13" fmla="*/ 93 h 151"/>
                  <a:gd name="T14" fmla="*/ 4 w 70"/>
                  <a:gd name="T15" fmla="*/ 118 h 151"/>
                  <a:gd name="T16" fmla="*/ 1 w 70"/>
                  <a:gd name="T17" fmla="*/ 138 h 151"/>
                  <a:gd name="T18" fmla="*/ 0 w 70"/>
                  <a:gd name="T19" fmla="*/ 151 h 151"/>
                  <a:gd name="T20" fmla="*/ 9 w 70"/>
                  <a:gd name="T21" fmla="*/ 151 h 151"/>
                  <a:gd name="T22" fmla="*/ 10 w 70"/>
                  <a:gd name="T23" fmla="*/ 138 h 151"/>
                  <a:gd name="T24" fmla="*/ 13 w 70"/>
                  <a:gd name="T25" fmla="*/ 118 h 151"/>
                  <a:gd name="T26" fmla="*/ 18 w 70"/>
                  <a:gd name="T27" fmla="*/ 93 h 151"/>
                  <a:gd name="T28" fmla="*/ 24 w 70"/>
                  <a:gd name="T29" fmla="*/ 68 h 151"/>
                  <a:gd name="T30" fmla="*/ 32 w 70"/>
                  <a:gd name="T31" fmla="*/ 42 h 151"/>
                  <a:gd name="T32" fmla="*/ 42 w 70"/>
                  <a:gd name="T33" fmla="*/ 23 h 151"/>
                  <a:gd name="T34" fmla="*/ 53 w 70"/>
                  <a:gd name="T35" fmla="*/ 12 h 151"/>
                  <a:gd name="T36" fmla="*/ 65 w 70"/>
                  <a:gd name="T37" fmla="*/ 9 h 151"/>
                  <a:gd name="T38" fmla="*/ 70 w 70"/>
                  <a:gd name="T39" fmla="*/ 5 h 151"/>
                  <a:gd name="T40" fmla="*/ 65 w 70"/>
                  <a:gd name="T41" fmla="*/ 9 h 151"/>
                  <a:gd name="T42" fmla="*/ 69 w 70"/>
                  <a:gd name="T43" fmla="*/ 8 h 151"/>
                  <a:gd name="T44" fmla="*/ 70 w 70"/>
                  <a:gd name="T45" fmla="*/ 4 h 151"/>
                  <a:gd name="T46" fmla="*/ 69 w 70"/>
                  <a:gd name="T47" fmla="*/ 1 h 151"/>
                  <a:gd name="T48" fmla="*/ 65 w 70"/>
                  <a:gd name="T49" fmla="*/ 0 h 151"/>
                  <a:gd name="T50" fmla="*/ 61 w 70"/>
                  <a:gd name="T51" fmla="*/ 3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0" h="151">
                    <a:moveTo>
                      <a:pt x="61" y="3"/>
                    </a:moveTo>
                    <a:lnTo>
                      <a:pt x="65" y="0"/>
                    </a:lnTo>
                    <a:lnTo>
                      <a:pt x="48" y="3"/>
                    </a:lnTo>
                    <a:lnTo>
                      <a:pt x="33" y="18"/>
                    </a:lnTo>
                    <a:lnTo>
                      <a:pt x="23" y="40"/>
                    </a:lnTo>
                    <a:lnTo>
                      <a:pt x="14" y="65"/>
                    </a:lnTo>
                    <a:lnTo>
                      <a:pt x="9" y="93"/>
                    </a:lnTo>
                    <a:lnTo>
                      <a:pt x="4" y="118"/>
                    </a:lnTo>
                    <a:lnTo>
                      <a:pt x="1" y="138"/>
                    </a:lnTo>
                    <a:lnTo>
                      <a:pt x="0" y="151"/>
                    </a:lnTo>
                    <a:lnTo>
                      <a:pt x="9" y="151"/>
                    </a:lnTo>
                    <a:lnTo>
                      <a:pt x="10" y="138"/>
                    </a:lnTo>
                    <a:lnTo>
                      <a:pt x="13" y="118"/>
                    </a:lnTo>
                    <a:lnTo>
                      <a:pt x="18" y="93"/>
                    </a:lnTo>
                    <a:lnTo>
                      <a:pt x="24" y="68"/>
                    </a:lnTo>
                    <a:lnTo>
                      <a:pt x="32" y="42"/>
                    </a:lnTo>
                    <a:lnTo>
                      <a:pt x="42" y="23"/>
                    </a:lnTo>
                    <a:lnTo>
                      <a:pt x="53" y="12"/>
                    </a:lnTo>
                    <a:lnTo>
                      <a:pt x="65" y="9"/>
                    </a:lnTo>
                    <a:lnTo>
                      <a:pt x="70" y="5"/>
                    </a:lnTo>
                    <a:lnTo>
                      <a:pt x="65" y="9"/>
                    </a:lnTo>
                    <a:lnTo>
                      <a:pt x="69" y="8"/>
                    </a:lnTo>
                    <a:lnTo>
                      <a:pt x="70" y="4"/>
                    </a:lnTo>
                    <a:lnTo>
                      <a:pt x="69" y="1"/>
                    </a:lnTo>
                    <a:lnTo>
                      <a:pt x="65" y="0"/>
                    </a:lnTo>
                    <a:lnTo>
                      <a:pt x="6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94" name="Freeform 518"/>
              <p:cNvSpPr>
                <a:spLocks/>
              </p:cNvSpPr>
              <p:nvPr/>
            </p:nvSpPr>
            <p:spPr bwMode="auto">
              <a:xfrm>
                <a:off x="3951" y="2354"/>
                <a:ext cx="75" cy="32"/>
              </a:xfrm>
              <a:custGeom>
                <a:avLst/>
                <a:gdLst>
                  <a:gd name="T0" fmla="*/ 142 w 150"/>
                  <a:gd name="T1" fmla="*/ 5 h 63"/>
                  <a:gd name="T2" fmla="*/ 146 w 150"/>
                  <a:gd name="T3" fmla="*/ 4 h 63"/>
                  <a:gd name="T4" fmla="*/ 116 w 150"/>
                  <a:gd name="T5" fmla="*/ 0 h 63"/>
                  <a:gd name="T6" fmla="*/ 89 w 150"/>
                  <a:gd name="T7" fmla="*/ 4 h 63"/>
                  <a:gd name="T8" fmla="*/ 65 w 150"/>
                  <a:gd name="T9" fmla="*/ 9 h 63"/>
                  <a:gd name="T10" fmla="*/ 43 w 150"/>
                  <a:gd name="T11" fmla="*/ 19 h 63"/>
                  <a:gd name="T12" fmla="*/ 27 w 150"/>
                  <a:gd name="T13" fmla="*/ 29 h 63"/>
                  <a:gd name="T14" fmla="*/ 13 w 150"/>
                  <a:gd name="T15" fmla="*/ 40 h 63"/>
                  <a:gd name="T16" fmla="*/ 4 w 150"/>
                  <a:gd name="T17" fmla="*/ 52 h 63"/>
                  <a:gd name="T18" fmla="*/ 0 w 150"/>
                  <a:gd name="T19" fmla="*/ 61 h 63"/>
                  <a:gd name="T20" fmla="*/ 9 w 150"/>
                  <a:gd name="T21" fmla="*/ 63 h 63"/>
                  <a:gd name="T22" fmla="*/ 13 w 150"/>
                  <a:gd name="T23" fmla="*/ 57 h 63"/>
                  <a:gd name="T24" fmla="*/ 20 w 150"/>
                  <a:gd name="T25" fmla="*/ 47 h 63"/>
                  <a:gd name="T26" fmla="*/ 32 w 150"/>
                  <a:gd name="T27" fmla="*/ 38 h 63"/>
                  <a:gd name="T28" fmla="*/ 48 w 150"/>
                  <a:gd name="T29" fmla="*/ 28 h 63"/>
                  <a:gd name="T30" fmla="*/ 68 w 150"/>
                  <a:gd name="T31" fmla="*/ 19 h 63"/>
                  <a:gd name="T32" fmla="*/ 89 w 150"/>
                  <a:gd name="T33" fmla="*/ 13 h 63"/>
                  <a:gd name="T34" fmla="*/ 116 w 150"/>
                  <a:gd name="T35" fmla="*/ 12 h 63"/>
                  <a:gd name="T36" fmla="*/ 146 w 150"/>
                  <a:gd name="T37" fmla="*/ 13 h 63"/>
                  <a:gd name="T38" fmla="*/ 149 w 150"/>
                  <a:gd name="T39" fmla="*/ 12 h 63"/>
                  <a:gd name="T40" fmla="*/ 146 w 150"/>
                  <a:gd name="T41" fmla="*/ 13 h 63"/>
                  <a:gd name="T42" fmla="*/ 149 w 150"/>
                  <a:gd name="T43" fmla="*/ 12 h 63"/>
                  <a:gd name="T44" fmla="*/ 150 w 150"/>
                  <a:gd name="T45" fmla="*/ 8 h 63"/>
                  <a:gd name="T46" fmla="*/ 149 w 150"/>
                  <a:gd name="T47" fmla="*/ 5 h 63"/>
                  <a:gd name="T48" fmla="*/ 146 w 150"/>
                  <a:gd name="T49" fmla="*/ 4 h 63"/>
                  <a:gd name="T50" fmla="*/ 142 w 150"/>
                  <a:gd name="T51" fmla="*/ 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0" h="63">
                    <a:moveTo>
                      <a:pt x="142" y="5"/>
                    </a:moveTo>
                    <a:lnTo>
                      <a:pt x="146" y="4"/>
                    </a:lnTo>
                    <a:lnTo>
                      <a:pt x="116" y="0"/>
                    </a:lnTo>
                    <a:lnTo>
                      <a:pt x="89" y="4"/>
                    </a:lnTo>
                    <a:lnTo>
                      <a:pt x="65" y="9"/>
                    </a:lnTo>
                    <a:lnTo>
                      <a:pt x="43" y="19"/>
                    </a:lnTo>
                    <a:lnTo>
                      <a:pt x="27" y="29"/>
                    </a:lnTo>
                    <a:lnTo>
                      <a:pt x="13" y="40"/>
                    </a:lnTo>
                    <a:lnTo>
                      <a:pt x="4" y="52"/>
                    </a:lnTo>
                    <a:lnTo>
                      <a:pt x="0" y="61"/>
                    </a:lnTo>
                    <a:lnTo>
                      <a:pt x="9" y="63"/>
                    </a:lnTo>
                    <a:lnTo>
                      <a:pt x="13" y="57"/>
                    </a:lnTo>
                    <a:lnTo>
                      <a:pt x="20" y="47"/>
                    </a:lnTo>
                    <a:lnTo>
                      <a:pt x="32" y="38"/>
                    </a:lnTo>
                    <a:lnTo>
                      <a:pt x="48" y="28"/>
                    </a:lnTo>
                    <a:lnTo>
                      <a:pt x="68" y="19"/>
                    </a:lnTo>
                    <a:lnTo>
                      <a:pt x="89" y="13"/>
                    </a:lnTo>
                    <a:lnTo>
                      <a:pt x="116" y="12"/>
                    </a:lnTo>
                    <a:lnTo>
                      <a:pt x="146" y="13"/>
                    </a:lnTo>
                    <a:lnTo>
                      <a:pt x="149" y="12"/>
                    </a:lnTo>
                    <a:lnTo>
                      <a:pt x="146" y="13"/>
                    </a:lnTo>
                    <a:lnTo>
                      <a:pt x="149" y="12"/>
                    </a:lnTo>
                    <a:lnTo>
                      <a:pt x="150" y="8"/>
                    </a:lnTo>
                    <a:lnTo>
                      <a:pt x="149" y="5"/>
                    </a:lnTo>
                    <a:lnTo>
                      <a:pt x="146" y="4"/>
                    </a:lnTo>
                    <a:lnTo>
                      <a:pt x="14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95" name="Freeform 519"/>
              <p:cNvSpPr>
                <a:spLocks/>
              </p:cNvSpPr>
              <p:nvPr/>
            </p:nvSpPr>
            <p:spPr bwMode="auto">
              <a:xfrm>
                <a:off x="4022" y="2348"/>
                <a:ext cx="50" cy="12"/>
              </a:xfrm>
              <a:custGeom>
                <a:avLst/>
                <a:gdLst>
                  <a:gd name="T0" fmla="*/ 95 w 101"/>
                  <a:gd name="T1" fmla="*/ 14 h 25"/>
                  <a:gd name="T2" fmla="*/ 101 w 101"/>
                  <a:gd name="T3" fmla="*/ 17 h 25"/>
                  <a:gd name="T4" fmla="*/ 91 w 101"/>
                  <a:gd name="T5" fmla="*/ 7 h 25"/>
                  <a:gd name="T6" fmla="*/ 80 w 101"/>
                  <a:gd name="T7" fmla="*/ 3 h 25"/>
                  <a:gd name="T8" fmla="*/ 66 w 101"/>
                  <a:gd name="T9" fmla="*/ 0 h 25"/>
                  <a:gd name="T10" fmla="*/ 52 w 101"/>
                  <a:gd name="T11" fmla="*/ 0 h 25"/>
                  <a:gd name="T12" fmla="*/ 38 w 101"/>
                  <a:gd name="T13" fmla="*/ 3 h 25"/>
                  <a:gd name="T14" fmla="*/ 23 w 101"/>
                  <a:gd name="T15" fmla="*/ 6 h 25"/>
                  <a:gd name="T16" fmla="*/ 11 w 101"/>
                  <a:gd name="T17" fmla="*/ 11 h 25"/>
                  <a:gd name="T18" fmla="*/ 0 w 101"/>
                  <a:gd name="T19" fmla="*/ 18 h 25"/>
                  <a:gd name="T20" fmla="*/ 7 w 101"/>
                  <a:gd name="T21" fmla="*/ 25 h 25"/>
                  <a:gd name="T22" fmla="*/ 15 w 101"/>
                  <a:gd name="T23" fmla="*/ 20 h 25"/>
                  <a:gd name="T24" fmla="*/ 26 w 101"/>
                  <a:gd name="T25" fmla="*/ 15 h 25"/>
                  <a:gd name="T26" fmla="*/ 38 w 101"/>
                  <a:gd name="T27" fmla="*/ 12 h 25"/>
                  <a:gd name="T28" fmla="*/ 52 w 101"/>
                  <a:gd name="T29" fmla="*/ 12 h 25"/>
                  <a:gd name="T30" fmla="*/ 66 w 101"/>
                  <a:gd name="T31" fmla="*/ 12 h 25"/>
                  <a:gd name="T32" fmla="*/ 78 w 101"/>
                  <a:gd name="T33" fmla="*/ 12 h 25"/>
                  <a:gd name="T34" fmla="*/ 87 w 101"/>
                  <a:gd name="T35" fmla="*/ 17 h 25"/>
                  <a:gd name="T36" fmla="*/ 91 w 101"/>
                  <a:gd name="T37" fmla="*/ 21 h 25"/>
                  <a:gd name="T38" fmla="*/ 97 w 101"/>
                  <a:gd name="T39" fmla="*/ 23 h 25"/>
                  <a:gd name="T40" fmla="*/ 91 w 101"/>
                  <a:gd name="T41" fmla="*/ 21 h 25"/>
                  <a:gd name="T42" fmla="*/ 94 w 101"/>
                  <a:gd name="T43" fmla="*/ 23 h 25"/>
                  <a:gd name="T44" fmla="*/ 98 w 101"/>
                  <a:gd name="T45" fmla="*/ 23 h 25"/>
                  <a:gd name="T46" fmla="*/ 101 w 101"/>
                  <a:gd name="T47" fmla="*/ 20 h 25"/>
                  <a:gd name="T48" fmla="*/ 101 w 101"/>
                  <a:gd name="T49" fmla="*/ 17 h 25"/>
                  <a:gd name="T50" fmla="*/ 95 w 101"/>
                  <a:gd name="T51" fmla="*/ 1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1" h="25">
                    <a:moveTo>
                      <a:pt x="95" y="14"/>
                    </a:moveTo>
                    <a:lnTo>
                      <a:pt x="101" y="17"/>
                    </a:lnTo>
                    <a:lnTo>
                      <a:pt x="91" y="7"/>
                    </a:lnTo>
                    <a:lnTo>
                      <a:pt x="80" y="3"/>
                    </a:lnTo>
                    <a:lnTo>
                      <a:pt x="66" y="0"/>
                    </a:lnTo>
                    <a:lnTo>
                      <a:pt x="52" y="0"/>
                    </a:lnTo>
                    <a:lnTo>
                      <a:pt x="38" y="3"/>
                    </a:lnTo>
                    <a:lnTo>
                      <a:pt x="23" y="6"/>
                    </a:lnTo>
                    <a:lnTo>
                      <a:pt x="11" y="11"/>
                    </a:lnTo>
                    <a:lnTo>
                      <a:pt x="0" y="18"/>
                    </a:lnTo>
                    <a:lnTo>
                      <a:pt x="7" y="25"/>
                    </a:lnTo>
                    <a:lnTo>
                      <a:pt x="15" y="20"/>
                    </a:lnTo>
                    <a:lnTo>
                      <a:pt x="26" y="15"/>
                    </a:lnTo>
                    <a:lnTo>
                      <a:pt x="38" y="12"/>
                    </a:lnTo>
                    <a:lnTo>
                      <a:pt x="52" y="12"/>
                    </a:lnTo>
                    <a:lnTo>
                      <a:pt x="66" y="12"/>
                    </a:lnTo>
                    <a:lnTo>
                      <a:pt x="78" y="12"/>
                    </a:lnTo>
                    <a:lnTo>
                      <a:pt x="87" y="17"/>
                    </a:lnTo>
                    <a:lnTo>
                      <a:pt x="91" y="21"/>
                    </a:lnTo>
                    <a:lnTo>
                      <a:pt x="97" y="23"/>
                    </a:lnTo>
                    <a:lnTo>
                      <a:pt x="91" y="21"/>
                    </a:lnTo>
                    <a:lnTo>
                      <a:pt x="94" y="23"/>
                    </a:lnTo>
                    <a:lnTo>
                      <a:pt x="98" y="23"/>
                    </a:lnTo>
                    <a:lnTo>
                      <a:pt x="101" y="20"/>
                    </a:lnTo>
                    <a:lnTo>
                      <a:pt x="101" y="17"/>
                    </a:lnTo>
                    <a:lnTo>
                      <a:pt x="95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96" name="Freeform 520"/>
              <p:cNvSpPr>
                <a:spLocks/>
              </p:cNvSpPr>
              <p:nvPr/>
            </p:nvSpPr>
            <p:spPr bwMode="auto">
              <a:xfrm>
                <a:off x="4069" y="2351"/>
                <a:ext cx="41" cy="12"/>
              </a:xfrm>
              <a:custGeom>
                <a:avLst/>
                <a:gdLst>
                  <a:gd name="T0" fmla="*/ 78 w 82"/>
                  <a:gd name="T1" fmla="*/ 15 h 24"/>
                  <a:gd name="T2" fmla="*/ 82 w 82"/>
                  <a:gd name="T3" fmla="*/ 20 h 24"/>
                  <a:gd name="T4" fmla="*/ 77 w 82"/>
                  <a:gd name="T5" fmla="*/ 9 h 24"/>
                  <a:gd name="T6" fmla="*/ 68 w 82"/>
                  <a:gd name="T7" fmla="*/ 5 h 24"/>
                  <a:gd name="T8" fmla="*/ 58 w 82"/>
                  <a:gd name="T9" fmla="*/ 3 h 24"/>
                  <a:gd name="T10" fmla="*/ 46 w 82"/>
                  <a:gd name="T11" fmla="*/ 0 h 24"/>
                  <a:gd name="T12" fmla="*/ 33 w 82"/>
                  <a:gd name="T13" fmla="*/ 3 h 24"/>
                  <a:gd name="T14" fmla="*/ 22 w 82"/>
                  <a:gd name="T15" fmla="*/ 4 h 24"/>
                  <a:gd name="T16" fmla="*/ 9 w 82"/>
                  <a:gd name="T17" fmla="*/ 6 h 24"/>
                  <a:gd name="T18" fmla="*/ 0 w 82"/>
                  <a:gd name="T19" fmla="*/ 8 h 24"/>
                  <a:gd name="T20" fmla="*/ 2 w 82"/>
                  <a:gd name="T21" fmla="*/ 17 h 24"/>
                  <a:gd name="T22" fmla="*/ 11 w 82"/>
                  <a:gd name="T23" fmla="*/ 15 h 24"/>
                  <a:gd name="T24" fmla="*/ 22 w 82"/>
                  <a:gd name="T25" fmla="*/ 13 h 24"/>
                  <a:gd name="T26" fmla="*/ 33 w 82"/>
                  <a:gd name="T27" fmla="*/ 12 h 24"/>
                  <a:gd name="T28" fmla="*/ 46 w 82"/>
                  <a:gd name="T29" fmla="*/ 12 h 24"/>
                  <a:gd name="T30" fmla="*/ 58 w 82"/>
                  <a:gd name="T31" fmla="*/ 12 h 24"/>
                  <a:gd name="T32" fmla="*/ 66 w 82"/>
                  <a:gd name="T33" fmla="*/ 14 h 24"/>
                  <a:gd name="T34" fmla="*/ 70 w 82"/>
                  <a:gd name="T35" fmla="*/ 16 h 24"/>
                  <a:gd name="T36" fmla="*/ 72 w 82"/>
                  <a:gd name="T37" fmla="*/ 20 h 24"/>
                  <a:gd name="T38" fmla="*/ 76 w 82"/>
                  <a:gd name="T39" fmla="*/ 24 h 24"/>
                  <a:gd name="T40" fmla="*/ 72 w 82"/>
                  <a:gd name="T41" fmla="*/ 20 h 24"/>
                  <a:gd name="T42" fmla="*/ 74 w 82"/>
                  <a:gd name="T43" fmla="*/ 23 h 24"/>
                  <a:gd name="T44" fmla="*/ 77 w 82"/>
                  <a:gd name="T45" fmla="*/ 24 h 24"/>
                  <a:gd name="T46" fmla="*/ 81 w 82"/>
                  <a:gd name="T47" fmla="*/ 23 h 24"/>
                  <a:gd name="T48" fmla="*/ 82 w 82"/>
                  <a:gd name="T49" fmla="*/ 20 h 24"/>
                  <a:gd name="T50" fmla="*/ 78 w 82"/>
                  <a:gd name="T51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2" h="24">
                    <a:moveTo>
                      <a:pt x="78" y="15"/>
                    </a:moveTo>
                    <a:lnTo>
                      <a:pt x="82" y="20"/>
                    </a:lnTo>
                    <a:lnTo>
                      <a:pt x="77" y="9"/>
                    </a:lnTo>
                    <a:lnTo>
                      <a:pt x="68" y="5"/>
                    </a:lnTo>
                    <a:lnTo>
                      <a:pt x="58" y="3"/>
                    </a:lnTo>
                    <a:lnTo>
                      <a:pt x="46" y="0"/>
                    </a:lnTo>
                    <a:lnTo>
                      <a:pt x="33" y="3"/>
                    </a:lnTo>
                    <a:lnTo>
                      <a:pt x="22" y="4"/>
                    </a:lnTo>
                    <a:lnTo>
                      <a:pt x="9" y="6"/>
                    </a:lnTo>
                    <a:lnTo>
                      <a:pt x="0" y="8"/>
                    </a:lnTo>
                    <a:lnTo>
                      <a:pt x="2" y="17"/>
                    </a:lnTo>
                    <a:lnTo>
                      <a:pt x="11" y="15"/>
                    </a:lnTo>
                    <a:lnTo>
                      <a:pt x="22" y="13"/>
                    </a:lnTo>
                    <a:lnTo>
                      <a:pt x="33" y="12"/>
                    </a:lnTo>
                    <a:lnTo>
                      <a:pt x="46" y="12"/>
                    </a:lnTo>
                    <a:lnTo>
                      <a:pt x="58" y="12"/>
                    </a:lnTo>
                    <a:lnTo>
                      <a:pt x="66" y="14"/>
                    </a:lnTo>
                    <a:lnTo>
                      <a:pt x="70" y="16"/>
                    </a:lnTo>
                    <a:lnTo>
                      <a:pt x="72" y="20"/>
                    </a:lnTo>
                    <a:lnTo>
                      <a:pt x="76" y="24"/>
                    </a:lnTo>
                    <a:lnTo>
                      <a:pt x="72" y="20"/>
                    </a:lnTo>
                    <a:lnTo>
                      <a:pt x="74" y="23"/>
                    </a:lnTo>
                    <a:lnTo>
                      <a:pt x="77" y="24"/>
                    </a:lnTo>
                    <a:lnTo>
                      <a:pt x="81" y="23"/>
                    </a:lnTo>
                    <a:lnTo>
                      <a:pt x="82" y="20"/>
                    </a:lnTo>
                    <a:lnTo>
                      <a:pt x="78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97" name="Freeform 521"/>
              <p:cNvSpPr>
                <a:spLocks/>
              </p:cNvSpPr>
              <p:nvPr/>
            </p:nvSpPr>
            <p:spPr bwMode="auto">
              <a:xfrm>
                <a:off x="4107" y="2358"/>
                <a:ext cx="35" cy="45"/>
              </a:xfrm>
              <a:custGeom>
                <a:avLst/>
                <a:gdLst>
                  <a:gd name="T0" fmla="*/ 62 w 69"/>
                  <a:gd name="T1" fmla="*/ 81 h 90"/>
                  <a:gd name="T2" fmla="*/ 63 w 69"/>
                  <a:gd name="T3" fmla="*/ 89 h 90"/>
                  <a:gd name="T4" fmla="*/ 69 w 69"/>
                  <a:gd name="T5" fmla="*/ 76 h 90"/>
                  <a:gd name="T6" fmla="*/ 68 w 69"/>
                  <a:gd name="T7" fmla="*/ 64 h 90"/>
                  <a:gd name="T8" fmla="*/ 62 w 69"/>
                  <a:gd name="T9" fmla="*/ 50 h 90"/>
                  <a:gd name="T10" fmla="*/ 52 w 69"/>
                  <a:gd name="T11" fmla="*/ 36 h 90"/>
                  <a:gd name="T12" fmla="*/ 41 w 69"/>
                  <a:gd name="T13" fmla="*/ 24 h 90"/>
                  <a:gd name="T14" fmla="*/ 28 w 69"/>
                  <a:gd name="T15" fmla="*/ 13 h 90"/>
                  <a:gd name="T16" fmla="*/ 15 w 69"/>
                  <a:gd name="T17" fmla="*/ 5 h 90"/>
                  <a:gd name="T18" fmla="*/ 2 w 69"/>
                  <a:gd name="T19" fmla="*/ 0 h 90"/>
                  <a:gd name="T20" fmla="*/ 0 w 69"/>
                  <a:gd name="T21" fmla="*/ 9 h 90"/>
                  <a:gd name="T22" fmla="*/ 10 w 69"/>
                  <a:gd name="T23" fmla="*/ 14 h 90"/>
                  <a:gd name="T24" fmla="*/ 23 w 69"/>
                  <a:gd name="T25" fmla="*/ 22 h 90"/>
                  <a:gd name="T26" fmla="*/ 34 w 69"/>
                  <a:gd name="T27" fmla="*/ 31 h 90"/>
                  <a:gd name="T28" fmla="*/ 45 w 69"/>
                  <a:gd name="T29" fmla="*/ 43 h 90"/>
                  <a:gd name="T30" fmla="*/ 53 w 69"/>
                  <a:gd name="T31" fmla="*/ 54 h 90"/>
                  <a:gd name="T32" fmla="*/ 59 w 69"/>
                  <a:gd name="T33" fmla="*/ 66 h 90"/>
                  <a:gd name="T34" fmla="*/ 60 w 69"/>
                  <a:gd name="T35" fmla="*/ 76 h 90"/>
                  <a:gd name="T36" fmla="*/ 56 w 69"/>
                  <a:gd name="T37" fmla="*/ 82 h 90"/>
                  <a:gd name="T38" fmla="*/ 58 w 69"/>
                  <a:gd name="T39" fmla="*/ 90 h 90"/>
                  <a:gd name="T40" fmla="*/ 56 w 69"/>
                  <a:gd name="T41" fmla="*/ 82 h 90"/>
                  <a:gd name="T42" fmla="*/ 55 w 69"/>
                  <a:gd name="T43" fmla="*/ 85 h 90"/>
                  <a:gd name="T44" fmla="*/ 56 w 69"/>
                  <a:gd name="T45" fmla="*/ 89 h 90"/>
                  <a:gd name="T46" fmla="*/ 60 w 69"/>
                  <a:gd name="T47" fmla="*/ 90 h 90"/>
                  <a:gd name="T48" fmla="*/ 63 w 69"/>
                  <a:gd name="T49" fmla="*/ 89 h 90"/>
                  <a:gd name="T50" fmla="*/ 62 w 69"/>
                  <a:gd name="T51" fmla="*/ 8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9" h="90">
                    <a:moveTo>
                      <a:pt x="62" y="81"/>
                    </a:moveTo>
                    <a:lnTo>
                      <a:pt x="63" y="89"/>
                    </a:lnTo>
                    <a:lnTo>
                      <a:pt x="69" y="76"/>
                    </a:lnTo>
                    <a:lnTo>
                      <a:pt x="68" y="64"/>
                    </a:lnTo>
                    <a:lnTo>
                      <a:pt x="62" y="50"/>
                    </a:lnTo>
                    <a:lnTo>
                      <a:pt x="52" y="36"/>
                    </a:lnTo>
                    <a:lnTo>
                      <a:pt x="41" y="24"/>
                    </a:lnTo>
                    <a:lnTo>
                      <a:pt x="28" y="13"/>
                    </a:lnTo>
                    <a:lnTo>
                      <a:pt x="15" y="5"/>
                    </a:lnTo>
                    <a:lnTo>
                      <a:pt x="2" y="0"/>
                    </a:lnTo>
                    <a:lnTo>
                      <a:pt x="0" y="9"/>
                    </a:lnTo>
                    <a:lnTo>
                      <a:pt x="10" y="14"/>
                    </a:lnTo>
                    <a:lnTo>
                      <a:pt x="23" y="22"/>
                    </a:lnTo>
                    <a:lnTo>
                      <a:pt x="34" y="31"/>
                    </a:lnTo>
                    <a:lnTo>
                      <a:pt x="45" y="43"/>
                    </a:lnTo>
                    <a:lnTo>
                      <a:pt x="53" y="54"/>
                    </a:lnTo>
                    <a:lnTo>
                      <a:pt x="59" y="66"/>
                    </a:lnTo>
                    <a:lnTo>
                      <a:pt x="60" y="76"/>
                    </a:lnTo>
                    <a:lnTo>
                      <a:pt x="56" y="82"/>
                    </a:lnTo>
                    <a:lnTo>
                      <a:pt x="58" y="90"/>
                    </a:lnTo>
                    <a:lnTo>
                      <a:pt x="56" y="82"/>
                    </a:lnTo>
                    <a:lnTo>
                      <a:pt x="55" y="85"/>
                    </a:lnTo>
                    <a:lnTo>
                      <a:pt x="56" y="89"/>
                    </a:lnTo>
                    <a:lnTo>
                      <a:pt x="60" y="90"/>
                    </a:lnTo>
                    <a:lnTo>
                      <a:pt x="63" y="89"/>
                    </a:lnTo>
                    <a:lnTo>
                      <a:pt x="62" y="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98" name="Freeform 522"/>
              <p:cNvSpPr>
                <a:spLocks/>
              </p:cNvSpPr>
              <p:nvPr/>
            </p:nvSpPr>
            <p:spPr bwMode="auto">
              <a:xfrm>
                <a:off x="4136" y="2398"/>
                <a:ext cx="13" cy="36"/>
              </a:xfrm>
              <a:custGeom>
                <a:avLst/>
                <a:gdLst>
                  <a:gd name="T0" fmla="*/ 8 w 25"/>
                  <a:gd name="T1" fmla="*/ 69 h 70"/>
                  <a:gd name="T2" fmla="*/ 13 w 25"/>
                  <a:gd name="T3" fmla="*/ 70 h 70"/>
                  <a:gd name="T4" fmla="*/ 25 w 25"/>
                  <a:gd name="T5" fmla="*/ 54 h 70"/>
                  <a:gd name="T6" fmla="*/ 25 w 25"/>
                  <a:gd name="T7" fmla="*/ 34 h 70"/>
                  <a:gd name="T8" fmla="*/ 18 w 25"/>
                  <a:gd name="T9" fmla="*/ 15 h 70"/>
                  <a:gd name="T10" fmla="*/ 4 w 25"/>
                  <a:gd name="T11" fmla="*/ 0 h 70"/>
                  <a:gd name="T12" fmla="*/ 0 w 25"/>
                  <a:gd name="T13" fmla="*/ 9 h 70"/>
                  <a:gd name="T14" fmla="*/ 9 w 25"/>
                  <a:gd name="T15" fmla="*/ 19 h 70"/>
                  <a:gd name="T16" fmla="*/ 16 w 25"/>
                  <a:gd name="T17" fmla="*/ 34 h 70"/>
                  <a:gd name="T18" fmla="*/ 16 w 25"/>
                  <a:gd name="T19" fmla="*/ 52 h 70"/>
                  <a:gd name="T20" fmla="*/ 9 w 25"/>
                  <a:gd name="T21" fmla="*/ 61 h 70"/>
                  <a:gd name="T22" fmla="*/ 15 w 25"/>
                  <a:gd name="T23" fmla="*/ 62 h 70"/>
                  <a:gd name="T24" fmla="*/ 9 w 25"/>
                  <a:gd name="T25" fmla="*/ 61 h 70"/>
                  <a:gd name="T26" fmla="*/ 6 w 25"/>
                  <a:gd name="T27" fmla="*/ 63 h 70"/>
                  <a:gd name="T28" fmla="*/ 6 w 25"/>
                  <a:gd name="T29" fmla="*/ 67 h 70"/>
                  <a:gd name="T30" fmla="*/ 10 w 25"/>
                  <a:gd name="T31" fmla="*/ 70 h 70"/>
                  <a:gd name="T32" fmla="*/ 13 w 25"/>
                  <a:gd name="T33" fmla="*/ 70 h 70"/>
                  <a:gd name="T34" fmla="*/ 8 w 25"/>
                  <a:gd name="T35" fmla="*/ 6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" h="70">
                    <a:moveTo>
                      <a:pt x="8" y="69"/>
                    </a:moveTo>
                    <a:lnTo>
                      <a:pt x="13" y="70"/>
                    </a:lnTo>
                    <a:lnTo>
                      <a:pt x="25" y="54"/>
                    </a:lnTo>
                    <a:lnTo>
                      <a:pt x="25" y="34"/>
                    </a:lnTo>
                    <a:lnTo>
                      <a:pt x="18" y="15"/>
                    </a:lnTo>
                    <a:lnTo>
                      <a:pt x="4" y="0"/>
                    </a:lnTo>
                    <a:lnTo>
                      <a:pt x="0" y="9"/>
                    </a:lnTo>
                    <a:lnTo>
                      <a:pt x="9" y="19"/>
                    </a:lnTo>
                    <a:lnTo>
                      <a:pt x="16" y="34"/>
                    </a:lnTo>
                    <a:lnTo>
                      <a:pt x="16" y="52"/>
                    </a:lnTo>
                    <a:lnTo>
                      <a:pt x="9" y="61"/>
                    </a:lnTo>
                    <a:lnTo>
                      <a:pt x="15" y="62"/>
                    </a:lnTo>
                    <a:lnTo>
                      <a:pt x="9" y="61"/>
                    </a:lnTo>
                    <a:lnTo>
                      <a:pt x="6" y="63"/>
                    </a:lnTo>
                    <a:lnTo>
                      <a:pt x="6" y="67"/>
                    </a:lnTo>
                    <a:lnTo>
                      <a:pt x="10" y="70"/>
                    </a:lnTo>
                    <a:lnTo>
                      <a:pt x="13" y="70"/>
                    </a:lnTo>
                    <a:lnTo>
                      <a:pt x="8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99" name="Freeform 523"/>
              <p:cNvSpPr>
                <a:spLocks/>
              </p:cNvSpPr>
              <p:nvPr/>
            </p:nvSpPr>
            <p:spPr bwMode="auto">
              <a:xfrm>
                <a:off x="4066" y="2467"/>
                <a:ext cx="73" cy="22"/>
              </a:xfrm>
              <a:custGeom>
                <a:avLst/>
                <a:gdLst>
                  <a:gd name="T0" fmla="*/ 139 w 146"/>
                  <a:gd name="T1" fmla="*/ 9 h 45"/>
                  <a:gd name="T2" fmla="*/ 129 w 146"/>
                  <a:gd name="T3" fmla="*/ 4 h 45"/>
                  <a:gd name="T4" fmla="*/ 115 w 146"/>
                  <a:gd name="T5" fmla="*/ 1 h 45"/>
                  <a:gd name="T6" fmla="*/ 99 w 146"/>
                  <a:gd name="T7" fmla="*/ 0 h 45"/>
                  <a:gd name="T8" fmla="*/ 82 w 146"/>
                  <a:gd name="T9" fmla="*/ 1 h 45"/>
                  <a:gd name="T10" fmla="*/ 63 w 146"/>
                  <a:gd name="T11" fmla="*/ 3 h 45"/>
                  <a:gd name="T12" fmla="*/ 45 w 146"/>
                  <a:gd name="T13" fmla="*/ 7 h 45"/>
                  <a:gd name="T14" fmla="*/ 29 w 146"/>
                  <a:gd name="T15" fmla="*/ 13 h 45"/>
                  <a:gd name="T16" fmla="*/ 15 w 146"/>
                  <a:gd name="T17" fmla="*/ 19 h 45"/>
                  <a:gd name="T18" fmla="*/ 6 w 146"/>
                  <a:gd name="T19" fmla="*/ 26 h 45"/>
                  <a:gd name="T20" fmla="*/ 1 w 146"/>
                  <a:gd name="T21" fmla="*/ 33 h 45"/>
                  <a:gd name="T22" fmla="*/ 0 w 146"/>
                  <a:gd name="T23" fmla="*/ 38 h 45"/>
                  <a:gd name="T24" fmla="*/ 2 w 146"/>
                  <a:gd name="T25" fmla="*/ 41 h 45"/>
                  <a:gd name="T26" fmla="*/ 6 w 146"/>
                  <a:gd name="T27" fmla="*/ 44 h 45"/>
                  <a:gd name="T28" fmla="*/ 12 w 146"/>
                  <a:gd name="T29" fmla="*/ 45 h 45"/>
                  <a:gd name="T30" fmla="*/ 18 w 146"/>
                  <a:gd name="T31" fmla="*/ 44 h 45"/>
                  <a:gd name="T32" fmla="*/ 25 w 146"/>
                  <a:gd name="T33" fmla="*/ 40 h 45"/>
                  <a:gd name="T34" fmla="*/ 35 w 146"/>
                  <a:gd name="T35" fmla="*/ 37 h 45"/>
                  <a:gd name="T36" fmla="*/ 47 w 146"/>
                  <a:gd name="T37" fmla="*/ 32 h 45"/>
                  <a:gd name="T38" fmla="*/ 63 w 146"/>
                  <a:gd name="T39" fmla="*/ 29 h 45"/>
                  <a:gd name="T40" fmla="*/ 81 w 146"/>
                  <a:gd name="T41" fmla="*/ 26 h 45"/>
                  <a:gd name="T42" fmla="*/ 97 w 146"/>
                  <a:gd name="T43" fmla="*/ 25 h 45"/>
                  <a:gd name="T44" fmla="*/ 112 w 146"/>
                  <a:gd name="T45" fmla="*/ 25 h 45"/>
                  <a:gd name="T46" fmla="*/ 123 w 146"/>
                  <a:gd name="T47" fmla="*/ 29 h 45"/>
                  <a:gd name="T48" fmla="*/ 130 w 146"/>
                  <a:gd name="T49" fmla="*/ 33 h 45"/>
                  <a:gd name="T50" fmla="*/ 138 w 146"/>
                  <a:gd name="T51" fmla="*/ 38 h 45"/>
                  <a:gd name="T52" fmla="*/ 145 w 146"/>
                  <a:gd name="T53" fmla="*/ 32 h 45"/>
                  <a:gd name="T54" fmla="*/ 146 w 146"/>
                  <a:gd name="T55" fmla="*/ 21 h 45"/>
                  <a:gd name="T56" fmla="*/ 139 w 146"/>
                  <a:gd name="T57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46" h="45">
                    <a:moveTo>
                      <a:pt x="139" y="9"/>
                    </a:moveTo>
                    <a:lnTo>
                      <a:pt x="129" y="4"/>
                    </a:lnTo>
                    <a:lnTo>
                      <a:pt x="115" y="1"/>
                    </a:lnTo>
                    <a:lnTo>
                      <a:pt x="99" y="0"/>
                    </a:lnTo>
                    <a:lnTo>
                      <a:pt x="82" y="1"/>
                    </a:lnTo>
                    <a:lnTo>
                      <a:pt x="63" y="3"/>
                    </a:lnTo>
                    <a:lnTo>
                      <a:pt x="45" y="7"/>
                    </a:lnTo>
                    <a:lnTo>
                      <a:pt x="29" y="13"/>
                    </a:lnTo>
                    <a:lnTo>
                      <a:pt x="15" y="19"/>
                    </a:lnTo>
                    <a:lnTo>
                      <a:pt x="6" y="26"/>
                    </a:lnTo>
                    <a:lnTo>
                      <a:pt x="1" y="33"/>
                    </a:lnTo>
                    <a:lnTo>
                      <a:pt x="0" y="38"/>
                    </a:lnTo>
                    <a:lnTo>
                      <a:pt x="2" y="41"/>
                    </a:lnTo>
                    <a:lnTo>
                      <a:pt x="6" y="44"/>
                    </a:lnTo>
                    <a:lnTo>
                      <a:pt x="12" y="45"/>
                    </a:lnTo>
                    <a:lnTo>
                      <a:pt x="18" y="44"/>
                    </a:lnTo>
                    <a:lnTo>
                      <a:pt x="25" y="40"/>
                    </a:lnTo>
                    <a:lnTo>
                      <a:pt x="35" y="37"/>
                    </a:lnTo>
                    <a:lnTo>
                      <a:pt x="47" y="32"/>
                    </a:lnTo>
                    <a:lnTo>
                      <a:pt x="63" y="29"/>
                    </a:lnTo>
                    <a:lnTo>
                      <a:pt x="81" y="26"/>
                    </a:lnTo>
                    <a:lnTo>
                      <a:pt x="97" y="25"/>
                    </a:lnTo>
                    <a:lnTo>
                      <a:pt x="112" y="25"/>
                    </a:lnTo>
                    <a:lnTo>
                      <a:pt x="123" y="29"/>
                    </a:lnTo>
                    <a:lnTo>
                      <a:pt x="130" y="33"/>
                    </a:lnTo>
                    <a:lnTo>
                      <a:pt x="138" y="38"/>
                    </a:lnTo>
                    <a:lnTo>
                      <a:pt x="145" y="32"/>
                    </a:lnTo>
                    <a:lnTo>
                      <a:pt x="146" y="21"/>
                    </a:lnTo>
                    <a:lnTo>
                      <a:pt x="139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300" name="Freeform 524"/>
              <p:cNvSpPr>
                <a:spLocks/>
              </p:cNvSpPr>
              <p:nvPr/>
            </p:nvSpPr>
            <p:spPr bwMode="auto">
              <a:xfrm>
                <a:off x="4072" y="2464"/>
                <a:ext cx="65" cy="15"/>
              </a:xfrm>
              <a:custGeom>
                <a:avLst/>
                <a:gdLst>
                  <a:gd name="T0" fmla="*/ 4 w 129"/>
                  <a:gd name="T1" fmla="*/ 30 h 30"/>
                  <a:gd name="T2" fmla="*/ 4 w 129"/>
                  <a:gd name="T3" fmla="*/ 30 h 30"/>
                  <a:gd name="T4" fmla="*/ 17 w 129"/>
                  <a:gd name="T5" fmla="*/ 23 h 30"/>
                  <a:gd name="T6" fmla="*/ 33 w 129"/>
                  <a:gd name="T7" fmla="*/ 17 h 30"/>
                  <a:gd name="T8" fmla="*/ 50 w 129"/>
                  <a:gd name="T9" fmla="*/ 14 h 30"/>
                  <a:gd name="T10" fmla="*/ 69 w 129"/>
                  <a:gd name="T11" fmla="*/ 12 h 30"/>
                  <a:gd name="T12" fmla="*/ 86 w 129"/>
                  <a:gd name="T13" fmla="*/ 12 h 30"/>
                  <a:gd name="T14" fmla="*/ 102 w 129"/>
                  <a:gd name="T15" fmla="*/ 12 h 30"/>
                  <a:gd name="T16" fmla="*/ 115 w 129"/>
                  <a:gd name="T17" fmla="*/ 15 h 30"/>
                  <a:gd name="T18" fmla="*/ 124 w 129"/>
                  <a:gd name="T19" fmla="*/ 20 h 30"/>
                  <a:gd name="T20" fmla="*/ 129 w 129"/>
                  <a:gd name="T21" fmla="*/ 10 h 30"/>
                  <a:gd name="T22" fmla="*/ 117 w 129"/>
                  <a:gd name="T23" fmla="*/ 6 h 30"/>
                  <a:gd name="T24" fmla="*/ 102 w 129"/>
                  <a:gd name="T25" fmla="*/ 2 h 30"/>
                  <a:gd name="T26" fmla="*/ 86 w 129"/>
                  <a:gd name="T27" fmla="*/ 0 h 30"/>
                  <a:gd name="T28" fmla="*/ 69 w 129"/>
                  <a:gd name="T29" fmla="*/ 2 h 30"/>
                  <a:gd name="T30" fmla="*/ 50 w 129"/>
                  <a:gd name="T31" fmla="*/ 5 h 30"/>
                  <a:gd name="T32" fmla="*/ 31 w 129"/>
                  <a:gd name="T33" fmla="*/ 8 h 30"/>
                  <a:gd name="T34" fmla="*/ 15 w 129"/>
                  <a:gd name="T35" fmla="*/ 14 h 30"/>
                  <a:gd name="T36" fmla="*/ 0 w 129"/>
                  <a:gd name="T37" fmla="*/ 21 h 30"/>
                  <a:gd name="T38" fmla="*/ 0 w 129"/>
                  <a:gd name="T39" fmla="*/ 21 h 30"/>
                  <a:gd name="T40" fmla="*/ 4 w 129"/>
                  <a:gd name="T4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9" h="30">
                    <a:moveTo>
                      <a:pt x="4" y="30"/>
                    </a:moveTo>
                    <a:lnTo>
                      <a:pt x="4" y="30"/>
                    </a:lnTo>
                    <a:lnTo>
                      <a:pt x="17" y="23"/>
                    </a:lnTo>
                    <a:lnTo>
                      <a:pt x="33" y="17"/>
                    </a:lnTo>
                    <a:lnTo>
                      <a:pt x="50" y="14"/>
                    </a:lnTo>
                    <a:lnTo>
                      <a:pt x="69" y="12"/>
                    </a:lnTo>
                    <a:lnTo>
                      <a:pt x="86" y="12"/>
                    </a:lnTo>
                    <a:lnTo>
                      <a:pt x="102" y="12"/>
                    </a:lnTo>
                    <a:lnTo>
                      <a:pt x="115" y="15"/>
                    </a:lnTo>
                    <a:lnTo>
                      <a:pt x="124" y="20"/>
                    </a:lnTo>
                    <a:lnTo>
                      <a:pt x="129" y="10"/>
                    </a:lnTo>
                    <a:lnTo>
                      <a:pt x="117" y="6"/>
                    </a:lnTo>
                    <a:lnTo>
                      <a:pt x="102" y="2"/>
                    </a:lnTo>
                    <a:lnTo>
                      <a:pt x="86" y="0"/>
                    </a:lnTo>
                    <a:lnTo>
                      <a:pt x="69" y="2"/>
                    </a:lnTo>
                    <a:lnTo>
                      <a:pt x="50" y="5"/>
                    </a:lnTo>
                    <a:lnTo>
                      <a:pt x="31" y="8"/>
                    </a:lnTo>
                    <a:lnTo>
                      <a:pt x="15" y="14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301" name="Freeform 525"/>
              <p:cNvSpPr>
                <a:spLocks/>
              </p:cNvSpPr>
              <p:nvPr/>
            </p:nvSpPr>
            <p:spPr bwMode="auto">
              <a:xfrm>
                <a:off x="4064" y="2474"/>
                <a:ext cx="16" cy="18"/>
              </a:xfrm>
              <a:custGeom>
                <a:avLst/>
                <a:gdLst>
                  <a:gd name="T0" fmla="*/ 28 w 33"/>
                  <a:gd name="T1" fmla="*/ 21 h 36"/>
                  <a:gd name="T2" fmla="*/ 28 w 33"/>
                  <a:gd name="T3" fmla="*/ 21 h 36"/>
                  <a:gd name="T4" fmla="*/ 22 w 33"/>
                  <a:gd name="T5" fmla="*/ 24 h 36"/>
                  <a:gd name="T6" fmla="*/ 17 w 33"/>
                  <a:gd name="T7" fmla="*/ 24 h 36"/>
                  <a:gd name="T8" fmla="*/ 12 w 33"/>
                  <a:gd name="T9" fmla="*/ 24 h 36"/>
                  <a:gd name="T10" fmla="*/ 11 w 33"/>
                  <a:gd name="T11" fmla="*/ 23 h 36"/>
                  <a:gd name="T12" fmla="*/ 10 w 33"/>
                  <a:gd name="T13" fmla="*/ 23 h 36"/>
                  <a:gd name="T14" fmla="*/ 11 w 33"/>
                  <a:gd name="T15" fmla="*/ 21 h 36"/>
                  <a:gd name="T16" fmla="*/ 14 w 33"/>
                  <a:gd name="T17" fmla="*/ 15 h 36"/>
                  <a:gd name="T18" fmla="*/ 22 w 33"/>
                  <a:gd name="T19" fmla="*/ 9 h 36"/>
                  <a:gd name="T20" fmla="*/ 18 w 33"/>
                  <a:gd name="T21" fmla="*/ 0 h 36"/>
                  <a:gd name="T22" fmla="*/ 7 w 33"/>
                  <a:gd name="T23" fmla="*/ 8 h 36"/>
                  <a:gd name="T24" fmla="*/ 2 w 33"/>
                  <a:gd name="T25" fmla="*/ 16 h 36"/>
                  <a:gd name="T26" fmla="*/ 0 w 33"/>
                  <a:gd name="T27" fmla="*/ 23 h 36"/>
                  <a:gd name="T28" fmla="*/ 4 w 33"/>
                  <a:gd name="T29" fmla="*/ 30 h 36"/>
                  <a:gd name="T30" fmla="*/ 10 w 33"/>
                  <a:gd name="T31" fmla="*/ 33 h 36"/>
                  <a:gd name="T32" fmla="*/ 17 w 33"/>
                  <a:gd name="T33" fmla="*/ 36 h 36"/>
                  <a:gd name="T34" fmla="*/ 25 w 33"/>
                  <a:gd name="T35" fmla="*/ 33 h 36"/>
                  <a:gd name="T36" fmla="*/ 33 w 33"/>
                  <a:gd name="T37" fmla="*/ 30 h 36"/>
                  <a:gd name="T38" fmla="*/ 33 w 33"/>
                  <a:gd name="T39" fmla="*/ 30 h 36"/>
                  <a:gd name="T40" fmla="*/ 28 w 33"/>
                  <a:gd name="T41" fmla="*/ 2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3" h="36">
                    <a:moveTo>
                      <a:pt x="28" y="21"/>
                    </a:moveTo>
                    <a:lnTo>
                      <a:pt x="28" y="21"/>
                    </a:lnTo>
                    <a:lnTo>
                      <a:pt x="22" y="24"/>
                    </a:lnTo>
                    <a:lnTo>
                      <a:pt x="17" y="24"/>
                    </a:lnTo>
                    <a:lnTo>
                      <a:pt x="12" y="24"/>
                    </a:lnTo>
                    <a:lnTo>
                      <a:pt x="11" y="23"/>
                    </a:lnTo>
                    <a:lnTo>
                      <a:pt x="10" y="23"/>
                    </a:lnTo>
                    <a:lnTo>
                      <a:pt x="11" y="21"/>
                    </a:lnTo>
                    <a:lnTo>
                      <a:pt x="14" y="15"/>
                    </a:lnTo>
                    <a:lnTo>
                      <a:pt x="22" y="9"/>
                    </a:lnTo>
                    <a:lnTo>
                      <a:pt x="18" y="0"/>
                    </a:lnTo>
                    <a:lnTo>
                      <a:pt x="7" y="8"/>
                    </a:lnTo>
                    <a:lnTo>
                      <a:pt x="2" y="16"/>
                    </a:lnTo>
                    <a:lnTo>
                      <a:pt x="0" y="23"/>
                    </a:lnTo>
                    <a:lnTo>
                      <a:pt x="4" y="30"/>
                    </a:lnTo>
                    <a:lnTo>
                      <a:pt x="10" y="33"/>
                    </a:lnTo>
                    <a:lnTo>
                      <a:pt x="17" y="36"/>
                    </a:lnTo>
                    <a:lnTo>
                      <a:pt x="25" y="33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28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302" name="Freeform 526"/>
              <p:cNvSpPr>
                <a:spLocks/>
              </p:cNvSpPr>
              <p:nvPr/>
            </p:nvSpPr>
            <p:spPr bwMode="auto">
              <a:xfrm>
                <a:off x="4078" y="2477"/>
                <a:ext cx="55" cy="12"/>
              </a:xfrm>
              <a:custGeom>
                <a:avLst/>
                <a:gdLst>
                  <a:gd name="T0" fmla="*/ 112 w 112"/>
                  <a:gd name="T1" fmla="*/ 12 h 26"/>
                  <a:gd name="T2" fmla="*/ 112 w 112"/>
                  <a:gd name="T3" fmla="*/ 12 h 26"/>
                  <a:gd name="T4" fmla="*/ 101 w 112"/>
                  <a:gd name="T5" fmla="*/ 5 h 26"/>
                  <a:gd name="T6" fmla="*/ 89 w 112"/>
                  <a:gd name="T7" fmla="*/ 2 h 26"/>
                  <a:gd name="T8" fmla="*/ 74 w 112"/>
                  <a:gd name="T9" fmla="*/ 0 h 26"/>
                  <a:gd name="T10" fmla="*/ 58 w 112"/>
                  <a:gd name="T11" fmla="*/ 3 h 26"/>
                  <a:gd name="T12" fmla="*/ 40 w 112"/>
                  <a:gd name="T13" fmla="*/ 5 h 26"/>
                  <a:gd name="T14" fmla="*/ 23 w 112"/>
                  <a:gd name="T15" fmla="*/ 9 h 26"/>
                  <a:gd name="T16" fmla="*/ 10 w 112"/>
                  <a:gd name="T17" fmla="*/ 13 h 26"/>
                  <a:gd name="T18" fmla="*/ 0 w 112"/>
                  <a:gd name="T19" fmla="*/ 17 h 26"/>
                  <a:gd name="T20" fmla="*/ 5 w 112"/>
                  <a:gd name="T21" fmla="*/ 26 h 26"/>
                  <a:gd name="T22" fmla="*/ 13 w 112"/>
                  <a:gd name="T23" fmla="*/ 22 h 26"/>
                  <a:gd name="T24" fmla="*/ 25 w 112"/>
                  <a:gd name="T25" fmla="*/ 18 h 26"/>
                  <a:gd name="T26" fmla="*/ 40 w 112"/>
                  <a:gd name="T27" fmla="*/ 14 h 26"/>
                  <a:gd name="T28" fmla="*/ 58 w 112"/>
                  <a:gd name="T29" fmla="*/ 12 h 26"/>
                  <a:gd name="T30" fmla="*/ 74 w 112"/>
                  <a:gd name="T31" fmla="*/ 12 h 26"/>
                  <a:gd name="T32" fmla="*/ 89 w 112"/>
                  <a:gd name="T33" fmla="*/ 11 h 26"/>
                  <a:gd name="T34" fmla="*/ 99 w 112"/>
                  <a:gd name="T35" fmla="*/ 14 h 26"/>
                  <a:gd name="T36" fmla="*/ 103 w 112"/>
                  <a:gd name="T37" fmla="*/ 17 h 26"/>
                  <a:gd name="T38" fmla="*/ 103 w 112"/>
                  <a:gd name="T39" fmla="*/ 17 h 26"/>
                  <a:gd name="T40" fmla="*/ 112 w 112"/>
                  <a:gd name="T41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2" h="26">
                    <a:moveTo>
                      <a:pt x="112" y="12"/>
                    </a:moveTo>
                    <a:lnTo>
                      <a:pt x="112" y="12"/>
                    </a:lnTo>
                    <a:lnTo>
                      <a:pt x="101" y="5"/>
                    </a:lnTo>
                    <a:lnTo>
                      <a:pt x="89" y="2"/>
                    </a:lnTo>
                    <a:lnTo>
                      <a:pt x="74" y="0"/>
                    </a:lnTo>
                    <a:lnTo>
                      <a:pt x="58" y="3"/>
                    </a:lnTo>
                    <a:lnTo>
                      <a:pt x="40" y="5"/>
                    </a:lnTo>
                    <a:lnTo>
                      <a:pt x="23" y="9"/>
                    </a:lnTo>
                    <a:lnTo>
                      <a:pt x="10" y="13"/>
                    </a:lnTo>
                    <a:lnTo>
                      <a:pt x="0" y="17"/>
                    </a:lnTo>
                    <a:lnTo>
                      <a:pt x="5" y="26"/>
                    </a:lnTo>
                    <a:lnTo>
                      <a:pt x="13" y="22"/>
                    </a:lnTo>
                    <a:lnTo>
                      <a:pt x="25" y="18"/>
                    </a:lnTo>
                    <a:lnTo>
                      <a:pt x="40" y="14"/>
                    </a:lnTo>
                    <a:lnTo>
                      <a:pt x="58" y="12"/>
                    </a:lnTo>
                    <a:lnTo>
                      <a:pt x="74" y="12"/>
                    </a:lnTo>
                    <a:lnTo>
                      <a:pt x="89" y="11"/>
                    </a:lnTo>
                    <a:lnTo>
                      <a:pt x="99" y="14"/>
                    </a:lnTo>
                    <a:lnTo>
                      <a:pt x="103" y="17"/>
                    </a:lnTo>
                    <a:lnTo>
                      <a:pt x="103" y="17"/>
                    </a:lnTo>
                    <a:lnTo>
                      <a:pt x="112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303" name="Freeform 527"/>
              <p:cNvSpPr>
                <a:spLocks/>
              </p:cNvSpPr>
              <p:nvPr/>
            </p:nvSpPr>
            <p:spPr bwMode="auto">
              <a:xfrm>
                <a:off x="4129" y="2469"/>
                <a:ext cx="12" cy="19"/>
              </a:xfrm>
              <a:custGeom>
                <a:avLst/>
                <a:gdLst>
                  <a:gd name="T0" fmla="*/ 11 w 25"/>
                  <a:gd name="T1" fmla="*/ 10 h 38"/>
                  <a:gd name="T2" fmla="*/ 11 w 25"/>
                  <a:gd name="T3" fmla="*/ 10 h 38"/>
                  <a:gd name="T4" fmla="*/ 16 w 25"/>
                  <a:gd name="T5" fmla="*/ 18 h 38"/>
                  <a:gd name="T6" fmla="*/ 15 w 25"/>
                  <a:gd name="T7" fmla="*/ 26 h 38"/>
                  <a:gd name="T8" fmla="*/ 12 w 25"/>
                  <a:gd name="T9" fmla="*/ 29 h 38"/>
                  <a:gd name="T10" fmla="*/ 9 w 25"/>
                  <a:gd name="T11" fmla="*/ 27 h 38"/>
                  <a:gd name="T12" fmla="*/ 0 w 25"/>
                  <a:gd name="T13" fmla="*/ 32 h 38"/>
                  <a:gd name="T14" fmla="*/ 12 w 25"/>
                  <a:gd name="T15" fmla="*/ 38 h 38"/>
                  <a:gd name="T16" fmla="*/ 24 w 25"/>
                  <a:gd name="T17" fmla="*/ 30 h 38"/>
                  <a:gd name="T18" fmla="*/ 25 w 25"/>
                  <a:gd name="T19" fmla="*/ 15 h 38"/>
                  <a:gd name="T20" fmla="*/ 16 w 25"/>
                  <a:gd name="T21" fmla="*/ 0 h 38"/>
                  <a:gd name="T22" fmla="*/ 16 w 25"/>
                  <a:gd name="T23" fmla="*/ 0 h 38"/>
                  <a:gd name="T24" fmla="*/ 11 w 25"/>
                  <a:gd name="T25" fmla="*/ 1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8">
                    <a:moveTo>
                      <a:pt x="11" y="10"/>
                    </a:moveTo>
                    <a:lnTo>
                      <a:pt x="11" y="10"/>
                    </a:lnTo>
                    <a:lnTo>
                      <a:pt x="16" y="18"/>
                    </a:lnTo>
                    <a:lnTo>
                      <a:pt x="15" y="26"/>
                    </a:lnTo>
                    <a:lnTo>
                      <a:pt x="12" y="29"/>
                    </a:lnTo>
                    <a:lnTo>
                      <a:pt x="9" y="27"/>
                    </a:lnTo>
                    <a:lnTo>
                      <a:pt x="0" y="32"/>
                    </a:lnTo>
                    <a:lnTo>
                      <a:pt x="12" y="38"/>
                    </a:lnTo>
                    <a:lnTo>
                      <a:pt x="24" y="30"/>
                    </a:lnTo>
                    <a:lnTo>
                      <a:pt x="25" y="15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1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304" name="Freeform 528"/>
              <p:cNvSpPr>
                <a:spLocks/>
              </p:cNvSpPr>
              <p:nvPr/>
            </p:nvSpPr>
            <p:spPr bwMode="auto">
              <a:xfrm>
                <a:off x="3981" y="2559"/>
                <a:ext cx="4" cy="5"/>
              </a:xfrm>
              <a:custGeom>
                <a:avLst/>
                <a:gdLst>
                  <a:gd name="T0" fmla="*/ 7 w 7"/>
                  <a:gd name="T1" fmla="*/ 0 h 9"/>
                  <a:gd name="T2" fmla="*/ 3 w 7"/>
                  <a:gd name="T3" fmla="*/ 0 h 9"/>
                  <a:gd name="T4" fmla="*/ 0 w 7"/>
                  <a:gd name="T5" fmla="*/ 2 h 9"/>
                  <a:gd name="T6" fmla="*/ 0 w 7"/>
                  <a:gd name="T7" fmla="*/ 7 h 9"/>
                  <a:gd name="T8" fmla="*/ 2 w 7"/>
                  <a:gd name="T9" fmla="*/ 9 h 9"/>
                  <a:gd name="T10" fmla="*/ 7 w 7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9">
                    <a:moveTo>
                      <a:pt x="7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305" name="Freeform 529"/>
              <p:cNvSpPr>
                <a:spLocks/>
              </p:cNvSpPr>
              <p:nvPr/>
            </p:nvSpPr>
            <p:spPr bwMode="auto">
              <a:xfrm>
                <a:off x="3982" y="2559"/>
                <a:ext cx="32" cy="25"/>
              </a:xfrm>
              <a:custGeom>
                <a:avLst/>
                <a:gdLst>
                  <a:gd name="T0" fmla="*/ 63 w 63"/>
                  <a:gd name="T1" fmla="*/ 43 h 50"/>
                  <a:gd name="T2" fmla="*/ 60 w 63"/>
                  <a:gd name="T3" fmla="*/ 40 h 50"/>
                  <a:gd name="T4" fmla="*/ 56 w 63"/>
                  <a:gd name="T5" fmla="*/ 38 h 50"/>
                  <a:gd name="T6" fmla="*/ 49 w 63"/>
                  <a:gd name="T7" fmla="*/ 32 h 50"/>
                  <a:gd name="T8" fmla="*/ 40 w 63"/>
                  <a:gd name="T9" fmla="*/ 25 h 50"/>
                  <a:gd name="T10" fmla="*/ 30 w 63"/>
                  <a:gd name="T11" fmla="*/ 17 h 50"/>
                  <a:gd name="T12" fmla="*/ 21 w 63"/>
                  <a:gd name="T13" fmla="*/ 11 h 50"/>
                  <a:gd name="T14" fmla="*/ 11 w 63"/>
                  <a:gd name="T15" fmla="*/ 5 h 50"/>
                  <a:gd name="T16" fmla="*/ 5 w 63"/>
                  <a:gd name="T17" fmla="*/ 0 h 50"/>
                  <a:gd name="T18" fmla="*/ 0 w 63"/>
                  <a:gd name="T19" fmla="*/ 9 h 50"/>
                  <a:gd name="T20" fmla="*/ 7 w 63"/>
                  <a:gd name="T21" fmla="*/ 14 h 50"/>
                  <a:gd name="T22" fmla="*/ 16 w 63"/>
                  <a:gd name="T23" fmla="*/ 20 h 50"/>
                  <a:gd name="T24" fmla="*/ 25 w 63"/>
                  <a:gd name="T25" fmla="*/ 27 h 50"/>
                  <a:gd name="T26" fmla="*/ 36 w 63"/>
                  <a:gd name="T27" fmla="*/ 32 h 50"/>
                  <a:gd name="T28" fmla="*/ 43 w 63"/>
                  <a:gd name="T29" fmla="*/ 39 h 50"/>
                  <a:gd name="T30" fmla="*/ 49 w 63"/>
                  <a:gd name="T31" fmla="*/ 45 h 50"/>
                  <a:gd name="T32" fmla="*/ 55 w 63"/>
                  <a:gd name="T33" fmla="*/ 50 h 50"/>
                  <a:gd name="T34" fmla="*/ 56 w 63"/>
                  <a:gd name="T35" fmla="*/ 50 h 50"/>
                  <a:gd name="T36" fmla="*/ 63 w 63"/>
                  <a:gd name="T37" fmla="*/ 4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3" h="50">
                    <a:moveTo>
                      <a:pt x="63" y="43"/>
                    </a:moveTo>
                    <a:lnTo>
                      <a:pt x="60" y="40"/>
                    </a:lnTo>
                    <a:lnTo>
                      <a:pt x="56" y="38"/>
                    </a:lnTo>
                    <a:lnTo>
                      <a:pt x="49" y="32"/>
                    </a:lnTo>
                    <a:lnTo>
                      <a:pt x="40" y="25"/>
                    </a:lnTo>
                    <a:lnTo>
                      <a:pt x="30" y="17"/>
                    </a:lnTo>
                    <a:lnTo>
                      <a:pt x="21" y="11"/>
                    </a:lnTo>
                    <a:lnTo>
                      <a:pt x="11" y="5"/>
                    </a:lnTo>
                    <a:lnTo>
                      <a:pt x="5" y="0"/>
                    </a:lnTo>
                    <a:lnTo>
                      <a:pt x="0" y="9"/>
                    </a:lnTo>
                    <a:lnTo>
                      <a:pt x="7" y="14"/>
                    </a:lnTo>
                    <a:lnTo>
                      <a:pt x="16" y="20"/>
                    </a:lnTo>
                    <a:lnTo>
                      <a:pt x="25" y="27"/>
                    </a:lnTo>
                    <a:lnTo>
                      <a:pt x="36" y="32"/>
                    </a:lnTo>
                    <a:lnTo>
                      <a:pt x="43" y="39"/>
                    </a:lnTo>
                    <a:lnTo>
                      <a:pt x="49" y="45"/>
                    </a:lnTo>
                    <a:lnTo>
                      <a:pt x="55" y="50"/>
                    </a:lnTo>
                    <a:lnTo>
                      <a:pt x="56" y="50"/>
                    </a:lnTo>
                    <a:lnTo>
                      <a:pt x="63" y="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306" name="Freeform 530"/>
              <p:cNvSpPr>
                <a:spLocks/>
              </p:cNvSpPr>
              <p:nvPr/>
            </p:nvSpPr>
            <p:spPr bwMode="auto">
              <a:xfrm>
                <a:off x="4011" y="2580"/>
                <a:ext cx="4" cy="4"/>
              </a:xfrm>
              <a:custGeom>
                <a:avLst/>
                <a:gdLst>
                  <a:gd name="T0" fmla="*/ 0 w 8"/>
                  <a:gd name="T1" fmla="*/ 7 h 8"/>
                  <a:gd name="T2" fmla="*/ 4 w 8"/>
                  <a:gd name="T3" fmla="*/ 8 h 8"/>
                  <a:gd name="T4" fmla="*/ 7 w 8"/>
                  <a:gd name="T5" fmla="*/ 7 h 8"/>
                  <a:gd name="T6" fmla="*/ 8 w 8"/>
                  <a:gd name="T7" fmla="*/ 3 h 8"/>
                  <a:gd name="T8" fmla="*/ 7 w 8"/>
                  <a:gd name="T9" fmla="*/ 0 h 8"/>
                  <a:gd name="T10" fmla="*/ 0 w 8"/>
                  <a:gd name="T11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0" y="7"/>
                    </a:moveTo>
                    <a:lnTo>
                      <a:pt x="4" y="8"/>
                    </a:lnTo>
                    <a:lnTo>
                      <a:pt x="7" y="7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307" name="Freeform 531"/>
              <p:cNvSpPr>
                <a:spLocks/>
              </p:cNvSpPr>
              <p:nvPr/>
            </p:nvSpPr>
            <p:spPr bwMode="auto">
              <a:xfrm>
                <a:off x="4330" y="2608"/>
                <a:ext cx="2" cy="6"/>
              </a:xfrm>
              <a:custGeom>
                <a:avLst/>
                <a:gdLst>
                  <a:gd name="T0" fmla="*/ 4 w 4"/>
                  <a:gd name="T1" fmla="*/ 0 h 12"/>
                  <a:gd name="T2" fmla="*/ 1 w 4"/>
                  <a:gd name="T3" fmla="*/ 2 h 12"/>
                  <a:gd name="T4" fmla="*/ 0 w 4"/>
                  <a:gd name="T5" fmla="*/ 6 h 12"/>
                  <a:gd name="T6" fmla="*/ 1 w 4"/>
                  <a:gd name="T7" fmla="*/ 9 h 12"/>
                  <a:gd name="T8" fmla="*/ 4 w 4"/>
                  <a:gd name="T9" fmla="*/ 12 h 12"/>
                  <a:gd name="T10" fmla="*/ 4 w 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2">
                    <a:moveTo>
                      <a:pt x="4" y="0"/>
                    </a:moveTo>
                    <a:lnTo>
                      <a:pt x="1" y="2"/>
                    </a:lnTo>
                    <a:lnTo>
                      <a:pt x="0" y="6"/>
                    </a:lnTo>
                    <a:lnTo>
                      <a:pt x="1" y="9"/>
                    </a:lnTo>
                    <a:lnTo>
                      <a:pt x="4" y="1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308" name="Freeform 532"/>
              <p:cNvSpPr>
                <a:spLocks/>
              </p:cNvSpPr>
              <p:nvPr/>
            </p:nvSpPr>
            <p:spPr bwMode="auto">
              <a:xfrm>
                <a:off x="4332" y="2587"/>
                <a:ext cx="58" cy="28"/>
              </a:xfrm>
              <a:custGeom>
                <a:avLst/>
                <a:gdLst>
                  <a:gd name="T0" fmla="*/ 109 w 115"/>
                  <a:gd name="T1" fmla="*/ 0 h 55"/>
                  <a:gd name="T2" fmla="*/ 88 w 115"/>
                  <a:gd name="T3" fmla="*/ 19 h 55"/>
                  <a:gd name="T4" fmla="*/ 73 w 115"/>
                  <a:gd name="T5" fmla="*/ 31 h 55"/>
                  <a:gd name="T6" fmla="*/ 59 w 115"/>
                  <a:gd name="T7" fmla="*/ 39 h 55"/>
                  <a:gd name="T8" fmla="*/ 49 w 115"/>
                  <a:gd name="T9" fmla="*/ 42 h 55"/>
                  <a:gd name="T10" fmla="*/ 38 w 115"/>
                  <a:gd name="T11" fmla="*/ 43 h 55"/>
                  <a:gd name="T12" fmla="*/ 27 w 115"/>
                  <a:gd name="T13" fmla="*/ 43 h 55"/>
                  <a:gd name="T14" fmla="*/ 14 w 115"/>
                  <a:gd name="T15" fmla="*/ 41 h 55"/>
                  <a:gd name="T16" fmla="*/ 0 w 115"/>
                  <a:gd name="T17" fmla="*/ 41 h 55"/>
                  <a:gd name="T18" fmla="*/ 0 w 115"/>
                  <a:gd name="T19" fmla="*/ 53 h 55"/>
                  <a:gd name="T20" fmla="*/ 14 w 115"/>
                  <a:gd name="T21" fmla="*/ 53 h 55"/>
                  <a:gd name="T22" fmla="*/ 27 w 115"/>
                  <a:gd name="T23" fmla="*/ 53 h 55"/>
                  <a:gd name="T24" fmla="*/ 38 w 115"/>
                  <a:gd name="T25" fmla="*/ 55 h 55"/>
                  <a:gd name="T26" fmla="*/ 51 w 115"/>
                  <a:gd name="T27" fmla="*/ 51 h 55"/>
                  <a:gd name="T28" fmla="*/ 64 w 115"/>
                  <a:gd name="T29" fmla="*/ 48 h 55"/>
                  <a:gd name="T30" fmla="*/ 77 w 115"/>
                  <a:gd name="T31" fmla="*/ 40 h 55"/>
                  <a:gd name="T32" fmla="*/ 95 w 115"/>
                  <a:gd name="T33" fmla="*/ 26 h 55"/>
                  <a:gd name="T34" fmla="*/ 115 w 115"/>
                  <a:gd name="T35" fmla="*/ 6 h 55"/>
                  <a:gd name="T36" fmla="*/ 109 w 115"/>
                  <a:gd name="T3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5" h="55">
                    <a:moveTo>
                      <a:pt x="109" y="0"/>
                    </a:moveTo>
                    <a:lnTo>
                      <a:pt x="88" y="19"/>
                    </a:lnTo>
                    <a:lnTo>
                      <a:pt x="73" y="31"/>
                    </a:lnTo>
                    <a:lnTo>
                      <a:pt x="59" y="39"/>
                    </a:lnTo>
                    <a:lnTo>
                      <a:pt x="49" y="42"/>
                    </a:lnTo>
                    <a:lnTo>
                      <a:pt x="38" y="43"/>
                    </a:lnTo>
                    <a:lnTo>
                      <a:pt x="27" y="43"/>
                    </a:lnTo>
                    <a:lnTo>
                      <a:pt x="14" y="41"/>
                    </a:lnTo>
                    <a:lnTo>
                      <a:pt x="0" y="41"/>
                    </a:lnTo>
                    <a:lnTo>
                      <a:pt x="0" y="53"/>
                    </a:lnTo>
                    <a:lnTo>
                      <a:pt x="14" y="53"/>
                    </a:lnTo>
                    <a:lnTo>
                      <a:pt x="27" y="53"/>
                    </a:lnTo>
                    <a:lnTo>
                      <a:pt x="38" y="55"/>
                    </a:lnTo>
                    <a:lnTo>
                      <a:pt x="51" y="51"/>
                    </a:lnTo>
                    <a:lnTo>
                      <a:pt x="64" y="48"/>
                    </a:lnTo>
                    <a:lnTo>
                      <a:pt x="77" y="40"/>
                    </a:lnTo>
                    <a:lnTo>
                      <a:pt x="95" y="26"/>
                    </a:lnTo>
                    <a:lnTo>
                      <a:pt x="115" y="6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309" name="Freeform 533"/>
              <p:cNvSpPr>
                <a:spLocks/>
              </p:cNvSpPr>
              <p:nvPr/>
            </p:nvSpPr>
            <p:spPr bwMode="auto">
              <a:xfrm>
                <a:off x="4386" y="2587"/>
                <a:ext cx="4" cy="4"/>
              </a:xfrm>
              <a:custGeom>
                <a:avLst/>
                <a:gdLst>
                  <a:gd name="T0" fmla="*/ 6 w 8"/>
                  <a:gd name="T1" fmla="*/ 8 h 8"/>
                  <a:gd name="T2" fmla="*/ 8 w 8"/>
                  <a:gd name="T3" fmla="*/ 5 h 8"/>
                  <a:gd name="T4" fmla="*/ 6 w 8"/>
                  <a:gd name="T5" fmla="*/ 2 h 8"/>
                  <a:gd name="T6" fmla="*/ 3 w 8"/>
                  <a:gd name="T7" fmla="*/ 0 h 8"/>
                  <a:gd name="T8" fmla="*/ 0 w 8"/>
                  <a:gd name="T9" fmla="*/ 2 h 8"/>
                  <a:gd name="T10" fmla="*/ 6 w 8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6" y="8"/>
                    </a:moveTo>
                    <a:lnTo>
                      <a:pt x="8" y="5"/>
                    </a:lnTo>
                    <a:lnTo>
                      <a:pt x="6" y="2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310" name="Freeform 534"/>
              <p:cNvSpPr>
                <a:spLocks/>
              </p:cNvSpPr>
              <p:nvPr/>
            </p:nvSpPr>
            <p:spPr bwMode="auto">
              <a:xfrm>
                <a:off x="4382" y="2622"/>
                <a:ext cx="4" cy="4"/>
              </a:xfrm>
              <a:custGeom>
                <a:avLst/>
                <a:gdLst>
                  <a:gd name="T0" fmla="*/ 7 w 9"/>
                  <a:gd name="T1" fmla="*/ 8 h 8"/>
                  <a:gd name="T2" fmla="*/ 9 w 9"/>
                  <a:gd name="T3" fmla="*/ 4 h 8"/>
                  <a:gd name="T4" fmla="*/ 7 w 9"/>
                  <a:gd name="T5" fmla="*/ 1 h 8"/>
                  <a:gd name="T6" fmla="*/ 4 w 9"/>
                  <a:gd name="T7" fmla="*/ 0 h 8"/>
                  <a:gd name="T8" fmla="*/ 0 w 9"/>
                  <a:gd name="T9" fmla="*/ 1 h 8"/>
                  <a:gd name="T10" fmla="*/ 7 w 9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7" y="8"/>
                    </a:moveTo>
                    <a:lnTo>
                      <a:pt x="9" y="4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311" name="Freeform 535"/>
              <p:cNvSpPr>
                <a:spLocks/>
              </p:cNvSpPr>
              <p:nvPr/>
            </p:nvSpPr>
            <p:spPr bwMode="auto">
              <a:xfrm>
                <a:off x="4323" y="2622"/>
                <a:ext cx="63" cy="23"/>
              </a:xfrm>
              <a:custGeom>
                <a:avLst/>
                <a:gdLst>
                  <a:gd name="T0" fmla="*/ 0 w 124"/>
                  <a:gd name="T1" fmla="*/ 34 h 46"/>
                  <a:gd name="T2" fmla="*/ 15 w 124"/>
                  <a:gd name="T3" fmla="*/ 42 h 46"/>
                  <a:gd name="T4" fmla="*/ 32 w 124"/>
                  <a:gd name="T5" fmla="*/ 46 h 46"/>
                  <a:gd name="T6" fmla="*/ 51 w 124"/>
                  <a:gd name="T7" fmla="*/ 42 h 46"/>
                  <a:gd name="T8" fmla="*/ 68 w 124"/>
                  <a:gd name="T9" fmla="*/ 37 h 46"/>
                  <a:gd name="T10" fmla="*/ 86 w 124"/>
                  <a:gd name="T11" fmla="*/ 30 h 46"/>
                  <a:gd name="T12" fmla="*/ 101 w 124"/>
                  <a:gd name="T13" fmla="*/ 22 h 46"/>
                  <a:gd name="T14" fmla="*/ 114 w 124"/>
                  <a:gd name="T15" fmla="*/ 14 h 46"/>
                  <a:gd name="T16" fmla="*/ 124 w 124"/>
                  <a:gd name="T17" fmla="*/ 7 h 46"/>
                  <a:gd name="T18" fmla="*/ 117 w 124"/>
                  <a:gd name="T19" fmla="*/ 0 h 46"/>
                  <a:gd name="T20" fmla="*/ 109 w 124"/>
                  <a:gd name="T21" fmla="*/ 4 h 46"/>
                  <a:gd name="T22" fmla="*/ 97 w 124"/>
                  <a:gd name="T23" fmla="*/ 13 h 46"/>
                  <a:gd name="T24" fmla="*/ 82 w 124"/>
                  <a:gd name="T25" fmla="*/ 21 h 46"/>
                  <a:gd name="T26" fmla="*/ 66 w 124"/>
                  <a:gd name="T27" fmla="*/ 27 h 46"/>
                  <a:gd name="T28" fmla="*/ 48 w 124"/>
                  <a:gd name="T29" fmla="*/ 33 h 46"/>
                  <a:gd name="T30" fmla="*/ 32 w 124"/>
                  <a:gd name="T31" fmla="*/ 34 h 46"/>
                  <a:gd name="T32" fmla="*/ 17 w 124"/>
                  <a:gd name="T33" fmla="*/ 33 h 46"/>
                  <a:gd name="T34" fmla="*/ 7 w 124"/>
                  <a:gd name="T35" fmla="*/ 27 h 46"/>
                  <a:gd name="T36" fmla="*/ 0 w 124"/>
                  <a:gd name="T37" fmla="*/ 3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4" h="46">
                    <a:moveTo>
                      <a:pt x="0" y="34"/>
                    </a:moveTo>
                    <a:lnTo>
                      <a:pt x="15" y="42"/>
                    </a:lnTo>
                    <a:lnTo>
                      <a:pt x="32" y="46"/>
                    </a:lnTo>
                    <a:lnTo>
                      <a:pt x="51" y="42"/>
                    </a:lnTo>
                    <a:lnTo>
                      <a:pt x="68" y="37"/>
                    </a:lnTo>
                    <a:lnTo>
                      <a:pt x="86" y="30"/>
                    </a:lnTo>
                    <a:lnTo>
                      <a:pt x="101" y="22"/>
                    </a:lnTo>
                    <a:lnTo>
                      <a:pt x="114" y="14"/>
                    </a:lnTo>
                    <a:lnTo>
                      <a:pt x="124" y="7"/>
                    </a:lnTo>
                    <a:lnTo>
                      <a:pt x="117" y="0"/>
                    </a:lnTo>
                    <a:lnTo>
                      <a:pt x="109" y="4"/>
                    </a:lnTo>
                    <a:lnTo>
                      <a:pt x="97" y="13"/>
                    </a:lnTo>
                    <a:lnTo>
                      <a:pt x="82" y="21"/>
                    </a:lnTo>
                    <a:lnTo>
                      <a:pt x="66" y="27"/>
                    </a:lnTo>
                    <a:lnTo>
                      <a:pt x="48" y="33"/>
                    </a:lnTo>
                    <a:lnTo>
                      <a:pt x="32" y="34"/>
                    </a:lnTo>
                    <a:lnTo>
                      <a:pt x="17" y="33"/>
                    </a:lnTo>
                    <a:lnTo>
                      <a:pt x="7" y="27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312" name="Freeform 536"/>
              <p:cNvSpPr>
                <a:spLocks/>
              </p:cNvSpPr>
              <p:nvPr/>
            </p:nvSpPr>
            <p:spPr bwMode="auto">
              <a:xfrm>
                <a:off x="4323" y="2636"/>
                <a:ext cx="4" cy="4"/>
              </a:xfrm>
              <a:custGeom>
                <a:avLst/>
                <a:gdLst>
                  <a:gd name="T0" fmla="*/ 8 w 8"/>
                  <a:gd name="T1" fmla="*/ 1 h 8"/>
                  <a:gd name="T2" fmla="*/ 4 w 8"/>
                  <a:gd name="T3" fmla="*/ 0 h 8"/>
                  <a:gd name="T4" fmla="*/ 1 w 8"/>
                  <a:gd name="T5" fmla="*/ 1 h 8"/>
                  <a:gd name="T6" fmla="*/ 0 w 8"/>
                  <a:gd name="T7" fmla="*/ 5 h 8"/>
                  <a:gd name="T8" fmla="*/ 1 w 8"/>
                  <a:gd name="T9" fmla="*/ 8 h 8"/>
                  <a:gd name="T10" fmla="*/ 8 w 8"/>
                  <a:gd name="T11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8" y="1"/>
                    </a:moveTo>
                    <a:lnTo>
                      <a:pt x="4" y="0"/>
                    </a:lnTo>
                    <a:lnTo>
                      <a:pt x="1" y="1"/>
                    </a:lnTo>
                    <a:lnTo>
                      <a:pt x="0" y="5"/>
                    </a:lnTo>
                    <a:lnTo>
                      <a:pt x="1" y="8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313" name="Freeform 537"/>
              <p:cNvSpPr>
                <a:spLocks/>
              </p:cNvSpPr>
              <p:nvPr/>
            </p:nvSpPr>
            <p:spPr bwMode="auto">
              <a:xfrm>
                <a:off x="4318" y="2662"/>
                <a:ext cx="3" cy="4"/>
              </a:xfrm>
              <a:custGeom>
                <a:avLst/>
                <a:gdLst>
                  <a:gd name="T0" fmla="*/ 6 w 6"/>
                  <a:gd name="T1" fmla="*/ 0 h 9"/>
                  <a:gd name="T2" fmla="*/ 3 w 6"/>
                  <a:gd name="T3" fmla="*/ 1 h 9"/>
                  <a:gd name="T4" fmla="*/ 0 w 6"/>
                  <a:gd name="T5" fmla="*/ 4 h 9"/>
                  <a:gd name="T6" fmla="*/ 2 w 6"/>
                  <a:gd name="T7" fmla="*/ 7 h 9"/>
                  <a:gd name="T8" fmla="*/ 4 w 6"/>
                  <a:gd name="T9" fmla="*/ 9 h 9"/>
                  <a:gd name="T10" fmla="*/ 6 w 6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9">
                    <a:moveTo>
                      <a:pt x="6" y="0"/>
                    </a:moveTo>
                    <a:lnTo>
                      <a:pt x="3" y="1"/>
                    </a:lnTo>
                    <a:lnTo>
                      <a:pt x="0" y="4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314" name="Freeform 538"/>
              <p:cNvSpPr>
                <a:spLocks/>
              </p:cNvSpPr>
              <p:nvPr/>
            </p:nvSpPr>
            <p:spPr bwMode="auto">
              <a:xfrm>
                <a:off x="4319" y="2651"/>
                <a:ext cx="55" cy="19"/>
              </a:xfrm>
              <a:custGeom>
                <a:avLst/>
                <a:gdLst>
                  <a:gd name="T0" fmla="*/ 105 w 109"/>
                  <a:gd name="T1" fmla="*/ 0 h 37"/>
                  <a:gd name="T2" fmla="*/ 89 w 109"/>
                  <a:gd name="T3" fmla="*/ 11 h 37"/>
                  <a:gd name="T4" fmla="*/ 75 w 109"/>
                  <a:gd name="T5" fmla="*/ 18 h 37"/>
                  <a:gd name="T6" fmla="*/ 60 w 109"/>
                  <a:gd name="T7" fmla="*/ 23 h 37"/>
                  <a:gd name="T8" fmla="*/ 47 w 109"/>
                  <a:gd name="T9" fmla="*/ 26 h 37"/>
                  <a:gd name="T10" fmla="*/ 33 w 109"/>
                  <a:gd name="T11" fmla="*/ 26 h 37"/>
                  <a:gd name="T12" fmla="*/ 22 w 109"/>
                  <a:gd name="T13" fmla="*/ 27 h 37"/>
                  <a:gd name="T14" fmla="*/ 11 w 109"/>
                  <a:gd name="T15" fmla="*/ 25 h 37"/>
                  <a:gd name="T16" fmla="*/ 2 w 109"/>
                  <a:gd name="T17" fmla="*/ 21 h 37"/>
                  <a:gd name="T18" fmla="*/ 0 w 109"/>
                  <a:gd name="T19" fmla="*/ 30 h 37"/>
                  <a:gd name="T20" fmla="*/ 9 w 109"/>
                  <a:gd name="T21" fmla="*/ 34 h 37"/>
                  <a:gd name="T22" fmla="*/ 22 w 109"/>
                  <a:gd name="T23" fmla="*/ 36 h 37"/>
                  <a:gd name="T24" fmla="*/ 33 w 109"/>
                  <a:gd name="T25" fmla="*/ 37 h 37"/>
                  <a:gd name="T26" fmla="*/ 47 w 109"/>
                  <a:gd name="T27" fmla="*/ 35 h 37"/>
                  <a:gd name="T28" fmla="*/ 62 w 109"/>
                  <a:gd name="T29" fmla="*/ 33 h 37"/>
                  <a:gd name="T30" fmla="*/ 77 w 109"/>
                  <a:gd name="T31" fmla="*/ 27 h 37"/>
                  <a:gd name="T32" fmla="*/ 93 w 109"/>
                  <a:gd name="T33" fmla="*/ 20 h 37"/>
                  <a:gd name="T34" fmla="*/ 109 w 109"/>
                  <a:gd name="T35" fmla="*/ 10 h 37"/>
                  <a:gd name="T36" fmla="*/ 105 w 109"/>
                  <a:gd name="T3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9" h="37">
                    <a:moveTo>
                      <a:pt x="105" y="0"/>
                    </a:moveTo>
                    <a:lnTo>
                      <a:pt x="89" y="11"/>
                    </a:lnTo>
                    <a:lnTo>
                      <a:pt x="75" y="18"/>
                    </a:lnTo>
                    <a:lnTo>
                      <a:pt x="60" y="23"/>
                    </a:lnTo>
                    <a:lnTo>
                      <a:pt x="47" y="26"/>
                    </a:lnTo>
                    <a:lnTo>
                      <a:pt x="33" y="26"/>
                    </a:lnTo>
                    <a:lnTo>
                      <a:pt x="22" y="27"/>
                    </a:lnTo>
                    <a:lnTo>
                      <a:pt x="11" y="25"/>
                    </a:lnTo>
                    <a:lnTo>
                      <a:pt x="2" y="21"/>
                    </a:lnTo>
                    <a:lnTo>
                      <a:pt x="0" y="30"/>
                    </a:lnTo>
                    <a:lnTo>
                      <a:pt x="9" y="34"/>
                    </a:lnTo>
                    <a:lnTo>
                      <a:pt x="22" y="36"/>
                    </a:lnTo>
                    <a:lnTo>
                      <a:pt x="33" y="37"/>
                    </a:lnTo>
                    <a:lnTo>
                      <a:pt x="47" y="35"/>
                    </a:lnTo>
                    <a:lnTo>
                      <a:pt x="62" y="33"/>
                    </a:lnTo>
                    <a:lnTo>
                      <a:pt x="77" y="27"/>
                    </a:lnTo>
                    <a:lnTo>
                      <a:pt x="93" y="20"/>
                    </a:lnTo>
                    <a:lnTo>
                      <a:pt x="109" y="10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315" name="Freeform 539"/>
              <p:cNvSpPr>
                <a:spLocks/>
              </p:cNvSpPr>
              <p:nvPr/>
            </p:nvSpPr>
            <p:spPr bwMode="auto">
              <a:xfrm>
                <a:off x="4372" y="2651"/>
                <a:ext cx="3" cy="5"/>
              </a:xfrm>
              <a:custGeom>
                <a:avLst/>
                <a:gdLst>
                  <a:gd name="T0" fmla="*/ 4 w 7"/>
                  <a:gd name="T1" fmla="*/ 10 h 10"/>
                  <a:gd name="T2" fmla="*/ 7 w 7"/>
                  <a:gd name="T3" fmla="*/ 7 h 10"/>
                  <a:gd name="T4" fmla="*/ 7 w 7"/>
                  <a:gd name="T5" fmla="*/ 3 h 10"/>
                  <a:gd name="T6" fmla="*/ 3 w 7"/>
                  <a:gd name="T7" fmla="*/ 0 h 10"/>
                  <a:gd name="T8" fmla="*/ 0 w 7"/>
                  <a:gd name="T9" fmla="*/ 0 h 10"/>
                  <a:gd name="T10" fmla="*/ 4 w 7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0">
                    <a:moveTo>
                      <a:pt x="4" y="10"/>
                    </a:moveTo>
                    <a:lnTo>
                      <a:pt x="7" y="7"/>
                    </a:lnTo>
                    <a:lnTo>
                      <a:pt x="7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4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316" name="Freeform 540"/>
              <p:cNvSpPr>
                <a:spLocks/>
              </p:cNvSpPr>
              <p:nvPr/>
            </p:nvSpPr>
            <p:spPr bwMode="auto">
              <a:xfrm>
                <a:off x="4352" y="2686"/>
                <a:ext cx="3" cy="5"/>
              </a:xfrm>
              <a:custGeom>
                <a:avLst/>
                <a:gdLst>
                  <a:gd name="T0" fmla="*/ 2 w 5"/>
                  <a:gd name="T1" fmla="*/ 9 h 9"/>
                  <a:gd name="T2" fmla="*/ 5 w 5"/>
                  <a:gd name="T3" fmla="*/ 7 h 9"/>
                  <a:gd name="T4" fmla="*/ 5 w 5"/>
                  <a:gd name="T5" fmla="*/ 3 h 9"/>
                  <a:gd name="T6" fmla="*/ 3 w 5"/>
                  <a:gd name="T7" fmla="*/ 1 h 9"/>
                  <a:gd name="T8" fmla="*/ 0 w 5"/>
                  <a:gd name="T9" fmla="*/ 0 h 9"/>
                  <a:gd name="T10" fmla="*/ 2 w 5"/>
                  <a:gd name="T1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9">
                    <a:moveTo>
                      <a:pt x="2" y="9"/>
                    </a:moveTo>
                    <a:lnTo>
                      <a:pt x="5" y="7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317" name="Freeform 541"/>
              <p:cNvSpPr>
                <a:spLocks/>
              </p:cNvSpPr>
              <p:nvPr/>
            </p:nvSpPr>
            <p:spPr bwMode="auto">
              <a:xfrm>
                <a:off x="4339" y="2686"/>
                <a:ext cx="14" cy="8"/>
              </a:xfrm>
              <a:custGeom>
                <a:avLst/>
                <a:gdLst>
                  <a:gd name="T0" fmla="*/ 0 w 29"/>
                  <a:gd name="T1" fmla="*/ 14 h 15"/>
                  <a:gd name="T2" fmla="*/ 2 w 29"/>
                  <a:gd name="T3" fmla="*/ 15 h 15"/>
                  <a:gd name="T4" fmla="*/ 9 w 29"/>
                  <a:gd name="T5" fmla="*/ 14 h 15"/>
                  <a:gd name="T6" fmla="*/ 18 w 29"/>
                  <a:gd name="T7" fmla="*/ 12 h 15"/>
                  <a:gd name="T8" fmla="*/ 29 w 29"/>
                  <a:gd name="T9" fmla="*/ 9 h 15"/>
                  <a:gd name="T10" fmla="*/ 27 w 29"/>
                  <a:gd name="T11" fmla="*/ 0 h 15"/>
                  <a:gd name="T12" fmla="*/ 16 w 29"/>
                  <a:gd name="T13" fmla="*/ 3 h 15"/>
                  <a:gd name="T14" fmla="*/ 9 w 29"/>
                  <a:gd name="T15" fmla="*/ 4 h 15"/>
                  <a:gd name="T16" fmla="*/ 2 w 29"/>
                  <a:gd name="T17" fmla="*/ 3 h 15"/>
                  <a:gd name="T18" fmla="*/ 0 w 29"/>
                  <a:gd name="T19" fmla="*/ 4 h 15"/>
                  <a:gd name="T20" fmla="*/ 0 w 29"/>
                  <a:gd name="T21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" h="15">
                    <a:moveTo>
                      <a:pt x="0" y="14"/>
                    </a:moveTo>
                    <a:lnTo>
                      <a:pt x="2" y="15"/>
                    </a:lnTo>
                    <a:lnTo>
                      <a:pt x="9" y="14"/>
                    </a:lnTo>
                    <a:lnTo>
                      <a:pt x="18" y="12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16" y="3"/>
                    </a:lnTo>
                    <a:lnTo>
                      <a:pt x="9" y="4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318" name="Freeform 542"/>
              <p:cNvSpPr>
                <a:spLocks/>
              </p:cNvSpPr>
              <p:nvPr/>
            </p:nvSpPr>
            <p:spPr bwMode="auto">
              <a:xfrm>
                <a:off x="4337" y="2689"/>
                <a:ext cx="2" cy="4"/>
              </a:xfrm>
              <a:custGeom>
                <a:avLst/>
                <a:gdLst>
                  <a:gd name="T0" fmla="*/ 5 w 5"/>
                  <a:gd name="T1" fmla="*/ 0 h 10"/>
                  <a:gd name="T2" fmla="*/ 2 w 5"/>
                  <a:gd name="T3" fmla="*/ 1 h 10"/>
                  <a:gd name="T4" fmla="*/ 0 w 5"/>
                  <a:gd name="T5" fmla="*/ 5 h 10"/>
                  <a:gd name="T6" fmla="*/ 2 w 5"/>
                  <a:gd name="T7" fmla="*/ 8 h 10"/>
                  <a:gd name="T8" fmla="*/ 5 w 5"/>
                  <a:gd name="T9" fmla="*/ 10 h 10"/>
                  <a:gd name="T10" fmla="*/ 5 w 5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0">
                    <a:moveTo>
                      <a:pt x="5" y="0"/>
                    </a:moveTo>
                    <a:lnTo>
                      <a:pt x="2" y="1"/>
                    </a:lnTo>
                    <a:lnTo>
                      <a:pt x="0" y="5"/>
                    </a:lnTo>
                    <a:lnTo>
                      <a:pt x="2" y="8"/>
                    </a:lnTo>
                    <a:lnTo>
                      <a:pt x="5" y="1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319" name="Freeform 543"/>
              <p:cNvSpPr>
                <a:spLocks/>
              </p:cNvSpPr>
              <p:nvPr/>
            </p:nvSpPr>
            <p:spPr bwMode="auto">
              <a:xfrm>
                <a:off x="4111" y="2572"/>
                <a:ext cx="3" cy="6"/>
              </a:xfrm>
              <a:custGeom>
                <a:avLst/>
                <a:gdLst>
                  <a:gd name="T0" fmla="*/ 0 w 6"/>
                  <a:gd name="T1" fmla="*/ 11 h 11"/>
                  <a:gd name="T2" fmla="*/ 3 w 6"/>
                  <a:gd name="T3" fmla="*/ 9 h 11"/>
                  <a:gd name="T4" fmla="*/ 6 w 6"/>
                  <a:gd name="T5" fmla="*/ 5 h 11"/>
                  <a:gd name="T6" fmla="*/ 3 w 6"/>
                  <a:gd name="T7" fmla="*/ 2 h 11"/>
                  <a:gd name="T8" fmla="*/ 0 w 6"/>
                  <a:gd name="T9" fmla="*/ 0 h 11"/>
                  <a:gd name="T10" fmla="*/ 0 w 6"/>
                  <a:gd name="T1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1">
                    <a:moveTo>
                      <a:pt x="0" y="11"/>
                    </a:moveTo>
                    <a:lnTo>
                      <a:pt x="3" y="9"/>
                    </a:lnTo>
                    <a:lnTo>
                      <a:pt x="6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320" name="Freeform 544"/>
              <p:cNvSpPr>
                <a:spLocks/>
              </p:cNvSpPr>
              <p:nvPr/>
            </p:nvSpPr>
            <p:spPr bwMode="auto">
              <a:xfrm>
                <a:off x="4087" y="2572"/>
                <a:ext cx="24" cy="23"/>
              </a:xfrm>
              <a:custGeom>
                <a:avLst/>
                <a:gdLst>
                  <a:gd name="T0" fmla="*/ 10 w 50"/>
                  <a:gd name="T1" fmla="*/ 46 h 46"/>
                  <a:gd name="T2" fmla="*/ 10 w 50"/>
                  <a:gd name="T3" fmla="*/ 38 h 46"/>
                  <a:gd name="T4" fmla="*/ 13 w 50"/>
                  <a:gd name="T5" fmla="*/ 32 h 46"/>
                  <a:gd name="T6" fmla="*/ 17 w 50"/>
                  <a:gd name="T7" fmla="*/ 26 h 46"/>
                  <a:gd name="T8" fmla="*/ 22 w 50"/>
                  <a:gd name="T9" fmla="*/ 22 h 46"/>
                  <a:gd name="T10" fmla="*/ 30 w 50"/>
                  <a:gd name="T11" fmla="*/ 17 h 46"/>
                  <a:gd name="T12" fmla="*/ 37 w 50"/>
                  <a:gd name="T13" fmla="*/ 13 h 46"/>
                  <a:gd name="T14" fmla="*/ 44 w 50"/>
                  <a:gd name="T15" fmla="*/ 11 h 46"/>
                  <a:gd name="T16" fmla="*/ 50 w 50"/>
                  <a:gd name="T17" fmla="*/ 11 h 46"/>
                  <a:gd name="T18" fmla="*/ 50 w 50"/>
                  <a:gd name="T19" fmla="*/ 0 h 46"/>
                  <a:gd name="T20" fmla="*/ 42 w 50"/>
                  <a:gd name="T21" fmla="*/ 2 h 46"/>
                  <a:gd name="T22" fmla="*/ 35 w 50"/>
                  <a:gd name="T23" fmla="*/ 4 h 46"/>
                  <a:gd name="T24" fmla="*/ 26 w 50"/>
                  <a:gd name="T25" fmla="*/ 8 h 46"/>
                  <a:gd name="T26" fmla="*/ 18 w 50"/>
                  <a:gd name="T27" fmla="*/ 12 h 46"/>
                  <a:gd name="T28" fmla="*/ 10 w 50"/>
                  <a:gd name="T29" fmla="*/ 19 h 46"/>
                  <a:gd name="T30" fmla="*/ 4 w 50"/>
                  <a:gd name="T31" fmla="*/ 27 h 46"/>
                  <a:gd name="T32" fmla="*/ 0 w 50"/>
                  <a:gd name="T33" fmla="*/ 35 h 46"/>
                  <a:gd name="T34" fmla="*/ 0 w 50"/>
                  <a:gd name="T35" fmla="*/ 46 h 46"/>
                  <a:gd name="T36" fmla="*/ 10 w 50"/>
                  <a:gd name="T3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0" h="46">
                    <a:moveTo>
                      <a:pt x="10" y="46"/>
                    </a:moveTo>
                    <a:lnTo>
                      <a:pt x="10" y="38"/>
                    </a:lnTo>
                    <a:lnTo>
                      <a:pt x="13" y="32"/>
                    </a:lnTo>
                    <a:lnTo>
                      <a:pt x="17" y="26"/>
                    </a:lnTo>
                    <a:lnTo>
                      <a:pt x="22" y="22"/>
                    </a:lnTo>
                    <a:lnTo>
                      <a:pt x="30" y="17"/>
                    </a:lnTo>
                    <a:lnTo>
                      <a:pt x="37" y="13"/>
                    </a:lnTo>
                    <a:lnTo>
                      <a:pt x="44" y="11"/>
                    </a:lnTo>
                    <a:lnTo>
                      <a:pt x="50" y="11"/>
                    </a:lnTo>
                    <a:lnTo>
                      <a:pt x="50" y="0"/>
                    </a:lnTo>
                    <a:lnTo>
                      <a:pt x="42" y="2"/>
                    </a:lnTo>
                    <a:lnTo>
                      <a:pt x="35" y="4"/>
                    </a:lnTo>
                    <a:lnTo>
                      <a:pt x="26" y="8"/>
                    </a:lnTo>
                    <a:lnTo>
                      <a:pt x="18" y="12"/>
                    </a:lnTo>
                    <a:lnTo>
                      <a:pt x="10" y="19"/>
                    </a:lnTo>
                    <a:lnTo>
                      <a:pt x="4" y="27"/>
                    </a:lnTo>
                    <a:lnTo>
                      <a:pt x="0" y="35"/>
                    </a:lnTo>
                    <a:lnTo>
                      <a:pt x="0" y="46"/>
                    </a:lnTo>
                    <a:lnTo>
                      <a:pt x="10" y="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321" name="Freeform 545"/>
              <p:cNvSpPr>
                <a:spLocks/>
              </p:cNvSpPr>
              <p:nvPr/>
            </p:nvSpPr>
            <p:spPr bwMode="auto">
              <a:xfrm>
                <a:off x="4087" y="2595"/>
                <a:ext cx="4" cy="3"/>
              </a:xfrm>
              <a:custGeom>
                <a:avLst/>
                <a:gdLst>
                  <a:gd name="T0" fmla="*/ 0 w 10"/>
                  <a:gd name="T1" fmla="*/ 0 h 4"/>
                  <a:gd name="T2" fmla="*/ 2 w 10"/>
                  <a:gd name="T3" fmla="*/ 3 h 4"/>
                  <a:gd name="T4" fmla="*/ 5 w 10"/>
                  <a:gd name="T5" fmla="*/ 4 h 4"/>
                  <a:gd name="T6" fmla="*/ 9 w 10"/>
                  <a:gd name="T7" fmla="*/ 3 h 4"/>
                  <a:gd name="T8" fmla="*/ 10 w 10"/>
                  <a:gd name="T9" fmla="*/ 0 h 4"/>
                  <a:gd name="T10" fmla="*/ 0 w 10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4">
                    <a:moveTo>
                      <a:pt x="0" y="0"/>
                    </a:moveTo>
                    <a:lnTo>
                      <a:pt x="2" y="3"/>
                    </a:lnTo>
                    <a:lnTo>
                      <a:pt x="5" y="4"/>
                    </a:lnTo>
                    <a:lnTo>
                      <a:pt x="9" y="3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322" name="Freeform 546"/>
              <p:cNvSpPr>
                <a:spLocks/>
              </p:cNvSpPr>
              <p:nvPr/>
            </p:nvSpPr>
            <p:spPr bwMode="auto">
              <a:xfrm>
                <a:off x="4095" y="2578"/>
                <a:ext cx="5" cy="4"/>
              </a:xfrm>
              <a:custGeom>
                <a:avLst/>
                <a:gdLst>
                  <a:gd name="T0" fmla="*/ 9 w 9"/>
                  <a:gd name="T1" fmla="*/ 2 h 7"/>
                  <a:gd name="T2" fmla="*/ 7 w 9"/>
                  <a:gd name="T3" fmla="*/ 0 h 7"/>
                  <a:gd name="T4" fmla="*/ 3 w 9"/>
                  <a:gd name="T5" fmla="*/ 0 h 7"/>
                  <a:gd name="T6" fmla="*/ 0 w 9"/>
                  <a:gd name="T7" fmla="*/ 4 h 7"/>
                  <a:gd name="T8" fmla="*/ 0 w 9"/>
                  <a:gd name="T9" fmla="*/ 7 h 7"/>
                  <a:gd name="T10" fmla="*/ 9 w 9"/>
                  <a:gd name="T11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7">
                    <a:moveTo>
                      <a:pt x="9" y="2"/>
                    </a:moveTo>
                    <a:lnTo>
                      <a:pt x="7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323" name="Freeform 547"/>
              <p:cNvSpPr>
                <a:spLocks/>
              </p:cNvSpPr>
              <p:nvPr/>
            </p:nvSpPr>
            <p:spPr bwMode="auto">
              <a:xfrm>
                <a:off x="4095" y="2579"/>
                <a:ext cx="57" cy="26"/>
              </a:xfrm>
              <a:custGeom>
                <a:avLst/>
                <a:gdLst>
                  <a:gd name="T0" fmla="*/ 113 w 113"/>
                  <a:gd name="T1" fmla="*/ 41 h 52"/>
                  <a:gd name="T2" fmla="*/ 92 w 113"/>
                  <a:gd name="T3" fmla="*/ 41 h 52"/>
                  <a:gd name="T4" fmla="*/ 73 w 113"/>
                  <a:gd name="T5" fmla="*/ 36 h 52"/>
                  <a:gd name="T6" fmla="*/ 56 w 113"/>
                  <a:gd name="T7" fmla="*/ 30 h 52"/>
                  <a:gd name="T8" fmla="*/ 42 w 113"/>
                  <a:gd name="T9" fmla="*/ 23 h 52"/>
                  <a:gd name="T10" fmla="*/ 29 w 113"/>
                  <a:gd name="T11" fmla="*/ 17 h 52"/>
                  <a:gd name="T12" fmla="*/ 19 w 113"/>
                  <a:gd name="T13" fmla="*/ 11 h 52"/>
                  <a:gd name="T14" fmla="*/ 12 w 113"/>
                  <a:gd name="T15" fmla="*/ 4 h 52"/>
                  <a:gd name="T16" fmla="*/ 9 w 113"/>
                  <a:gd name="T17" fmla="*/ 0 h 52"/>
                  <a:gd name="T18" fmla="*/ 0 w 113"/>
                  <a:gd name="T19" fmla="*/ 5 h 52"/>
                  <a:gd name="T20" fmla="*/ 6 w 113"/>
                  <a:gd name="T21" fmla="*/ 11 h 52"/>
                  <a:gd name="T22" fmla="*/ 12 w 113"/>
                  <a:gd name="T23" fmla="*/ 18 h 52"/>
                  <a:gd name="T24" fmla="*/ 24 w 113"/>
                  <a:gd name="T25" fmla="*/ 26 h 52"/>
                  <a:gd name="T26" fmla="*/ 38 w 113"/>
                  <a:gd name="T27" fmla="*/ 33 h 52"/>
                  <a:gd name="T28" fmla="*/ 54 w 113"/>
                  <a:gd name="T29" fmla="*/ 40 h 52"/>
                  <a:gd name="T30" fmla="*/ 71 w 113"/>
                  <a:gd name="T31" fmla="*/ 45 h 52"/>
                  <a:gd name="T32" fmla="*/ 92 w 113"/>
                  <a:gd name="T33" fmla="*/ 50 h 52"/>
                  <a:gd name="T34" fmla="*/ 113 w 113"/>
                  <a:gd name="T35" fmla="*/ 52 h 52"/>
                  <a:gd name="T36" fmla="*/ 113 w 113"/>
                  <a:gd name="T37" fmla="*/ 4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3" h="52">
                    <a:moveTo>
                      <a:pt x="113" y="41"/>
                    </a:moveTo>
                    <a:lnTo>
                      <a:pt x="92" y="41"/>
                    </a:lnTo>
                    <a:lnTo>
                      <a:pt x="73" y="36"/>
                    </a:lnTo>
                    <a:lnTo>
                      <a:pt x="56" y="30"/>
                    </a:lnTo>
                    <a:lnTo>
                      <a:pt x="42" y="23"/>
                    </a:lnTo>
                    <a:lnTo>
                      <a:pt x="29" y="17"/>
                    </a:lnTo>
                    <a:lnTo>
                      <a:pt x="19" y="11"/>
                    </a:lnTo>
                    <a:lnTo>
                      <a:pt x="12" y="4"/>
                    </a:lnTo>
                    <a:lnTo>
                      <a:pt x="9" y="0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12" y="18"/>
                    </a:lnTo>
                    <a:lnTo>
                      <a:pt x="24" y="26"/>
                    </a:lnTo>
                    <a:lnTo>
                      <a:pt x="38" y="33"/>
                    </a:lnTo>
                    <a:lnTo>
                      <a:pt x="54" y="40"/>
                    </a:lnTo>
                    <a:lnTo>
                      <a:pt x="71" y="45"/>
                    </a:lnTo>
                    <a:lnTo>
                      <a:pt x="92" y="50"/>
                    </a:lnTo>
                    <a:lnTo>
                      <a:pt x="113" y="52"/>
                    </a:lnTo>
                    <a:lnTo>
                      <a:pt x="113" y="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324" name="Freeform 548"/>
              <p:cNvSpPr>
                <a:spLocks/>
              </p:cNvSpPr>
              <p:nvPr/>
            </p:nvSpPr>
            <p:spPr bwMode="auto">
              <a:xfrm>
                <a:off x="4152" y="2599"/>
                <a:ext cx="3" cy="6"/>
              </a:xfrm>
              <a:custGeom>
                <a:avLst/>
                <a:gdLst>
                  <a:gd name="T0" fmla="*/ 0 w 5"/>
                  <a:gd name="T1" fmla="*/ 11 h 11"/>
                  <a:gd name="T2" fmla="*/ 3 w 5"/>
                  <a:gd name="T3" fmla="*/ 9 h 11"/>
                  <a:gd name="T4" fmla="*/ 5 w 5"/>
                  <a:gd name="T5" fmla="*/ 6 h 11"/>
                  <a:gd name="T6" fmla="*/ 3 w 5"/>
                  <a:gd name="T7" fmla="*/ 2 h 11"/>
                  <a:gd name="T8" fmla="*/ 0 w 5"/>
                  <a:gd name="T9" fmla="*/ 0 h 11"/>
                  <a:gd name="T10" fmla="*/ 0 w 5"/>
                  <a:gd name="T1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1">
                    <a:moveTo>
                      <a:pt x="0" y="11"/>
                    </a:moveTo>
                    <a:lnTo>
                      <a:pt x="3" y="9"/>
                    </a:lnTo>
                    <a:lnTo>
                      <a:pt x="5" y="6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6325" name="Freeform 549"/>
            <p:cNvSpPr>
              <a:spLocks/>
            </p:cNvSpPr>
            <p:nvPr/>
          </p:nvSpPr>
          <p:spPr bwMode="auto">
            <a:xfrm>
              <a:off x="4152" y="2542"/>
              <a:ext cx="3" cy="5"/>
            </a:xfrm>
            <a:custGeom>
              <a:avLst/>
              <a:gdLst>
                <a:gd name="T0" fmla="*/ 0 w 5"/>
                <a:gd name="T1" fmla="*/ 9 h 9"/>
                <a:gd name="T2" fmla="*/ 3 w 5"/>
                <a:gd name="T3" fmla="*/ 8 h 9"/>
                <a:gd name="T4" fmla="*/ 5 w 5"/>
                <a:gd name="T5" fmla="*/ 6 h 9"/>
                <a:gd name="T6" fmla="*/ 5 w 5"/>
                <a:gd name="T7" fmla="*/ 2 h 9"/>
                <a:gd name="T8" fmla="*/ 2 w 5"/>
                <a:gd name="T9" fmla="*/ 0 h 9"/>
                <a:gd name="T10" fmla="*/ 0 w 5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9">
                  <a:moveTo>
                    <a:pt x="0" y="9"/>
                  </a:moveTo>
                  <a:lnTo>
                    <a:pt x="3" y="8"/>
                  </a:lnTo>
                  <a:lnTo>
                    <a:pt x="5" y="6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326" name="Freeform 550"/>
            <p:cNvSpPr>
              <a:spLocks/>
            </p:cNvSpPr>
            <p:nvPr/>
          </p:nvSpPr>
          <p:spPr bwMode="auto">
            <a:xfrm>
              <a:off x="4135" y="2541"/>
              <a:ext cx="18" cy="11"/>
            </a:xfrm>
            <a:custGeom>
              <a:avLst/>
              <a:gdLst>
                <a:gd name="T0" fmla="*/ 12 w 36"/>
                <a:gd name="T1" fmla="*/ 22 h 22"/>
                <a:gd name="T2" fmla="*/ 12 w 36"/>
                <a:gd name="T3" fmla="*/ 22 h 22"/>
                <a:gd name="T4" fmla="*/ 13 w 36"/>
                <a:gd name="T5" fmla="*/ 15 h 22"/>
                <a:gd name="T6" fmla="*/ 19 w 36"/>
                <a:gd name="T7" fmla="*/ 12 h 22"/>
                <a:gd name="T8" fmla="*/ 27 w 36"/>
                <a:gd name="T9" fmla="*/ 12 h 22"/>
                <a:gd name="T10" fmla="*/ 34 w 36"/>
                <a:gd name="T11" fmla="*/ 12 h 22"/>
                <a:gd name="T12" fmla="*/ 36 w 36"/>
                <a:gd name="T13" fmla="*/ 3 h 22"/>
                <a:gd name="T14" fmla="*/ 27 w 36"/>
                <a:gd name="T15" fmla="*/ 0 h 22"/>
                <a:gd name="T16" fmla="*/ 16 w 36"/>
                <a:gd name="T17" fmla="*/ 3 h 22"/>
                <a:gd name="T18" fmla="*/ 6 w 36"/>
                <a:gd name="T19" fmla="*/ 9 h 22"/>
                <a:gd name="T20" fmla="*/ 0 w 36"/>
                <a:gd name="T21" fmla="*/ 22 h 22"/>
                <a:gd name="T22" fmla="*/ 0 w 36"/>
                <a:gd name="T23" fmla="*/ 22 h 22"/>
                <a:gd name="T24" fmla="*/ 12 w 36"/>
                <a:gd name="T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2">
                  <a:moveTo>
                    <a:pt x="12" y="22"/>
                  </a:moveTo>
                  <a:lnTo>
                    <a:pt x="12" y="22"/>
                  </a:lnTo>
                  <a:lnTo>
                    <a:pt x="13" y="15"/>
                  </a:lnTo>
                  <a:lnTo>
                    <a:pt x="19" y="12"/>
                  </a:lnTo>
                  <a:lnTo>
                    <a:pt x="27" y="12"/>
                  </a:lnTo>
                  <a:lnTo>
                    <a:pt x="34" y="12"/>
                  </a:lnTo>
                  <a:lnTo>
                    <a:pt x="36" y="3"/>
                  </a:lnTo>
                  <a:lnTo>
                    <a:pt x="27" y="0"/>
                  </a:lnTo>
                  <a:lnTo>
                    <a:pt x="16" y="3"/>
                  </a:lnTo>
                  <a:lnTo>
                    <a:pt x="6" y="9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327" name="Freeform 551"/>
            <p:cNvSpPr>
              <a:spLocks/>
            </p:cNvSpPr>
            <p:nvPr/>
          </p:nvSpPr>
          <p:spPr bwMode="auto">
            <a:xfrm>
              <a:off x="4135" y="2552"/>
              <a:ext cx="17" cy="15"/>
            </a:xfrm>
            <a:custGeom>
              <a:avLst/>
              <a:gdLst>
                <a:gd name="T0" fmla="*/ 32 w 35"/>
                <a:gd name="T1" fmla="*/ 18 h 29"/>
                <a:gd name="T2" fmla="*/ 32 w 35"/>
                <a:gd name="T3" fmla="*/ 18 h 29"/>
                <a:gd name="T4" fmla="*/ 19 w 35"/>
                <a:gd name="T5" fmla="*/ 20 h 29"/>
                <a:gd name="T6" fmla="*/ 14 w 35"/>
                <a:gd name="T7" fmla="*/ 16 h 29"/>
                <a:gd name="T8" fmla="*/ 12 w 35"/>
                <a:gd name="T9" fmla="*/ 11 h 29"/>
                <a:gd name="T10" fmla="*/ 12 w 35"/>
                <a:gd name="T11" fmla="*/ 0 h 29"/>
                <a:gd name="T12" fmla="*/ 0 w 35"/>
                <a:gd name="T13" fmla="*/ 0 h 29"/>
                <a:gd name="T14" fmla="*/ 3 w 35"/>
                <a:gd name="T15" fmla="*/ 13 h 29"/>
                <a:gd name="T16" fmla="*/ 7 w 35"/>
                <a:gd name="T17" fmla="*/ 23 h 29"/>
                <a:gd name="T18" fmla="*/ 19 w 35"/>
                <a:gd name="T19" fmla="*/ 29 h 29"/>
                <a:gd name="T20" fmla="*/ 35 w 35"/>
                <a:gd name="T21" fmla="*/ 27 h 29"/>
                <a:gd name="T22" fmla="*/ 35 w 35"/>
                <a:gd name="T23" fmla="*/ 27 h 29"/>
                <a:gd name="T24" fmla="*/ 32 w 35"/>
                <a:gd name="T25" fmla="*/ 1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29">
                  <a:moveTo>
                    <a:pt x="32" y="18"/>
                  </a:moveTo>
                  <a:lnTo>
                    <a:pt x="32" y="18"/>
                  </a:lnTo>
                  <a:lnTo>
                    <a:pt x="19" y="20"/>
                  </a:lnTo>
                  <a:lnTo>
                    <a:pt x="14" y="16"/>
                  </a:lnTo>
                  <a:lnTo>
                    <a:pt x="12" y="11"/>
                  </a:lnTo>
                  <a:lnTo>
                    <a:pt x="12" y="0"/>
                  </a:lnTo>
                  <a:lnTo>
                    <a:pt x="0" y="0"/>
                  </a:lnTo>
                  <a:lnTo>
                    <a:pt x="3" y="13"/>
                  </a:lnTo>
                  <a:lnTo>
                    <a:pt x="7" y="23"/>
                  </a:lnTo>
                  <a:lnTo>
                    <a:pt x="19" y="29"/>
                  </a:lnTo>
                  <a:lnTo>
                    <a:pt x="35" y="27"/>
                  </a:lnTo>
                  <a:lnTo>
                    <a:pt x="35" y="27"/>
                  </a:lnTo>
                  <a:lnTo>
                    <a:pt x="32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328" name="Freeform 552"/>
            <p:cNvSpPr>
              <a:spLocks/>
            </p:cNvSpPr>
            <p:nvPr/>
          </p:nvSpPr>
          <p:spPr bwMode="auto">
            <a:xfrm>
              <a:off x="4151" y="2559"/>
              <a:ext cx="16" cy="8"/>
            </a:xfrm>
            <a:custGeom>
              <a:avLst/>
              <a:gdLst>
                <a:gd name="T0" fmla="*/ 26 w 32"/>
                <a:gd name="T1" fmla="*/ 16 h 16"/>
                <a:gd name="T2" fmla="*/ 32 w 32"/>
                <a:gd name="T3" fmla="*/ 12 h 16"/>
                <a:gd name="T4" fmla="*/ 29 w 32"/>
                <a:gd name="T5" fmla="*/ 8 h 16"/>
                <a:gd name="T6" fmla="*/ 25 w 32"/>
                <a:gd name="T7" fmla="*/ 2 h 16"/>
                <a:gd name="T8" fmla="*/ 15 w 32"/>
                <a:gd name="T9" fmla="*/ 0 h 16"/>
                <a:gd name="T10" fmla="*/ 0 w 32"/>
                <a:gd name="T11" fmla="*/ 4 h 16"/>
                <a:gd name="T12" fmla="*/ 3 w 32"/>
                <a:gd name="T13" fmla="*/ 13 h 16"/>
                <a:gd name="T14" fmla="*/ 15 w 32"/>
                <a:gd name="T15" fmla="*/ 12 h 16"/>
                <a:gd name="T16" fmla="*/ 20 w 32"/>
                <a:gd name="T17" fmla="*/ 12 h 16"/>
                <a:gd name="T18" fmla="*/ 22 w 32"/>
                <a:gd name="T19" fmla="*/ 13 h 16"/>
                <a:gd name="T20" fmla="*/ 20 w 32"/>
                <a:gd name="T21" fmla="*/ 12 h 16"/>
                <a:gd name="T22" fmla="*/ 26 w 32"/>
                <a:gd name="T23" fmla="*/ 7 h 16"/>
                <a:gd name="T24" fmla="*/ 20 w 32"/>
                <a:gd name="T25" fmla="*/ 12 h 16"/>
                <a:gd name="T26" fmla="*/ 22 w 32"/>
                <a:gd name="T27" fmla="*/ 15 h 16"/>
                <a:gd name="T28" fmla="*/ 26 w 32"/>
                <a:gd name="T29" fmla="*/ 16 h 16"/>
                <a:gd name="T30" fmla="*/ 29 w 32"/>
                <a:gd name="T31" fmla="*/ 15 h 16"/>
                <a:gd name="T32" fmla="*/ 32 w 32"/>
                <a:gd name="T33" fmla="*/ 12 h 16"/>
                <a:gd name="T34" fmla="*/ 26 w 32"/>
                <a:gd name="T3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16">
                  <a:moveTo>
                    <a:pt x="26" y="16"/>
                  </a:moveTo>
                  <a:lnTo>
                    <a:pt x="32" y="12"/>
                  </a:lnTo>
                  <a:lnTo>
                    <a:pt x="29" y="8"/>
                  </a:lnTo>
                  <a:lnTo>
                    <a:pt x="25" y="2"/>
                  </a:lnTo>
                  <a:lnTo>
                    <a:pt x="15" y="0"/>
                  </a:lnTo>
                  <a:lnTo>
                    <a:pt x="0" y="4"/>
                  </a:lnTo>
                  <a:lnTo>
                    <a:pt x="3" y="13"/>
                  </a:lnTo>
                  <a:lnTo>
                    <a:pt x="15" y="12"/>
                  </a:lnTo>
                  <a:lnTo>
                    <a:pt x="20" y="12"/>
                  </a:lnTo>
                  <a:lnTo>
                    <a:pt x="22" y="13"/>
                  </a:lnTo>
                  <a:lnTo>
                    <a:pt x="20" y="12"/>
                  </a:lnTo>
                  <a:lnTo>
                    <a:pt x="26" y="7"/>
                  </a:lnTo>
                  <a:lnTo>
                    <a:pt x="20" y="12"/>
                  </a:lnTo>
                  <a:lnTo>
                    <a:pt x="22" y="15"/>
                  </a:lnTo>
                  <a:lnTo>
                    <a:pt x="26" y="16"/>
                  </a:lnTo>
                  <a:lnTo>
                    <a:pt x="29" y="15"/>
                  </a:lnTo>
                  <a:lnTo>
                    <a:pt x="32" y="12"/>
                  </a:lnTo>
                  <a:lnTo>
                    <a:pt x="26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329" name="Freeform 553"/>
            <p:cNvSpPr>
              <a:spLocks/>
            </p:cNvSpPr>
            <p:nvPr/>
          </p:nvSpPr>
          <p:spPr bwMode="auto">
            <a:xfrm>
              <a:off x="4152" y="2561"/>
              <a:ext cx="12" cy="6"/>
            </a:xfrm>
            <a:custGeom>
              <a:avLst/>
              <a:gdLst>
                <a:gd name="T0" fmla="*/ 0 w 24"/>
                <a:gd name="T1" fmla="*/ 4 h 12"/>
                <a:gd name="T2" fmla="*/ 0 w 24"/>
                <a:gd name="T3" fmla="*/ 9 h 12"/>
                <a:gd name="T4" fmla="*/ 24 w 24"/>
                <a:gd name="T5" fmla="*/ 12 h 12"/>
                <a:gd name="T6" fmla="*/ 24 w 24"/>
                <a:gd name="T7" fmla="*/ 3 h 12"/>
                <a:gd name="T8" fmla="*/ 0 w 24"/>
                <a:gd name="T9" fmla="*/ 0 h 12"/>
                <a:gd name="T10" fmla="*/ 0 w 24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2">
                  <a:moveTo>
                    <a:pt x="0" y="4"/>
                  </a:moveTo>
                  <a:lnTo>
                    <a:pt x="0" y="9"/>
                  </a:lnTo>
                  <a:lnTo>
                    <a:pt x="24" y="12"/>
                  </a:lnTo>
                  <a:lnTo>
                    <a:pt x="24" y="3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330" name="Freeform 554"/>
            <p:cNvSpPr>
              <a:spLocks/>
            </p:cNvSpPr>
            <p:nvPr/>
          </p:nvSpPr>
          <p:spPr bwMode="auto">
            <a:xfrm>
              <a:off x="4150" y="2561"/>
              <a:ext cx="2" cy="4"/>
            </a:xfrm>
            <a:custGeom>
              <a:avLst/>
              <a:gdLst>
                <a:gd name="T0" fmla="*/ 5 w 5"/>
                <a:gd name="T1" fmla="*/ 0 h 9"/>
                <a:gd name="T2" fmla="*/ 1 w 5"/>
                <a:gd name="T3" fmla="*/ 1 h 9"/>
                <a:gd name="T4" fmla="*/ 0 w 5"/>
                <a:gd name="T5" fmla="*/ 4 h 9"/>
                <a:gd name="T6" fmla="*/ 1 w 5"/>
                <a:gd name="T7" fmla="*/ 8 h 9"/>
                <a:gd name="T8" fmla="*/ 5 w 5"/>
                <a:gd name="T9" fmla="*/ 9 h 9"/>
                <a:gd name="T10" fmla="*/ 5 w 5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9">
                  <a:moveTo>
                    <a:pt x="5" y="0"/>
                  </a:moveTo>
                  <a:lnTo>
                    <a:pt x="1" y="1"/>
                  </a:lnTo>
                  <a:lnTo>
                    <a:pt x="0" y="4"/>
                  </a:lnTo>
                  <a:lnTo>
                    <a:pt x="1" y="8"/>
                  </a:lnTo>
                  <a:lnTo>
                    <a:pt x="5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331" name="Freeform 555"/>
            <p:cNvSpPr>
              <a:spLocks/>
            </p:cNvSpPr>
            <p:nvPr/>
          </p:nvSpPr>
          <p:spPr bwMode="auto">
            <a:xfrm>
              <a:off x="4071" y="2500"/>
              <a:ext cx="4" cy="4"/>
            </a:xfrm>
            <a:custGeom>
              <a:avLst/>
              <a:gdLst>
                <a:gd name="T0" fmla="*/ 3 w 7"/>
                <a:gd name="T1" fmla="*/ 0 h 9"/>
                <a:gd name="T2" fmla="*/ 0 w 7"/>
                <a:gd name="T3" fmla="*/ 2 h 9"/>
                <a:gd name="T4" fmla="*/ 0 w 7"/>
                <a:gd name="T5" fmla="*/ 5 h 9"/>
                <a:gd name="T6" fmla="*/ 4 w 7"/>
                <a:gd name="T7" fmla="*/ 9 h 9"/>
                <a:gd name="T8" fmla="*/ 7 w 7"/>
                <a:gd name="T9" fmla="*/ 9 h 9"/>
                <a:gd name="T10" fmla="*/ 3 w 7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3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4" y="9"/>
                  </a:lnTo>
                  <a:lnTo>
                    <a:pt x="7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332" name="Freeform 556"/>
            <p:cNvSpPr>
              <a:spLocks/>
            </p:cNvSpPr>
            <p:nvPr/>
          </p:nvSpPr>
          <p:spPr bwMode="auto">
            <a:xfrm>
              <a:off x="4072" y="2487"/>
              <a:ext cx="67" cy="17"/>
            </a:xfrm>
            <a:custGeom>
              <a:avLst/>
              <a:gdLst>
                <a:gd name="T0" fmla="*/ 133 w 133"/>
                <a:gd name="T1" fmla="*/ 15 h 35"/>
                <a:gd name="T2" fmla="*/ 131 w 133"/>
                <a:gd name="T3" fmla="*/ 12 h 35"/>
                <a:gd name="T4" fmla="*/ 116 w 133"/>
                <a:gd name="T5" fmla="*/ 4 h 35"/>
                <a:gd name="T6" fmla="*/ 99 w 133"/>
                <a:gd name="T7" fmla="*/ 0 h 35"/>
                <a:gd name="T8" fmla="*/ 81 w 133"/>
                <a:gd name="T9" fmla="*/ 0 h 35"/>
                <a:gd name="T10" fmla="*/ 61 w 133"/>
                <a:gd name="T11" fmla="*/ 4 h 35"/>
                <a:gd name="T12" fmla="*/ 42 w 133"/>
                <a:gd name="T13" fmla="*/ 8 h 35"/>
                <a:gd name="T14" fmla="*/ 26 w 133"/>
                <a:gd name="T15" fmla="*/ 14 h 35"/>
                <a:gd name="T16" fmla="*/ 10 w 133"/>
                <a:gd name="T17" fmla="*/ 20 h 35"/>
                <a:gd name="T18" fmla="*/ 0 w 133"/>
                <a:gd name="T19" fmla="*/ 26 h 35"/>
                <a:gd name="T20" fmla="*/ 4 w 133"/>
                <a:gd name="T21" fmla="*/ 35 h 35"/>
                <a:gd name="T22" fmla="*/ 15 w 133"/>
                <a:gd name="T23" fmla="*/ 29 h 35"/>
                <a:gd name="T24" fmla="*/ 28 w 133"/>
                <a:gd name="T25" fmla="*/ 23 h 35"/>
                <a:gd name="T26" fmla="*/ 45 w 133"/>
                <a:gd name="T27" fmla="*/ 17 h 35"/>
                <a:gd name="T28" fmla="*/ 63 w 133"/>
                <a:gd name="T29" fmla="*/ 13 h 35"/>
                <a:gd name="T30" fmla="*/ 81 w 133"/>
                <a:gd name="T31" fmla="*/ 9 h 35"/>
                <a:gd name="T32" fmla="*/ 99 w 133"/>
                <a:gd name="T33" fmla="*/ 9 h 35"/>
                <a:gd name="T34" fmla="*/ 114 w 133"/>
                <a:gd name="T35" fmla="*/ 13 h 35"/>
                <a:gd name="T36" fmla="*/ 124 w 133"/>
                <a:gd name="T37" fmla="*/ 19 h 35"/>
                <a:gd name="T38" fmla="*/ 122 w 133"/>
                <a:gd name="T39" fmla="*/ 15 h 35"/>
                <a:gd name="T40" fmla="*/ 124 w 133"/>
                <a:gd name="T41" fmla="*/ 19 h 35"/>
                <a:gd name="T42" fmla="*/ 128 w 133"/>
                <a:gd name="T43" fmla="*/ 20 h 35"/>
                <a:gd name="T44" fmla="*/ 131 w 133"/>
                <a:gd name="T45" fmla="*/ 19 h 35"/>
                <a:gd name="T46" fmla="*/ 132 w 133"/>
                <a:gd name="T47" fmla="*/ 15 h 35"/>
                <a:gd name="T48" fmla="*/ 131 w 133"/>
                <a:gd name="T49" fmla="*/ 12 h 35"/>
                <a:gd name="T50" fmla="*/ 133 w 133"/>
                <a:gd name="T51" fmla="*/ 1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3" h="35">
                  <a:moveTo>
                    <a:pt x="133" y="15"/>
                  </a:moveTo>
                  <a:lnTo>
                    <a:pt x="131" y="12"/>
                  </a:lnTo>
                  <a:lnTo>
                    <a:pt x="116" y="4"/>
                  </a:lnTo>
                  <a:lnTo>
                    <a:pt x="99" y="0"/>
                  </a:lnTo>
                  <a:lnTo>
                    <a:pt x="81" y="0"/>
                  </a:lnTo>
                  <a:lnTo>
                    <a:pt x="61" y="4"/>
                  </a:lnTo>
                  <a:lnTo>
                    <a:pt x="42" y="8"/>
                  </a:lnTo>
                  <a:lnTo>
                    <a:pt x="26" y="14"/>
                  </a:lnTo>
                  <a:lnTo>
                    <a:pt x="10" y="20"/>
                  </a:lnTo>
                  <a:lnTo>
                    <a:pt x="0" y="26"/>
                  </a:lnTo>
                  <a:lnTo>
                    <a:pt x="4" y="35"/>
                  </a:lnTo>
                  <a:lnTo>
                    <a:pt x="15" y="29"/>
                  </a:lnTo>
                  <a:lnTo>
                    <a:pt x="28" y="23"/>
                  </a:lnTo>
                  <a:lnTo>
                    <a:pt x="45" y="17"/>
                  </a:lnTo>
                  <a:lnTo>
                    <a:pt x="63" y="13"/>
                  </a:lnTo>
                  <a:lnTo>
                    <a:pt x="81" y="9"/>
                  </a:lnTo>
                  <a:lnTo>
                    <a:pt x="99" y="9"/>
                  </a:lnTo>
                  <a:lnTo>
                    <a:pt x="114" y="13"/>
                  </a:lnTo>
                  <a:lnTo>
                    <a:pt x="124" y="19"/>
                  </a:lnTo>
                  <a:lnTo>
                    <a:pt x="122" y="15"/>
                  </a:lnTo>
                  <a:lnTo>
                    <a:pt x="124" y="19"/>
                  </a:lnTo>
                  <a:lnTo>
                    <a:pt x="128" y="20"/>
                  </a:lnTo>
                  <a:lnTo>
                    <a:pt x="131" y="19"/>
                  </a:lnTo>
                  <a:lnTo>
                    <a:pt x="132" y="15"/>
                  </a:lnTo>
                  <a:lnTo>
                    <a:pt x="131" y="12"/>
                  </a:lnTo>
                  <a:lnTo>
                    <a:pt x="133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333" name="Freeform 557"/>
            <p:cNvSpPr>
              <a:spLocks/>
            </p:cNvSpPr>
            <p:nvPr/>
          </p:nvSpPr>
          <p:spPr bwMode="auto">
            <a:xfrm>
              <a:off x="4128" y="2495"/>
              <a:ext cx="11" cy="8"/>
            </a:xfrm>
            <a:custGeom>
              <a:avLst/>
              <a:gdLst>
                <a:gd name="T0" fmla="*/ 5 w 22"/>
                <a:gd name="T1" fmla="*/ 17 h 17"/>
                <a:gd name="T2" fmla="*/ 7 w 22"/>
                <a:gd name="T3" fmla="*/ 16 h 17"/>
                <a:gd name="T4" fmla="*/ 12 w 22"/>
                <a:gd name="T5" fmla="*/ 12 h 17"/>
                <a:gd name="T6" fmla="*/ 18 w 22"/>
                <a:gd name="T7" fmla="*/ 8 h 17"/>
                <a:gd name="T8" fmla="*/ 22 w 22"/>
                <a:gd name="T9" fmla="*/ 0 h 17"/>
                <a:gd name="T10" fmla="*/ 11 w 22"/>
                <a:gd name="T11" fmla="*/ 0 h 17"/>
                <a:gd name="T12" fmla="*/ 11 w 22"/>
                <a:gd name="T13" fmla="*/ 1 h 17"/>
                <a:gd name="T14" fmla="*/ 7 w 22"/>
                <a:gd name="T15" fmla="*/ 5 h 17"/>
                <a:gd name="T16" fmla="*/ 3 w 22"/>
                <a:gd name="T17" fmla="*/ 7 h 17"/>
                <a:gd name="T18" fmla="*/ 0 w 22"/>
                <a:gd name="T19" fmla="*/ 8 h 17"/>
                <a:gd name="T20" fmla="*/ 5 w 22"/>
                <a:gd name="T2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7">
                  <a:moveTo>
                    <a:pt x="5" y="17"/>
                  </a:moveTo>
                  <a:lnTo>
                    <a:pt x="7" y="16"/>
                  </a:lnTo>
                  <a:lnTo>
                    <a:pt x="12" y="12"/>
                  </a:lnTo>
                  <a:lnTo>
                    <a:pt x="18" y="8"/>
                  </a:lnTo>
                  <a:lnTo>
                    <a:pt x="22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7" y="5"/>
                  </a:lnTo>
                  <a:lnTo>
                    <a:pt x="3" y="7"/>
                  </a:lnTo>
                  <a:lnTo>
                    <a:pt x="0" y="8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334" name="Freeform 558"/>
            <p:cNvSpPr>
              <a:spLocks/>
            </p:cNvSpPr>
            <p:nvPr/>
          </p:nvSpPr>
          <p:spPr bwMode="auto">
            <a:xfrm>
              <a:off x="4127" y="2499"/>
              <a:ext cx="4" cy="4"/>
            </a:xfrm>
            <a:custGeom>
              <a:avLst/>
              <a:gdLst>
                <a:gd name="T0" fmla="*/ 2 w 7"/>
                <a:gd name="T1" fmla="*/ 0 h 9"/>
                <a:gd name="T2" fmla="*/ 0 w 7"/>
                <a:gd name="T3" fmla="*/ 3 h 9"/>
                <a:gd name="T4" fmla="*/ 0 w 7"/>
                <a:gd name="T5" fmla="*/ 6 h 9"/>
                <a:gd name="T6" fmla="*/ 4 w 7"/>
                <a:gd name="T7" fmla="*/ 9 h 9"/>
                <a:gd name="T8" fmla="*/ 7 w 7"/>
                <a:gd name="T9" fmla="*/ 9 h 9"/>
                <a:gd name="T10" fmla="*/ 2 w 7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2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4" y="9"/>
                  </a:lnTo>
                  <a:lnTo>
                    <a:pt x="7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335" name="Freeform 559"/>
            <p:cNvSpPr>
              <a:spLocks/>
            </p:cNvSpPr>
            <p:nvPr/>
          </p:nvSpPr>
          <p:spPr bwMode="auto">
            <a:xfrm>
              <a:off x="3899" y="3045"/>
              <a:ext cx="5" cy="3"/>
            </a:xfrm>
            <a:custGeom>
              <a:avLst/>
              <a:gdLst>
                <a:gd name="T0" fmla="*/ 0 w 9"/>
                <a:gd name="T1" fmla="*/ 0 h 6"/>
                <a:gd name="T2" fmla="*/ 1 w 9"/>
                <a:gd name="T3" fmla="*/ 4 h 6"/>
                <a:gd name="T4" fmla="*/ 3 w 9"/>
                <a:gd name="T5" fmla="*/ 6 h 6"/>
                <a:gd name="T6" fmla="*/ 7 w 9"/>
                <a:gd name="T7" fmla="*/ 5 h 6"/>
                <a:gd name="T8" fmla="*/ 9 w 9"/>
                <a:gd name="T9" fmla="*/ 3 h 6"/>
                <a:gd name="T10" fmla="*/ 0 w 9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6">
                  <a:moveTo>
                    <a:pt x="0" y="0"/>
                  </a:moveTo>
                  <a:lnTo>
                    <a:pt x="1" y="4"/>
                  </a:lnTo>
                  <a:lnTo>
                    <a:pt x="3" y="6"/>
                  </a:lnTo>
                  <a:lnTo>
                    <a:pt x="7" y="5"/>
                  </a:lnTo>
                  <a:lnTo>
                    <a:pt x="9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336" name="Freeform 560"/>
            <p:cNvSpPr>
              <a:spLocks/>
            </p:cNvSpPr>
            <p:nvPr/>
          </p:nvSpPr>
          <p:spPr bwMode="auto">
            <a:xfrm>
              <a:off x="3899" y="3020"/>
              <a:ext cx="20" cy="26"/>
            </a:xfrm>
            <a:custGeom>
              <a:avLst/>
              <a:gdLst>
                <a:gd name="T0" fmla="*/ 31 w 40"/>
                <a:gd name="T1" fmla="*/ 0 h 53"/>
                <a:gd name="T2" fmla="*/ 24 w 40"/>
                <a:gd name="T3" fmla="*/ 11 h 53"/>
                <a:gd name="T4" fmla="*/ 14 w 40"/>
                <a:gd name="T5" fmla="*/ 25 h 53"/>
                <a:gd name="T6" fmla="*/ 6 w 40"/>
                <a:gd name="T7" fmla="*/ 40 h 53"/>
                <a:gd name="T8" fmla="*/ 0 w 40"/>
                <a:gd name="T9" fmla="*/ 50 h 53"/>
                <a:gd name="T10" fmla="*/ 9 w 40"/>
                <a:gd name="T11" fmla="*/ 53 h 53"/>
                <a:gd name="T12" fmla="*/ 15 w 40"/>
                <a:gd name="T13" fmla="*/ 44 h 53"/>
                <a:gd name="T14" fmla="*/ 23 w 40"/>
                <a:gd name="T15" fmla="*/ 30 h 53"/>
                <a:gd name="T16" fmla="*/ 33 w 40"/>
                <a:gd name="T17" fmla="*/ 16 h 53"/>
                <a:gd name="T18" fmla="*/ 40 w 40"/>
                <a:gd name="T19" fmla="*/ 4 h 53"/>
                <a:gd name="T20" fmla="*/ 31 w 40"/>
                <a:gd name="T2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53">
                  <a:moveTo>
                    <a:pt x="31" y="0"/>
                  </a:moveTo>
                  <a:lnTo>
                    <a:pt x="24" y="11"/>
                  </a:lnTo>
                  <a:lnTo>
                    <a:pt x="14" y="25"/>
                  </a:lnTo>
                  <a:lnTo>
                    <a:pt x="6" y="40"/>
                  </a:lnTo>
                  <a:lnTo>
                    <a:pt x="0" y="50"/>
                  </a:lnTo>
                  <a:lnTo>
                    <a:pt x="9" y="53"/>
                  </a:lnTo>
                  <a:lnTo>
                    <a:pt x="15" y="44"/>
                  </a:lnTo>
                  <a:lnTo>
                    <a:pt x="23" y="30"/>
                  </a:lnTo>
                  <a:lnTo>
                    <a:pt x="33" y="16"/>
                  </a:lnTo>
                  <a:lnTo>
                    <a:pt x="40" y="4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337" name="Freeform 561"/>
            <p:cNvSpPr>
              <a:spLocks/>
            </p:cNvSpPr>
            <p:nvPr/>
          </p:nvSpPr>
          <p:spPr bwMode="auto">
            <a:xfrm>
              <a:off x="3914" y="3019"/>
              <a:ext cx="5" cy="3"/>
            </a:xfrm>
            <a:custGeom>
              <a:avLst/>
              <a:gdLst>
                <a:gd name="T0" fmla="*/ 9 w 9"/>
                <a:gd name="T1" fmla="*/ 7 h 7"/>
                <a:gd name="T2" fmla="*/ 9 w 9"/>
                <a:gd name="T3" fmla="*/ 4 h 7"/>
                <a:gd name="T4" fmla="*/ 7 w 9"/>
                <a:gd name="T5" fmla="*/ 0 h 7"/>
                <a:gd name="T6" fmla="*/ 2 w 9"/>
                <a:gd name="T7" fmla="*/ 0 h 7"/>
                <a:gd name="T8" fmla="*/ 0 w 9"/>
                <a:gd name="T9" fmla="*/ 3 h 7"/>
                <a:gd name="T10" fmla="*/ 9 w 9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7">
                  <a:moveTo>
                    <a:pt x="9" y="7"/>
                  </a:moveTo>
                  <a:lnTo>
                    <a:pt x="9" y="4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338" name="Freeform 562"/>
            <p:cNvSpPr>
              <a:spLocks/>
            </p:cNvSpPr>
            <p:nvPr/>
          </p:nvSpPr>
          <p:spPr bwMode="auto">
            <a:xfrm>
              <a:off x="3934" y="3031"/>
              <a:ext cx="4" cy="4"/>
            </a:xfrm>
            <a:custGeom>
              <a:avLst/>
              <a:gdLst>
                <a:gd name="T0" fmla="*/ 7 w 8"/>
                <a:gd name="T1" fmla="*/ 9 h 9"/>
                <a:gd name="T2" fmla="*/ 8 w 8"/>
                <a:gd name="T3" fmla="*/ 5 h 9"/>
                <a:gd name="T4" fmla="*/ 7 w 8"/>
                <a:gd name="T5" fmla="*/ 2 h 9"/>
                <a:gd name="T6" fmla="*/ 4 w 8"/>
                <a:gd name="T7" fmla="*/ 0 h 9"/>
                <a:gd name="T8" fmla="*/ 0 w 8"/>
                <a:gd name="T9" fmla="*/ 2 h 9"/>
                <a:gd name="T10" fmla="*/ 7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7" y="9"/>
                  </a:moveTo>
                  <a:lnTo>
                    <a:pt x="8" y="5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339" name="Freeform 563"/>
            <p:cNvSpPr>
              <a:spLocks/>
            </p:cNvSpPr>
            <p:nvPr/>
          </p:nvSpPr>
          <p:spPr bwMode="auto">
            <a:xfrm>
              <a:off x="3908" y="3031"/>
              <a:ext cx="30" cy="30"/>
            </a:xfrm>
            <a:custGeom>
              <a:avLst/>
              <a:gdLst>
                <a:gd name="T0" fmla="*/ 10 w 59"/>
                <a:gd name="T1" fmla="*/ 58 h 58"/>
                <a:gd name="T2" fmla="*/ 13 w 59"/>
                <a:gd name="T3" fmla="*/ 53 h 58"/>
                <a:gd name="T4" fmla="*/ 16 w 59"/>
                <a:gd name="T5" fmla="*/ 48 h 58"/>
                <a:gd name="T6" fmla="*/ 21 w 59"/>
                <a:gd name="T7" fmla="*/ 42 h 58"/>
                <a:gd name="T8" fmla="*/ 27 w 59"/>
                <a:gd name="T9" fmla="*/ 36 h 58"/>
                <a:gd name="T10" fmla="*/ 34 w 59"/>
                <a:gd name="T11" fmla="*/ 30 h 58"/>
                <a:gd name="T12" fmla="*/ 41 w 59"/>
                <a:gd name="T13" fmla="*/ 23 h 58"/>
                <a:gd name="T14" fmla="*/ 50 w 59"/>
                <a:gd name="T15" fmla="*/ 15 h 58"/>
                <a:gd name="T16" fmla="*/ 59 w 59"/>
                <a:gd name="T17" fmla="*/ 7 h 58"/>
                <a:gd name="T18" fmla="*/ 52 w 59"/>
                <a:gd name="T19" fmla="*/ 0 h 58"/>
                <a:gd name="T20" fmla="*/ 43 w 59"/>
                <a:gd name="T21" fmla="*/ 8 h 58"/>
                <a:gd name="T22" fmla="*/ 34 w 59"/>
                <a:gd name="T23" fmla="*/ 16 h 58"/>
                <a:gd name="T24" fmla="*/ 27 w 59"/>
                <a:gd name="T25" fmla="*/ 23 h 58"/>
                <a:gd name="T26" fmla="*/ 20 w 59"/>
                <a:gd name="T27" fmla="*/ 30 h 58"/>
                <a:gd name="T28" fmla="*/ 14 w 59"/>
                <a:gd name="T29" fmla="*/ 35 h 58"/>
                <a:gd name="T30" fmla="*/ 10 w 59"/>
                <a:gd name="T31" fmla="*/ 41 h 58"/>
                <a:gd name="T32" fmla="*/ 4 w 59"/>
                <a:gd name="T33" fmla="*/ 48 h 58"/>
                <a:gd name="T34" fmla="*/ 0 w 59"/>
                <a:gd name="T35" fmla="*/ 54 h 58"/>
                <a:gd name="T36" fmla="*/ 10 w 59"/>
                <a:gd name="T3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" h="58">
                  <a:moveTo>
                    <a:pt x="10" y="58"/>
                  </a:moveTo>
                  <a:lnTo>
                    <a:pt x="13" y="53"/>
                  </a:lnTo>
                  <a:lnTo>
                    <a:pt x="16" y="48"/>
                  </a:lnTo>
                  <a:lnTo>
                    <a:pt x="21" y="42"/>
                  </a:lnTo>
                  <a:lnTo>
                    <a:pt x="27" y="36"/>
                  </a:lnTo>
                  <a:lnTo>
                    <a:pt x="34" y="30"/>
                  </a:lnTo>
                  <a:lnTo>
                    <a:pt x="41" y="23"/>
                  </a:lnTo>
                  <a:lnTo>
                    <a:pt x="50" y="15"/>
                  </a:lnTo>
                  <a:lnTo>
                    <a:pt x="59" y="7"/>
                  </a:lnTo>
                  <a:lnTo>
                    <a:pt x="52" y="0"/>
                  </a:lnTo>
                  <a:lnTo>
                    <a:pt x="43" y="8"/>
                  </a:lnTo>
                  <a:lnTo>
                    <a:pt x="34" y="16"/>
                  </a:lnTo>
                  <a:lnTo>
                    <a:pt x="27" y="23"/>
                  </a:lnTo>
                  <a:lnTo>
                    <a:pt x="20" y="30"/>
                  </a:lnTo>
                  <a:lnTo>
                    <a:pt x="14" y="35"/>
                  </a:lnTo>
                  <a:lnTo>
                    <a:pt x="10" y="41"/>
                  </a:lnTo>
                  <a:lnTo>
                    <a:pt x="4" y="48"/>
                  </a:lnTo>
                  <a:lnTo>
                    <a:pt x="0" y="54"/>
                  </a:lnTo>
                  <a:lnTo>
                    <a:pt x="10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340" name="Freeform 564"/>
            <p:cNvSpPr>
              <a:spLocks/>
            </p:cNvSpPr>
            <p:nvPr/>
          </p:nvSpPr>
          <p:spPr bwMode="auto">
            <a:xfrm>
              <a:off x="3908" y="3058"/>
              <a:ext cx="5" cy="4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3 h 7"/>
                <a:gd name="T4" fmla="*/ 4 w 10"/>
                <a:gd name="T5" fmla="*/ 7 h 7"/>
                <a:gd name="T6" fmla="*/ 7 w 10"/>
                <a:gd name="T7" fmla="*/ 7 h 7"/>
                <a:gd name="T8" fmla="*/ 10 w 10"/>
                <a:gd name="T9" fmla="*/ 4 h 7"/>
                <a:gd name="T10" fmla="*/ 0 w 10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3"/>
                  </a:lnTo>
                  <a:lnTo>
                    <a:pt x="4" y="7"/>
                  </a:lnTo>
                  <a:lnTo>
                    <a:pt x="7" y="7"/>
                  </a:lnTo>
                  <a:lnTo>
                    <a:pt x="1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341" name="Freeform 565"/>
            <p:cNvSpPr>
              <a:spLocks/>
            </p:cNvSpPr>
            <p:nvPr/>
          </p:nvSpPr>
          <p:spPr bwMode="auto">
            <a:xfrm>
              <a:off x="3999" y="2759"/>
              <a:ext cx="4" cy="5"/>
            </a:xfrm>
            <a:custGeom>
              <a:avLst/>
              <a:gdLst>
                <a:gd name="T0" fmla="*/ 5 w 7"/>
                <a:gd name="T1" fmla="*/ 9 h 9"/>
                <a:gd name="T2" fmla="*/ 7 w 7"/>
                <a:gd name="T3" fmla="*/ 7 h 9"/>
                <a:gd name="T4" fmla="*/ 7 w 7"/>
                <a:gd name="T5" fmla="*/ 2 h 9"/>
                <a:gd name="T6" fmla="*/ 4 w 7"/>
                <a:gd name="T7" fmla="*/ 0 h 9"/>
                <a:gd name="T8" fmla="*/ 0 w 7"/>
                <a:gd name="T9" fmla="*/ 0 h 9"/>
                <a:gd name="T10" fmla="*/ 5 w 7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5" y="9"/>
                  </a:moveTo>
                  <a:lnTo>
                    <a:pt x="7" y="7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342" name="Freeform 566"/>
            <p:cNvSpPr>
              <a:spLocks/>
            </p:cNvSpPr>
            <p:nvPr/>
          </p:nvSpPr>
          <p:spPr bwMode="auto">
            <a:xfrm>
              <a:off x="3982" y="2759"/>
              <a:ext cx="19" cy="52"/>
            </a:xfrm>
            <a:custGeom>
              <a:avLst/>
              <a:gdLst>
                <a:gd name="T0" fmla="*/ 3 w 38"/>
                <a:gd name="T1" fmla="*/ 102 h 102"/>
                <a:gd name="T2" fmla="*/ 10 w 38"/>
                <a:gd name="T3" fmla="*/ 98 h 102"/>
                <a:gd name="T4" fmla="*/ 11 w 38"/>
                <a:gd name="T5" fmla="*/ 86 h 102"/>
                <a:gd name="T6" fmla="*/ 11 w 38"/>
                <a:gd name="T7" fmla="*/ 73 h 102"/>
                <a:gd name="T8" fmla="*/ 15 w 38"/>
                <a:gd name="T9" fmla="*/ 59 h 102"/>
                <a:gd name="T10" fmla="*/ 20 w 38"/>
                <a:gd name="T11" fmla="*/ 45 h 102"/>
                <a:gd name="T12" fmla="*/ 25 w 38"/>
                <a:gd name="T13" fmla="*/ 32 h 102"/>
                <a:gd name="T14" fmla="*/ 31 w 38"/>
                <a:gd name="T15" fmla="*/ 21 h 102"/>
                <a:gd name="T16" fmla="*/ 36 w 38"/>
                <a:gd name="T17" fmla="*/ 11 h 102"/>
                <a:gd name="T18" fmla="*/ 38 w 38"/>
                <a:gd name="T19" fmla="*/ 9 h 102"/>
                <a:gd name="T20" fmla="*/ 33 w 38"/>
                <a:gd name="T21" fmla="*/ 0 h 102"/>
                <a:gd name="T22" fmla="*/ 26 w 38"/>
                <a:gd name="T23" fmla="*/ 7 h 102"/>
                <a:gd name="T24" fmla="*/ 22 w 38"/>
                <a:gd name="T25" fmla="*/ 16 h 102"/>
                <a:gd name="T26" fmla="*/ 16 w 38"/>
                <a:gd name="T27" fmla="*/ 28 h 102"/>
                <a:gd name="T28" fmla="*/ 10 w 38"/>
                <a:gd name="T29" fmla="*/ 43 h 102"/>
                <a:gd name="T30" fmla="*/ 6 w 38"/>
                <a:gd name="T31" fmla="*/ 56 h 102"/>
                <a:gd name="T32" fmla="*/ 2 w 38"/>
                <a:gd name="T33" fmla="*/ 73 h 102"/>
                <a:gd name="T34" fmla="*/ 0 w 38"/>
                <a:gd name="T35" fmla="*/ 86 h 102"/>
                <a:gd name="T36" fmla="*/ 1 w 38"/>
                <a:gd name="T37" fmla="*/ 98 h 102"/>
                <a:gd name="T38" fmla="*/ 8 w 38"/>
                <a:gd name="T39" fmla="*/ 93 h 102"/>
                <a:gd name="T40" fmla="*/ 1 w 38"/>
                <a:gd name="T41" fmla="*/ 98 h 102"/>
                <a:gd name="T42" fmla="*/ 2 w 38"/>
                <a:gd name="T43" fmla="*/ 101 h 102"/>
                <a:gd name="T44" fmla="*/ 6 w 38"/>
                <a:gd name="T45" fmla="*/ 102 h 102"/>
                <a:gd name="T46" fmla="*/ 9 w 38"/>
                <a:gd name="T47" fmla="*/ 101 h 102"/>
                <a:gd name="T48" fmla="*/ 10 w 38"/>
                <a:gd name="T49" fmla="*/ 98 h 102"/>
                <a:gd name="T50" fmla="*/ 3 w 38"/>
                <a:gd name="T51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" h="102">
                  <a:moveTo>
                    <a:pt x="3" y="102"/>
                  </a:moveTo>
                  <a:lnTo>
                    <a:pt x="10" y="98"/>
                  </a:lnTo>
                  <a:lnTo>
                    <a:pt x="11" y="86"/>
                  </a:lnTo>
                  <a:lnTo>
                    <a:pt x="11" y="73"/>
                  </a:lnTo>
                  <a:lnTo>
                    <a:pt x="15" y="59"/>
                  </a:lnTo>
                  <a:lnTo>
                    <a:pt x="20" y="45"/>
                  </a:lnTo>
                  <a:lnTo>
                    <a:pt x="25" y="32"/>
                  </a:lnTo>
                  <a:lnTo>
                    <a:pt x="31" y="21"/>
                  </a:lnTo>
                  <a:lnTo>
                    <a:pt x="36" y="11"/>
                  </a:lnTo>
                  <a:lnTo>
                    <a:pt x="38" y="9"/>
                  </a:lnTo>
                  <a:lnTo>
                    <a:pt x="33" y="0"/>
                  </a:lnTo>
                  <a:lnTo>
                    <a:pt x="26" y="7"/>
                  </a:lnTo>
                  <a:lnTo>
                    <a:pt x="22" y="16"/>
                  </a:lnTo>
                  <a:lnTo>
                    <a:pt x="16" y="28"/>
                  </a:lnTo>
                  <a:lnTo>
                    <a:pt x="10" y="43"/>
                  </a:lnTo>
                  <a:lnTo>
                    <a:pt x="6" y="56"/>
                  </a:lnTo>
                  <a:lnTo>
                    <a:pt x="2" y="73"/>
                  </a:lnTo>
                  <a:lnTo>
                    <a:pt x="0" y="86"/>
                  </a:lnTo>
                  <a:lnTo>
                    <a:pt x="1" y="98"/>
                  </a:lnTo>
                  <a:lnTo>
                    <a:pt x="8" y="93"/>
                  </a:lnTo>
                  <a:lnTo>
                    <a:pt x="1" y="98"/>
                  </a:lnTo>
                  <a:lnTo>
                    <a:pt x="2" y="101"/>
                  </a:lnTo>
                  <a:lnTo>
                    <a:pt x="6" y="102"/>
                  </a:lnTo>
                  <a:lnTo>
                    <a:pt x="9" y="101"/>
                  </a:lnTo>
                  <a:lnTo>
                    <a:pt x="10" y="98"/>
                  </a:lnTo>
                  <a:lnTo>
                    <a:pt x="3" y="1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343" name="Freeform 567"/>
            <p:cNvSpPr>
              <a:spLocks/>
            </p:cNvSpPr>
            <p:nvPr/>
          </p:nvSpPr>
          <p:spPr bwMode="auto">
            <a:xfrm>
              <a:off x="3941" y="2727"/>
              <a:ext cx="46" cy="84"/>
            </a:xfrm>
            <a:custGeom>
              <a:avLst/>
              <a:gdLst>
                <a:gd name="T0" fmla="*/ 0 w 91"/>
                <a:gd name="T1" fmla="*/ 0 h 167"/>
                <a:gd name="T2" fmla="*/ 0 w 91"/>
                <a:gd name="T3" fmla="*/ 18 h 167"/>
                <a:gd name="T4" fmla="*/ 7 w 91"/>
                <a:gd name="T5" fmla="*/ 40 h 167"/>
                <a:gd name="T6" fmla="*/ 16 w 91"/>
                <a:gd name="T7" fmla="*/ 65 h 167"/>
                <a:gd name="T8" fmla="*/ 29 w 91"/>
                <a:gd name="T9" fmla="*/ 91 h 167"/>
                <a:gd name="T10" fmla="*/ 44 w 91"/>
                <a:gd name="T11" fmla="*/ 117 h 167"/>
                <a:gd name="T12" fmla="*/ 59 w 91"/>
                <a:gd name="T13" fmla="*/ 139 h 167"/>
                <a:gd name="T14" fmla="*/ 74 w 91"/>
                <a:gd name="T15" fmla="*/ 157 h 167"/>
                <a:gd name="T16" fmla="*/ 86 w 91"/>
                <a:gd name="T17" fmla="*/ 167 h 167"/>
                <a:gd name="T18" fmla="*/ 91 w 91"/>
                <a:gd name="T19" fmla="*/ 158 h 167"/>
                <a:gd name="T20" fmla="*/ 81 w 91"/>
                <a:gd name="T21" fmla="*/ 150 h 167"/>
                <a:gd name="T22" fmla="*/ 68 w 91"/>
                <a:gd name="T23" fmla="*/ 134 h 167"/>
                <a:gd name="T24" fmla="*/ 53 w 91"/>
                <a:gd name="T25" fmla="*/ 112 h 167"/>
                <a:gd name="T26" fmla="*/ 38 w 91"/>
                <a:gd name="T27" fmla="*/ 87 h 167"/>
                <a:gd name="T28" fmla="*/ 25 w 91"/>
                <a:gd name="T29" fmla="*/ 63 h 167"/>
                <a:gd name="T30" fmla="*/ 16 w 91"/>
                <a:gd name="T31" fmla="*/ 37 h 167"/>
                <a:gd name="T32" fmla="*/ 9 w 91"/>
                <a:gd name="T33" fmla="*/ 18 h 167"/>
                <a:gd name="T34" fmla="*/ 9 w 91"/>
                <a:gd name="T35" fmla="*/ 3 h 167"/>
                <a:gd name="T36" fmla="*/ 0 w 91"/>
                <a:gd name="T3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67">
                  <a:moveTo>
                    <a:pt x="0" y="0"/>
                  </a:moveTo>
                  <a:lnTo>
                    <a:pt x="0" y="18"/>
                  </a:lnTo>
                  <a:lnTo>
                    <a:pt x="7" y="40"/>
                  </a:lnTo>
                  <a:lnTo>
                    <a:pt x="16" y="65"/>
                  </a:lnTo>
                  <a:lnTo>
                    <a:pt x="29" y="91"/>
                  </a:lnTo>
                  <a:lnTo>
                    <a:pt x="44" y="117"/>
                  </a:lnTo>
                  <a:lnTo>
                    <a:pt x="59" y="139"/>
                  </a:lnTo>
                  <a:lnTo>
                    <a:pt x="74" y="157"/>
                  </a:lnTo>
                  <a:lnTo>
                    <a:pt x="86" y="167"/>
                  </a:lnTo>
                  <a:lnTo>
                    <a:pt x="91" y="158"/>
                  </a:lnTo>
                  <a:lnTo>
                    <a:pt x="81" y="150"/>
                  </a:lnTo>
                  <a:lnTo>
                    <a:pt x="68" y="134"/>
                  </a:lnTo>
                  <a:lnTo>
                    <a:pt x="53" y="112"/>
                  </a:lnTo>
                  <a:lnTo>
                    <a:pt x="38" y="87"/>
                  </a:lnTo>
                  <a:lnTo>
                    <a:pt x="25" y="63"/>
                  </a:lnTo>
                  <a:lnTo>
                    <a:pt x="16" y="37"/>
                  </a:lnTo>
                  <a:lnTo>
                    <a:pt x="9" y="18"/>
                  </a:lnTo>
                  <a:lnTo>
                    <a:pt x="9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344" name="Freeform 568"/>
            <p:cNvSpPr>
              <a:spLocks/>
            </p:cNvSpPr>
            <p:nvPr/>
          </p:nvSpPr>
          <p:spPr bwMode="auto">
            <a:xfrm>
              <a:off x="3941" y="2726"/>
              <a:ext cx="5" cy="2"/>
            </a:xfrm>
            <a:custGeom>
              <a:avLst/>
              <a:gdLst>
                <a:gd name="T0" fmla="*/ 9 w 9"/>
                <a:gd name="T1" fmla="*/ 6 h 6"/>
                <a:gd name="T2" fmla="*/ 8 w 9"/>
                <a:gd name="T3" fmla="*/ 2 h 6"/>
                <a:gd name="T4" fmla="*/ 6 w 9"/>
                <a:gd name="T5" fmla="*/ 0 h 6"/>
                <a:gd name="T6" fmla="*/ 2 w 9"/>
                <a:gd name="T7" fmla="*/ 0 h 6"/>
                <a:gd name="T8" fmla="*/ 0 w 9"/>
                <a:gd name="T9" fmla="*/ 3 h 6"/>
                <a:gd name="T10" fmla="*/ 9 w 9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6">
                  <a:moveTo>
                    <a:pt x="9" y="6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345" name="Freeform 569"/>
            <p:cNvSpPr>
              <a:spLocks/>
            </p:cNvSpPr>
            <p:nvPr/>
          </p:nvSpPr>
          <p:spPr bwMode="auto">
            <a:xfrm>
              <a:off x="4049" y="2808"/>
              <a:ext cx="5" cy="4"/>
            </a:xfrm>
            <a:custGeom>
              <a:avLst/>
              <a:gdLst>
                <a:gd name="T0" fmla="*/ 9 w 9"/>
                <a:gd name="T1" fmla="*/ 2 h 7"/>
                <a:gd name="T2" fmla="*/ 6 w 9"/>
                <a:gd name="T3" fmla="*/ 0 h 7"/>
                <a:gd name="T4" fmla="*/ 3 w 9"/>
                <a:gd name="T5" fmla="*/ 0 h 7"/>
                <a:gd name="T6" fmla="*/ 0 w 9"/>
                <a:gd name="T7" fmla="*/ 3 h 7"/>
                <a:gd name="T8" fmla="*/ 0 w 9"/>
                <a:gd name="T9" fmla="*/ 7 h 7"/>
                <a:gd name="T10" fmla="*/ 9 w 9"/>
                <a:gd name="T11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7">
                  <a:moveTo>
                    <a:pt x="9" y="2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346" name="Freeform 570"/>
            <p:cNvSpPr>
              <a:spLocks/>
            </p:cNvSpPr>
            <p:nvPr/>
          </p:nvSpPr>
          <p:spPr bwMode="auto">
            <a:xfrm>
              <a:off x="4049" y="2810"/>
              <a:ext cx="8" cy="55"/>
            </a:xfrm>
            <a:custGeom>
              <a:avLst/>
              <a:gdLst>
                <a:gd name="T0" fmla="*/ 13 w 15"/>
                <a:gd name="T1" fmla="*/ 111 h 111"/>
                <a:gd name="T2" fmla="*/ 13 w 15"/>
                <a:gd name="T3" fmla="*/ 85 h 111"/>
                <a:gd name="T4" fmla="*/ 15 w 15"/>
                <a:gd name="T5" fmla="*/ 53 h 111"/>
                <a:gd name="T6" fmla="*/ 12 w 15"/>
                <a:gd name="T7" fmla="*/ 22 h 111"/>
                <a:gd name="T8" fmla="*/ 9 w 15"/>
                <a:gd name="T9" fmla="*/ 0 h 111"/>
                <a:gd name="T10" fmla="*/ 0 w 15"/>
                <a:gd name="T11" fmla="*/ 5 h 111"/>
                <a:gd name="T12" fmla="*/ 3 w 15"/>
                <a:gd name="T13" fmla="*/ 22 h 111"/>
                <a:gd name="T14" fmla="*/ 3 w 15"/>
                <a:gd name="T15" fmla="*/ 53 h 111"/>
                <a:gd name="T16" fmla="*/ 2 w 15"/>
                <a:gd name="T17" fmla="*/ 85 h 111"/>
                <a:gd name="T18" fmla="*/ 2 w 15"/>
                <a:gd name="T19" fmla="*/ 111 h 111"/>
                <a:gd name="T20" fmla="*/ 13 w 15"/>
                <a:gd name="T21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11">
                  <a:moveTo>
                    <a:pt x="13" y="111"/>
                  </a:moveTo>
                  <a:lnTo>
                    <a:pt x="13" y="85"/>
                  </a:lnTo>
                  <a:lnTo>
                    <a:pt x="15" y="53"/>
                  </a:lnTo>
                  <a:lnTo>
                    <a:pt x="12" y="22"/>
                  </a:lnTo>
                  <a:lnTo>
                    <a:pt x="9" y="0"/>
                  </a:lnTo>
                  <a:lnTo>
                    <a:pt x="0" y="5"/>
                  </a:lnTo>
                  <a:lnTo>
                    <a:pt x="3" y="22"/>
                  </a:lnTo>
                  <a:lnTo>
                    <a:pt x="3" y="53"/>
                  </a:lnTo>
                  <a:lnTo>
                    <a:pt x="2" y="85"/>
                  </a:lnTo>
                  <a:lnTo>
                    <a:pt x="2" y="111"/>
                  </a:lnTo>
                  <a:lnTo>
                    <a:pt x="13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347" name="Freeform 571"/>
            <p:cNvSpPr>
              <a:spLocks/>
            </p:cNvSpPr>
            <p:nvPr/>
          </p:nvSpPr>
          <p:spPr bwMode="auto">
            <a:xfrm>
              <a:off x="4050" y="2865"/>
              <a:ext cx="6" cy="2"/>
            </a:xfrm>
            <a:custGeom>
              <a:avLst/>
              <a:gdLst>
                <a:gd name="T0" fmla="*/ 0 w 11"/>
                <a:gd name="T1" fmla="*/ 0 h 4"/>
                <a:gd name="T2" fmla="*/ 2 w 11"/>
                <a:gd name="T3" fmla="*/ 3 h 4"/>
                <a:gd name="T4" fmla="*/ 6 w 11"/>
                <a:gd name="T5" fmla="*/ 4 h 4"/>
                <a:gd name="T6" fmla="*/ 9 w 11"/>
                <a:gd name="T7" fmla="*/ 3 h 4"/>
                <a:gd name="T8" fmla="*/ 11 w 11"/>
                <a:gd name="T9" fmla="*/ 0 h 4"/>
                <a:gd name="T10" fmla="*/ 0 w 11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0" y="0"/>
                  </a:moveTo>
                  <a:lnTo>
                    <a:pt x="2" y="3"/>
                  </a:lnTo>
                  <a:lnTo>
                    <a:pt x="6" y="4"/>
                  </a:lnTo>
                  <a:lnTo>
                    <a:pt x="9" y="3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348" name="Freeform 572"/>
            <p:cNvSpPr>
              <a:spLocks/>
            </p:cNvSpPr>
            <p:nvPr/>
          </p:nvSpPr>
          <p:spPr bwMode="auto">
            <a:xfrm>
              <a:off x="4078" y="2764"/>
              <a:ext cx="5" cy="3"/>
            </a:xfrm>
            <a:custGeom>
              <a:avLst/>
              <a:gdLst>
                <a:gd name="T0" fmla="*/ 0 w 9"/>
                <a:gd name="T1" fmla="*/ 0 h 6"/>
                <a:gd name="T2" fmla="*/ 1 w 9"/>
                <a:gd name="T3" fmla="*/ 4 h 6"/>
                <a:gd name="T4" fmla="*/ 4 w 9"/>
                <a:gd name="T5" fmla="*/ 6 h 6"/>
                <a:gd name="T6" fmla="*/ 7 w 9"/>
                <a:gd name="T7" fmla="*/ 5 h 6"/>
                <a:gd name="T8" fmla="*/ 9 w 9"/>
                <a:gd name="T9" fmla="*/ 2 h 6"/>
                <a:gd name="T10" fmla="*/ 0 w 9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6">
                  <a:moveTo>
                    <a:pt x="0" y="0"/>
                  </a:moveTo>
                  <a:lnTo>
                    <a:pt x="1" y="4"/>
                  </a:lnTo>
                  <a:lnTo>
                    <a:pt x="4" y="6"/>
                  </a:lnTo>
                  <a:lnTo>
                    <a:pt x="7" y="5"/>
                  </a:lnTo>
                  <a:lnTo>
                    <a:pt x="9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349" name="Freeform 573"/>
            <p:cNvSpPr>
              <a:spLocks/>
            </p:cNvSpPr>
            <p:nvPr/>
          </p:nvSpPr>
          <p:spPr bwMode="auto">
            <a:xfrm>
              <a:off x="4078" y="2726"/>
              <a:ext cx="19" cy="39"/>
            </a:xfrm>
            <a:custGeom>
              <a:avLst/>
              <a:gdLst>
                <a:gd name="T0" fmla="*/ 36 w 38"/>
                <a:gd name="T1" fmla="*/ 0 h 78"/>
                <a:gd name="T2" fmla="*/ 29 w 38"/>
                <a:gd name="T3" fmla="*/ 4 h 78"/>
                <a:gd name="T4" fmla="*/ 26 w 38"/>
                <a:gd name="T5" fmla="*/ 12 h 78"/>
                <a:gd name="T6" fmla="*/ 19 w 38"/>
                <a:gd name="T7" fmla="*/ 31 h 78"/>
                <a:gd name="T8" fmla="*/ 9 w 38"/>
                <a:gd name="T9" fmla="*/ 54 h 78"/>
                <a:gd name="T10" fmla="*/ 0 w 38"/>
                <a:gd name="T11" fmla="*/ 76 h 78"/>
                <a:gd name="T12" fmla="*/ 9 w 38"/>
                <a:gd name="T13" fmla="*/ 78 h 78"/>
                <a:gd name="T14" fmla="*/ 19 w 38"/>
                <a:gd name="T15" fmla="*/ 57 h 78"/>
                <a:gd name="T16" fmla="*/ 28 w 38"/>
                <a:gd name="T17" fmla="*/ 34 h 78"/>
                <a:gd name="T18" fmla="*/ 35 w 38"/>
                <a:gd name="T19" fmla="*/ 14 h 78"/>
                <a:gd name="T20" fmla="*/ 38 w 38"/>
                <a:gd name="T21" fmla="*/ 6 h 78"/>
                <a:gd name="T22" fmla="*/ 31 w 38"/>
                <a:gd name="T23" fmla="*/ 9 h 78"/>
                <a:gd name="T24" fmla="*/ 38 w 38"/>
                <a:gd name="T25" fmla="*/ 6 h 78"/>
                <a:gd name="T26" fmla="*/ 37 w 38"/>
                <a:gd name="T27" fmla="*/ 2 h 78"/>
                <a:gd name="T28" fmla="*/ 35 w 38"/>
                <a:gd name="T29" fmla="*/ 0 h 78"/>
                <a:gd name="T30" fmla="*/ 31 w 38"/>
                <a:gd name="T31" fmla="*/ 0 h 78"/>
                <a:gd name="T32" fmla="*/ 29 w 38"/>
                <a:gd name="T33" fmla="*/ 4 h 78"/>
                <a:gd name="T34" fmla="*/ 36 w 38"/>
                <a:gd name="T3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78">
                  <a:moveTo>
                    <a:pt x="36" y="0"/>
                  </a:moveTo>
                  <a:lnTo>
                    <a:pt x="29" y="4"/>
                  </a:lnTo>
                  <a:lnTo>
                    <a:pt x="26" y="12"/>
                  </a:lnTo>
                  <a:lnTo>
                    <a:pt x="19" y="31"/>
                  </a:lnTo>
                  <a:lnTo>
                    <a:pt x="9" y="54"/>
                  </a:lnTo>
                  <a:lnTo>
                    <a:pt x="0" y="76"/>
                  </a:lnTo>
                  <a:lnTo>
                    <a:pt x="9" y="78"/>
                  </a:lnTo>
                  <a:lnTo>
                    <a:pt x="19" y="57"/>
                  </a:lnTo>
                  <a:lnTo>
                    <a:pt x="28" y="34"/>
                  </a:lnTo>
                  <a:lnTo>
                    <a:pt x="35" y="14"/>
                  </a:lnTo>
                  <a:lnTo>
                    <a:pt x="38" y="6"/>
                  </a:lnTo>
                  <a:lnTo>
                    <a:pt x="31" y="9"/>
                  </a:lnTo>
                  <a:lnTo>
                    <a:pt x="38" y="6"/>
                  </a:lnTo>
                  <a:lnTo>
                    <a:pt x="37" y="2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9" y="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350" name="Freeform 574"/>
            <p:cNvSpPr>
              <a:spLocks/>
            </p:cNvSpPr>
            <p:nvPr/>
          </p:nvSpPr>
          <p:spPr bwMode="auto">
            <a:xfrm>
              <a:off x="4094" y="2726"/>
              <a:ext cx="29" cy="45"/>
            </a:xfrm>
            <a:custGeom>
              <a:avLst/>
              <a:gdLst>
                <a:gd name="T0" fmla="*/ 50 w 59"/>
                <a:gd name="T1" fmla="*/ 83 h 90"/>
                <a:gd name="T2" fmla="*/ 59 w 59"/>
                <a:gd name="T3" fmla="*/ 85 h 90"/>
                <a:gd name="T4" fmla="*/ 57 w 59"/>
                <a:gd name="T5" fmla="*/ 74 h 90"/>
                <a:gd name="T6" fmla="*/ 52 w 59"/>
                <a:gd name="T7" fmla="*/ 61 h 90"/>
                <a:gd name="T8" fmla="*/ 45 w 59"/>
                <a:gd name="T9" fmla="*/ 49 h 90"/>
                <a:gd name="T10" fmla="*/ 38 w 59"/>
                <a:gd name="T11" fmla="*/ 37 h 90"/>
                <a:gd name="T12" fmla="*/ 30 w 59"/>
                <a:gd name="T13" fmla="*/ 26 h 90"/>
                <a:gd name="T14" fmla="*/ 22 w 59"/>
                <a:gd name="T15" fmla="*/ 16 h 90"/>
                <a:gd name="T16" fmla="*/ 14 w 59"/>
                <a:gd name="T17" fmla="*/ 7 h 90"/>
                <a:gd name="T18" fmla="*/ 5 w 59"/>
                <a:gd name="T19" fmla="*/ 0 h 90"/>
                <a:gd name="T20" fmla="*/ 0 w 59"/>
                <a:gd name="T21" fmla="*/ 9 h 90"/>
                <a:gd name="T22" fmla="*/ 7 w 59"/>
                <a:gd name="T23" fmla="*/ 14 h 90"/>
                <a:gd name="T24" fmla="*/ 15 w 59"/>
                <a:gd name="T25" fmla="*/ 23 h 90"/>
                <a:gd name="T26" fmla="*/ 23 w 59"/>
                <a:gd name="T27" fmla="*/ 32 h 90"/>
                <a:gd name="T28" fmla="*/ 29 w 59"/>
                <a:gd name="T29" fmla="*/ 42 h 90"/>
                <a:gd name="T30" fmla="*/ 36 w 59"/>
                <a:gd name="T31" fmla="*/ 53 h 90"/>
                <a:gd name="T32" fmla="*/ 43 w 59"/>
                <a:gd name="T33" fmla="*/ 66 h 90"/>
                <a:gd name="T34" fmla="*/ 48 w 59"/>
                <a:gd name="T35" fmla="*/ 76 h 90"/>
                <a:gd name="T36" fmla="*/ 50 w 59"/>
                <a:gd name="T37" fmla="*/ 85 h 90"/>
                <a:gd name="T38" fmla="*/ 59 w 59"/>
                <a:gd name="T39" fmla="*/ 88 h 90"/>
                <a:gd name="T40" fmla="*/ 50 w 59"/>
                <a:gd name="T41" fmla="*/ 85 h 90"/>
                <a:gd name="T42" fmla="*/ 51 w 59"/>
                <a:gd name="T43" fmla="*/ 89 h 90"/>
                <a:gd name="T44" fmla="*/ 54 w 59"/>
                <a:gd name="T45" fmla="*/ 90 h 90"/>
                <a:gd name="T46" fmla="*/ 58 w 59"/>
                <a:gd name="T47" fmla="*/ 89 h 90"/>
                <a:gd name="T48" fmla="*/ 59 w 59"/>
                <a:gd name="T49" fmla="*/ 85 h 90"/>
                <a:gd name="T50" fmla="*/ 50 w 59"/>
                <a:gd name="T51" fmla="*/ 8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9" h="90">
                  <a:moveTo>
                    <a:pt x="50" y="83"/>
                  </a:moveTo>
                  <a:lnTo>
                    <a:pt x="59" y="85"/>
                  </a:lnTo>
                  <a:lnTo>
                    <a:pt x="57" y="74"/>
                  </a:lnTo>
                  <a:lnTo>
                    <a:pt x="52" y="61"/>
                  </a:lnTo>
                  <a:lnTo>
                    <a:pt x="45" y="49"/>
                  </a:lnTo>
                  <a:lnTo>
                    <a:pt x="38" y="37"/>
                  </a:lnTo>
                  <a:lnTo>
                    <a:pt x="30" y="26"/>
                  </a:lnTo>
                  <a:lnTo>
                    <a:pt x="22" y="16"/>
                  </a:lnTo>
                  <a:lnTo>
                    <a:pt x="14" y="7"/>
                  </a:lnTo>
                  <a:lnTo>
                    <a:pt x="5" y="0"/>
                  </a:lnTo>
                  <a:lnTo>
                    <a:pt x="0" y="9"/>
                  </a:lnTo>
                  <a:lnTo>
                    <a:pt x="7" y="14"/>
                  </a:lnTo>
                  <a:lnTo>
                    <a:pt x="15" y="23"/>
                  </a:lnTo>
                  <a:lnTo>
                    <a:pt x="23" y="32"/>
                  </a:lnTo>
                  <a:lnTo>
                    <a:pt x="29" y="42"/>
                  </a:lnTo>
                  <a:lnTo>
                    <a:pt x="36" y="53"/>
                  </a:lnTo>
                  <a:lnTo>
                    <a:pt x="43" y="66"/>
                  </a:lnTo>
                  <a:lnTo>
                    <a:pt x="48" y="76"/>
                  </a:lnTo>
                  <a:lnTo>
                    <a:pt x="50" y="85"/>
                  </a:lnTo>
                  <a:lnTo>
                    <a:pt x="59" y="88"/>
                  </a:lnTo>
                  <a:lnTo>
                    <a:pt x="50" y="85"/>
                  </a:lnTo>
                  <a:lnTo>
                    <a:pt x="51" y="89"/>
                  </a:lnTo>
                  <a:lnTo>
                    <a:pt x="54" y="90"/>
                  </a:lnTo>
                  <a:lnTo>
                    <a:pt x="58" y="89"/>
                  </a:lnTo>
                  <a:lnTo>
                    <a:pt x="59" y="85"/>
                  </a:lnTo>
                  <a:lnTo>
                    <a:pt x="5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351" name="Freeform 575"/>
            <p:cNvSpPr>
              <a:spLocks/>
            </p:cNvSpPr>
            <p:nvPr/>
          </p:nvSpPr>
          <p:spPr bwMode="auto">
            <a:xfrm>
              <a:off x="4118" y="2680"/>
              <a:ext cx="20" cy="90"/>
            </a:xfrm>
            <a:custGeom>
              <a:avLst/>
              <a:gdLst>
                <a:gd name="T0" fmla="*/ 17 w 39"/>
                <a:gd name="T1" fmla="*/ 5 h 180"/>
                <a:gd name="T2" fmla="*/ 26 w 39"/>
                <a:gd name="T3" fmla="*/ 27 h 180"/>
                <a:gd name="T4" fmla="*/ 30 w 39"/>
                <a:gd name="T5" fmla="*/ 51 h 180"/>
                <a:gd name="T6" fmla="*/ 29 w 39"/>
                <a:gd name="T7" fmla="*/ 78 h 180"/>
                <a:gd name="T8" fmla="*/ 24 w 39"/>
                <a:gd name="T9" fmla="*/ 105 h 180"/>
                <a:gd name="T10" fmla="*/ 18 w 39"/>
                <a:gd name="T11" fmla="*/ 128 h 180"/>
                <a:gd name="T12" fmla="*/ 11 w 39"/>
                <a:gd name="T13" fmla="*/ 150 h 180"/>
                <a:gd name="T14" fmla="*/ 4 w 39"/>
                <a:gd name="T15" fmla="*/ 166 h 180"/>
                <a:gd name="T16" fmla="*/ 0 w 39"/>
                <a:gd name="T17" fmla="*/ 175 h 180"/>
                <a:gd name="T18" fmla="*/ 9 w 39"/>
                <a:gd name="T19" fmla="*/ 180 h 180"/>
                <a:gd name="T20" fmla="*/ 14 w 39"/>
                <a:gd name="T21" fmla="*/ 168 h 180"/>
                <a:gd name="T22" fmla="*/ 21 w 39"/>
                <a:gd name="T23" fmla="*/ 152 h 180"/>
                <a:gd name="T24" fmla="*/ 27 w 39"/>
                <a:gd name="T25" fmla="*/ 130 h 180"/>
                <a:gd name="T26" fmla="*/ 33 w 39"/>
                <a:gd name="T27" fmla="*/ 105 h 180"/>
                <a:gd name="T28" fmla="*/ 38 w 39"/>
                <a:gd name="T29" fmla="*/ 78 h 180"/>
                <a:gd name="T30" fmla="*/ 39 w 39"/>
                <a:gd name="T31" fmla="*/ 51 h 180"/>
                <a:gd name="T32" fmla="*/ 36 w 39"/>
                <a:gd name="T33" fmla="*/ 24 h 180"/>
                <a:gd name="T34" fmla="*/ 26 w 39"/>
                <a:gd name="T35" fmla="*/ 0 h 180"/>
                <a:gd name="T36" fmla="*/ 17 w 39"/>
                <a:gd name="T37" fmla="*/ 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180">
                  <a:moveTo>
                    <a:pt x="17" y="5"/>
                  </a:moveTo>
                  <a:lnTo>
                    <a:pt x="26" y="27"/>
                  </a:lnTo>
                  <a:lnTo>
                    <a:pt x="30" y="51"/>
                  </a:lnTo>
                  <a:lnTo>
                    <a:pt x="29" y="78"/>
                  </a:lnTo>
                  <a:lnTo>
                    <a:pt x="24" y="105"/>
                  </a:lnTo>
                  <a:lnTo>
                    <a:pt x="18" y="128"/>
                  </a:lnTo>
                  <a:lnTo>
                    <a:pt x="11" y="150"/>
                  </a:lnTo>
                  <a:lnTo>
                    <a:pt x="4" y="166"/>
                  </a:lnTo>
                  <a:lnTo>
                    <a:pt x="0" y="175"/>
                  </a:lnTo>
                  <a:lnTo>
                    <a:pt x="9" y="180"/>
                  </a:lnTo>
                  <a:lnTo>
                    <a:pt x="14" y="168"/>
                  </a:lnTo>
                  <a:lnTo>
                    <a:pt x="21" y="152"/>
                  </a:lnTo>
                  <a:lnTo>
                    <a:pt x="27" y="130"/>
                  </a:lnTo>
                  <a:lnTo>
                    <a:pt x="33" y="105"/>
                  </a:lnTo>
                  <a:lnTo>
                    <a:pt x="38" y="78"/>
                  </a:lnTo>
                  <a:lnTo>
                    <a:pt x="39" y="51"/>
                  </a:lnTo>
                  <a:lnTo>
                    <a:pt x="36" y="24"/>
                  </a:lnTo>
                  <a:lnTo>
                    <a:pt x="26" y="0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352" name="Freeform 576"/>
            <p:cNvSpPr>
              <a:spLocks/>
            </p:cNvSpPr>
            <p:nvPr/>
          </p:nvSpPr>
          <p:spPr bwMode="auto">
            <a:xfrm>
              <a:off x="4127" y="2679"/>
              <a:ext cx="5" cy="3"/>
            </a:xfrm>
            <a:custGeom>
              <a:avLst/>
              <a:gdLst>
                <a:gd name="T0" fmla="*/ 9 w 9"/>
                <a:gd name="T1" fmla="*/ 2 h 7"/>
                <a:gd name="T2" fmla="*/ 7 w 9"/>
                <a:gd name="T3" fmla="*/ 0 h 7"/>
                <a:gd name="T4" fmla="*/ 4 w 9"/>
                <a:gd name="T5" fmla="*/ 0 h 7"/>
                <a:gd name="T6" fmla="*/ 0 w 9"/>
                <a:gd name="T7" fmla="*/ 3 h 7"/>
                <a:gd name="T8" fmla="*/ 0 w 9"/>
                <a:gd name="T9" fmla="*/ 7 h 7"/>
                <a:gd name="T10" fmla="*/ 9 w 9"/>
                <a:gd name="T11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7">
                  <a:moveTo>
                    <a:pt x="9" y="2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353" name="Freeform 577"/>
            <p:cNvSpPr>
              <a:spLocks/>
            </p:cNvSpPr>
            <p:nvPr/>
          </p:nvSpPr>
          <p:spPr bwMode="auto">
            <a:xfrm>
              <a:off x="4173" y="2756"/>
              <a:ext cx="4" cy="5"/>
            </a:xfrm>
            <a:custGeom>
              <a:avLst/>
              <a:gdLst>
                <a:gd name="T0" fmla="*/ 5 w 7"/>
                <a:gd name="T1" fmla="*/ 9 h 9"/>
                <a:gd name="T2" fmla="*/ 7 w 7"/>
                <a:gd name="T3" fmla="*/ 7 h 9"/>
                <a:gd name="T4" fmla="*/ 7 w 7"/>
                <a:gd name="T5" fmla="*/ 2 h 9"/>
                <a:gd name="T6" fmla="*/ 4 w 7"/>
                <a:gd name="T7" fmla="*/ 0 h 9"/>
                <a:gd name="T8" fmla="*/ 0 w 7"/>
                <a:gd name="T9" fmla="*/ 0 h 9"/>
                <a:gd name="T10" fmla="*/ 5 w 7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5" y="9"/>
                  </a:moveTo>
                  <a:lnTo>
                    <a:pt x="7" y="7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354" name="Freeform 578"/>
            <p:cNvSpPr>
              <a:spLocks/>
            </p:cNvSpPr>
            <p:nvPr/>
          </p:nvSpPr>
          <p:spPr bwMode="auto">
            <a:xfrm>
              <a:off x="4132" y="2756"/>
              <a:ext cx="43" cy="34"/>
            </a:xfrm>
            <a:custGeom>
              <a:avLst/>
              <a:gdLst>
                <a:gd name="T0" fmla="*/ 10 w 87"/>
                <a:gd name="T1" fmla="*/ 68 h 68"/>
                <a:gd name="T2" fmla="*/ 14 w 87"/>
                <a:gd name="T3" fmla="*/ 61 h 68"/>
                <a:gd name="T4" fmla="*/ 24 w 87"/>
                <a:gd name="T5" fmla="*/ 52 h 68"/>
                <a:gd name="T6" fmla="*/ 35 w 87"/>
                <a:gd name="T7" fmla="*/ 43 h 68"/>
                <a:gd name="T8" fmla="*/ 47 w 87"/>
                <a:gd name="T9" fmla="*/ 35 h 68"/>
                <a:gd name="T10" fmla="*/ 59 w 87"/>
                <a:gd name="T11" fmla="*/ 27 h 68"/>
                <a:gd name="T12" fmla="*/ 71 w 87"/>
                <a:gd name="T13" fmla="*/ 18 h 68"/>
                <a:gd name="T14" fmla="*/ 80 w 87"/>
                <a:gd name="T15" fmla="*/ 13 h 68"/>
                <a:gd name="T16" fmla="*/ 87 w 87"/>
                <a:gd name="T17" fmla="*/ 9 h 68"/>
                <a:gd name="T18" fmla="*/ 82 w 87"/>
                <a:gd name="T19" fmla="*/ 0 h 68"/>
                <a:gd name="T20" fmla="*/ 75 w 87"/>
                <a:gd name="T21" fmla="*/ 4 h 68"/>
                <a:gd name="T22" fmla="*/ 66 w 87"/>
                <a:gd name="T23" fmla="*/ 9 h 68"/>
                <a:gd name="T24" fmla="*/ 55 w 87"/>
                <a:gd name="T25" fmla="*/ 17 h 68"/>
                <a:gd name="T26" fmla="*/ 42 w 87"/>
                <a:gd name="T27" fmla="*/ 25 h 68"/>
                <a:gd name="T28" fmla="*/ 28 w 87"/>
                <a:gd name="T29" fmla="*/ 36 h 68"/>
                <a:gd name="T30" fmla="*/ 17 w 87"/>
                <a:gd name="T31" fmla="*/ 45 h 68"/>
                <a:gd name="T32" fmla="*/ 7 w 87"/>
                <a:gd name="T33" fmla="*/ 54 h 68"/>
                <a:gd name="T34" fmla="*/ 0 w 87"/>
                <a:gd name="T35" fmla="*/ 63 h 68"/>
                <a:gd name="T36" fmla="*/ 10 w 87"/>
                <a:gd name="T3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" h="68">
                  <a:moveTo>
                    <a:pt x="10" y="68"/>
                  </a:moveTo>
                  <a:lnTo>
                    <a:pt x="14" y="61"/>
                  </a:lnTo>
                  <a:lnTo>
                    <a:pt x="24" y="52"/>
                  </a:lnTo>
                  <a:lnTo>
                    <a:pt x="35" y="43"/>
                  </a:lnTo>
                  <a:lnTo>
                    <a:pt x="47" y="35"/>
                  </a:lnTo>
                  <a:lnTo>
                    <a:pt x="59" y="27"/>
                  </a:lnTo>
                  <a:lnTo>
                    <a:pt x="71" y="18"/>
                  </a:lnTo>
                  <a:lnTo>
                    <a:pt x="80" y="13"/>
                  </a:lnTo>
                  <a:lnTo>
                    <a:pt x="87" y="9"/>
                  </a:lnTo>
                  <a:lnTo>
                    <a:pt x="82" y="0"/>
                  </a:lnTo>
                  <a:lnTo>
                    <a:pt x="75" y="4"/>
                  </a:lnTo>
                  <a:lnTo>
                    <a:pt x="66" y="9"/>
                  </a:lnTo>
                  <a:lnTo>
                    <a:pt x="55" y="17"/>
                  </a:lnTo>
                  <a:lnTo>
                    <a:pt x="42" y="25"/>
                  </a:lnTo>
                  <a:lnTo>
                    <a:pt x="28" y="36"/>
                  </a:lnTo>
                  <a:lnTo>
                    <a:pt x="17" y="45"/>
                  </a:lnTo>
                  <a:lnTo>
                    <a:pt x="7" y="54"/>
                  </a:lnTo>
                  <a:lnTo>
                    <a:pt x="0" y="63"/>
                  </a:lnTo>
                  <a:lnTo>
                    <a:pt x="10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355" name="Freeform 579"/>
            <p:cNvSpPr>
              <a:spLocks/>
            </p:cNvSpPr>
            <p:nvPr/>
          </p:nvSpPr>
          <p:spPr bwMode="auto">
            <a:xfrm>
              <a:off x="4132" y="2788"/>
              <a:ext cx="5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4 h 7"/>
                <a:gd name="T4" fmla="*/ 4 w 10"/>
                <a:gd name="T5" fmla="*/ 7 h 7"/>
                <a:gd name="T6" fmla="*/ 7 w 10"/>
                <a:gd name="T7" fmla="*/ 7 h 7"/>
                <a:gd name="T8" fmla="*/ 10 w 10"/>
                <a:gd name="T9" fmla="*/ 5 h 7"/>
                <a:gd name="T10" fmla="*/ 0 w 10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4"/>
                  </a:lnTo>
                  <a:lnTo>
                    <a:pt x="4" y="7"/>
                  </a:lnTo>
                  <a:lnTo>
                    <a:pt x="7" y="7"/>
                  </a:lnTo>
                  <a:lnTo>
                    <a:pt x="1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356" name="Freeform 580"/>
            <p:cNvSpPr>
              <a:spLocks/>
            </p:cNvSpPr>
            <p:nvPr/>
          </p:nvSpPr>
          <p:spPr bwMode="auto">
            <a:xfrm>
              <a:off x="3799" y="2710"/>
              <a:ext cx="4" cy="5"/>
            </a:xfrm>
            <a:custGeom>
              <a:avLst/>
              <a:gdLst>
                <a:gd name="T0" fmla="*/ 6 w 6"/>
                <a:gd name="T1" fmla="*/ 0 h 9"/>
                <a:gd name="T2" fmla="*/ 3 w 6"/>
                <a:gd name="T3" fmla="*/ 0 h 9"/>
                <a:gd name="T4" fmla="*/ 0 w 6"/>
                <a:gd name="T5" fmla="*/ 2 h 9"/>
                <a:gd name="T6" fmla="*/ 0 w 6"/>
                <a:gd name="T7" fmla="*/ 7 h 9"/>
                <a:gd name="T8" fmla="*/ 2 w 6"/>
                <a:gd name="T9" fmla="*/ 9 h 9"/>
                <a:gd name="T10" fmla="*/ 6 w 6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6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2" y="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357" name="Freeform 581"/>
            <p:cNvSpPr>
              <a:spLocks/>
            </p:cNvSpPr>
            <p:nvPr/>
          </p:nvSpPr>
          <p:spPr bwMode="auto">
            <a:xfrm>
              <a:off x="3800" y="2710"/>
              <a:ext cx="39" cy="32"/>
            </a:xfrm>
            <a:custGeom>
              <a:avLst/>
              <a:gdLst>
                <a:gd name="T0" fmla="*/ 77 w 77"/>
                <a:gd name="T1" fmla="*/ 54 h 63"/>
                <a:gd name="T2" fmla="*/ 71 w 77"/>
                <a:gd name="T3" fmla="*/ 51 h 63"/>
                <a:gd name="T4" fmla="*/ 64 w 77"/>
                <a:gd name="T5" fmla="*/ 45 h 63"/>
                <a:gd name="T6" fmla="*/ 55 w 77"/>
                <a:gd name="T7" fmla="*/ 37 h 63"/>
                <a:gd name="T8" fmla="*/ 45 w 77"/>
                <a:gd name="T9" fmla="*/ 29 h 63"/>
                <a:gd name="T10" fmla="*/ 34 w 77"/>
                <a:gd name="T11" fmla="*/ 21 h 63"/>
                <a:gd name="T12" fmla="*/ 23 w 77"/>
                <a:gd name="T13" fmla="*/ 11 h 63"/>
                <a:gd name="T14" fmla="*/ 13 w 77"/>
                <a:gd name="T15" fmla="*/ 5 h 63"/>
                <a:gd name="T16" fmla="*/ 4 w 77"/>
                <a:gd name="T17" fmla="*/ 0 h 63"/>
                <a:gd name="T18" fmla="*/ 0 w 77"/>
                <a:gd name="T19" fmla="*/ 9 h 63"/>
                <a:gd name="T20" fmla="*/ 8 w 77"/>
                <a:gd name="T21" fmla="*/ 14 h 63"/>
                <a:gd name="T22" fmla="*/ 18 w 77"/>
                <a:gd name="T23" fmla="*/ 21 h 63"/>
                <a:gd name="T24" fmla="*/ 28 w 77"/>
                <a:gd name="T25" fmla="*/ 28 h 63"/>
                <a:gd name="T26" fmla="*/ 38 w 77"/>
                <a:gd name="T27" fmla="*/ 36 h 63"/>
                <a:gd name="T28" fmla="*/ 48 w 77"/>
                <a:gd name="T29" fmla="*/ 44 h 63"/>
                <a:gd name="T30" fmla="*/ 57 w 77"/>
                <a:gd name="T31" fmla="*/ 52 h 63"/>
                <a:gd name="T32" fmla="*/ 67 w 77"/>
                <a:gd name="T33" fmla="*/ 58 h 63"/>
                <a:gd name="T34" fmla="*/ 72 w 77"/>
                <a:gd name="T35" fmla="*/ 63 h 63"/>
                <a:gd name="T36" fmla="*/ 77 w 77"/>
                <a:gd name="T37" fmla="*/ 5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63">
                  <a:moveTo>
                    <a:pt x="77" y="54"/>
                  </a:moveTo>
                  <a:lnTo>
                    <a:pt x="71" y="51"/>
                  </a:lnTo>
                  <a:lnTo>
                    <a:pt x="64" y="45"/>
                  </a:lnTo>
                  <a:lnTo>
                    <a:pt x="55" y="37"/>
                  </a:lnTo>
                  <a:lnTo>
                    <a:pt x="45" y="29"/>
                  </a:lnTo>
                  <a:lnTo>
                    <a:pt x="34" y="21"/>
                  </a:lnTo>
                  <a:lnTo>
                    <a:pt x="23" y="11"/>
                  </a:lnTo>
                  <a:lnTo>
                    <a:pt x="13" y="5"/>
                  </a:lnTo>
                  <a:lnTo>
                    <a:pt x="4" y="0"/>
                  </a:lnTo>
                  <a:lnTo>
                    <a:pt x="0" y="9"/>
                  </a:lnTo>
                  <a:lnTo>
                    <a:pt x="8" y="14"/>
                  </a:lnTo>
                  <a:lnTo>
                    <a:pt x="18" y="21"/>
                  </a:lnTo>
                  <a:lnTo>
                    <a:pt x="28" y="28"/>
                  </a:lnTo>
                  <a:lnTo>
                    <a:pt x="38" y="36"/>
                  </a:lnTo>
                  <a:lnTo>
                    <a:pt x="48" y="44"/>
                  </a:lnTo>
                  <a:lnTo>
                    <a:pt x="57" y="52"/>
                  </a:lnTo>
                  <a:lnTo>
                    <a:pt x="67" y="58"/>
                  </a:lnTo>
                  <a:lnTo>
                    <a:pt x="72" y="63"/>
                  </a:lnTo>
                  <a:lnTo>
                    <a:pt x="77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358" name="Freeform 582"/>
            <p:cNvSpPr>
              <a:spLocks/>
            </p:cNvSpPr>
            <p:nvPr/>
          </p:nvSpPr>
          <p:spPr bwMode="auto">
            <a:xfrm>
              <a:off x="3837" y="2737"/>
              <a:ext cx="3" cy="5"/>
            </a:xfrm>
            <a:custGeom>
              <a:avLst/>
              <a:gdLst>
                <a:gd name="T0" fmla="*/ 0 w 7"/>
                <a:gd name="T1" fmla="*/ 9 h 9"/>
                <a:gd name="T2" fmla="*/ 4 w 7"/>
                <a:gd name="T3" fmla="*/ 9 h 9"/>
                <a:gd name="T4" fmla="*/ 7 w 7"/>
                <a:gd name="T5" fmla="*/ 6 h 9"/>
                <a:gd name="T6" fmla="*/ 7 w 7"/>
                <a:gd name="T7" fmla="*/ 2 h 9"/>
                <a:gd name="T8" fmla="*/ 5 w 7"/>
                <a:gd name="T9" fmla="*/ 0 h 9"/>
                <a:gd name="T10" fmla="*/ 0 w 7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0" y="9"/>
                  </a:moveTo>
                  <a:lnTo>
                    <a:pt x="4" y="9"/>
                  </a:lnTo>
                  <a:lnTo>
                    <a:pt x="7" y="6"/>
                  </a:lnTo>
                  <a:lnTo>
                    <a:pt x="7" y="2"/>
                  </a:lnTo>
                  <a:lnTo>
                    <a:pt x="5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76359" name="Line 583"/>
          <p:cNvSpPr>
            <a:spLocks noChangeShapeType="1"/>
          </p:cNvSpPr>
          <p:nvPr/>
        </p:nvSpPr>
        <p:spPr bwMode="auto">
          <a:xfrm flipV="1">
            <a:off x="1028700" y="4000500"/>
            <a:ext cx="1104900" cy="368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6360" name="Line 584"/>
          <p:cNvSpPr>
            <a:spLocks noChangeShapeType="1"/>
          </p:cNvSpPr>
          <p:nvPr/>
        </p:nvSpPr>
        <p:spPr bwMode="auto">
          <a:xfrm>
            <a:off x="1028700" y="4508500"/>
            <a:ext cx="965200" cy="66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6363" name="Line 587"/>
          <p:cNvSpPr>
            <a:spLocks noChangeShapeType="1"/>
          </p:cNvSpPr>
          <p:nvPr/>
        </p:nvSpPr>
        <p:spPr bwMode="auto">
          <a:xfrm>
            <a:off x="3086100" y="4343400"/>
            <a:ext cx="76200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6364" name="Line 588"/>
          <p:cNvSpPr>
            <a:spLocks noChangeShapeType="1"/>
          </p:cNvSpPr>
          <p:nvPr/>
        </p:nvSpPr>
        <p:spPr bwMode="auto">
          <a:xfrm flipV="1">
            <a:off x="4394200" y="2819400"/>
            <a:ext cx="0" cy="203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6365" name="Line 589"/>
          <p:cNvSpPr>
            <a:spLocks noChangeShapeType="1"/>
          </p:cNvSpPr>
          <p:nvPr/>
        </p:nvSpPr>
        <p:spPr bwMode="auto">
          <a:xfrm>
            <a:off x="1074738" y="2433638"/>
            <a:ext cx="261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6366" name="Text Box 590"/>
          <p:cNvSpPr txBox="1">
            <a:spLocks noChangeArrowheads="1"/>
          </p:cNvSpPr>
          <p:nvPr/>
        </p:nvSpPr>
        <p:spPr bwMode="auto">
          <a:xfrm>
            <a:off x="3387725" y="4402138"/>
            <a:ext cx="4048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solidFill>
                  <a:prstClr val="black"/>
                </a:solidFill>
              </a:rPr>
              <a:t>OK</a:t>
            </a:r>
          </a:p>
        </p:txBody>
      </p:sp>
      <p:sp>
        <p:nvSpPr>
          <p:cNvPr id="76367" name="Text Box 591"/>
          <p:cNvSpPr txBox="1">
            <a:spLocks noChangeArrowheads="1"/>
          </p:cNvSpPr>
          <p:nvPr/>
        </p:nvSpPr>
        <p:spPr bwMode="auto">
          <a:xfrm rot="-1196997">
            <a:off x="1263650" y="3952875"/>
            <a:ext cx="6302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>
                <a:solidFill>
                  <a:prstClr val="black"/>
                </a:solidFill>
              </a:rPr>
              <a:t>Match</a:t>
            </a:r>
          </a:p>
        </p:txBody>
      </p:sp>
      <p:sp>
        <p:nvSpPr>
          <p:cNvPr id="76368" name="Text Box 592"/>
          <p:cNvSpPr txBox="1">
            <a:spLocks noChangeArrowheads="1"/>
          </p:cNvSpPr>
          <p:nvPr/>
        </p:nvSpPr>
        <p:spPr bwMode="auto">
          <a:xfrm rot="2084697">
            <a:off x="1154113" y="4625975"/>
            <a:ext cx="8350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solidFill>
                  <a:prstClr val="black"/>
                </a:solidFill>
              </a:rPr>
              <a:t>Mismatch</a:t>
            </a:r>
          </a:p>
        </p:txBody>
      </p:sp>
    </p:spTree>
    <p:extLst>
      <p:ext uri="{BB962C8B-B14F-4D97-AF65-F5344CB8AC3E}">
        <p14:creationId xmlns:p14="http://schemas.microsoft.com/office/powerpoint/2010/main" val="88806742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dist="12700" algn="ctr" rotWithShape="0">
                    <a:srgbClr val="FFFF00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eaLnBrk="1" hangingPunct="1"/>
            <a:r>
              <a:rPr lang="en-US" altLang="en-US" sz="2800" dirty="0">
                <a:solidFill>
                  <a:srgbClr val="000099"/>
                </a:solidFill>
              </a:rPr>
              <a:t>Top Payment Challenges 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22300" y="838200"/>
            <a:ext cx="7988300" cy="5724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rgbClr val="000066"/>
              </a:buClr>
              <a:buFont typeface="Wingdings 2" pitchFamily="18" charset="2"/>
              <a:buChar char=""/>
              <a:defRPr sz="2400">
                <a:solidFill>
                  <a:srgbClr val="000099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Font typeface="Wingdings 2" pitchFamily="18" charset="2"/>
              <a:buChar char="P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085850" indent="-228600">
              <a:spcBef>
                <a:spcPct val="20000"/>
              </a:spcBef>
              <a:buClr>
                <a:srgbClr val="000066"/>
              </a:buClr>
              <a:buFont typeface="Wingdings 2" pitchFamily="18" charset="2"/>
              <a:buChar char=""/>
              <a:defRPr sz="2000">
                <a:solidFill>
                  <a:srgbClr val="000000"/>
                </a:solidFill>
                <a:latin typeface="Arial" charset="0"/>
              </a:defRPr>
            </a:lvl3pPr>
            <a:lvl4pPr marL="1428750" indent="-228600">
              <a:spcBef>
                <a:spcPct val="20000"/>
              </a:spcBef>
              <a:buClr>
                <a:srgbClr val="000066"/>
              </a:buClr>
              <a:buFont typeface="Wingdings 2" pitchFamily="18" charset="2"/>
              <a:buChar char="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1771650" indent="-228600">
              <a:spcBef>
                <a:spcPct val="20000"/>
              </a:spcBef>
              <a:buClr>
                <a:srgbClr val="000066"/>
              </a:buClr>
              <a:buFont typeface="Wingdings 2" pitchFamily="18" charset="2"/>
              <a:buChar char="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2288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 2" pitchFamily="18" charset="2"/>
              <a:buChar char="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6860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 2" pitchFamily="18" charset="2"/>
              <a:buChar char="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1432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 2" pitchFamily="18" charset="2"/>
              <a:buChar char="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6004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 2" pitchFamily="18" charset="2"/>
              <a:buChar char="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altLang="en-US" sz="1800" dirty="0"/>
              <a:t>Complex contracting arrangements</a:t>
            </a:r>
          </a:p>
          <a:p>
            <a:pPr lvl="1"/>
            <a:r>
              <a:rPr lang="en-US" altLang="en-US" sz="1600" dirty="0">
                <a:solidFill>
                  <a:srgbClr val="000099"/>
                </a:solidFill>
              </a:rPr>
              <a:t>Increases Erroneous Payment</a:t>
            </a:r>
          </a:p>
          <a:p>
            <a:pPr lvl="1"/>
            <a:r>
              <a:rPr lang="en-US" altLang="en-US" sz="1600" dirty="0">
                <a:solidFill>
                  <a:srgbClr val="000099"/>
                </a:solidFill>
              </a:rPr>
              <a:t>Increased Processing Costs – No API</a:t>
            </a:r>
          </a:p>
          <a:p>
            <a:pPr lvl="1"/>
            <a:endParaRPr lang="en-US" altLang="en-US" sz="1600" dirty="0">
              <a:solidFill>
                <a:srgbClr val="000099"/>
              </a:solidFill>
            </a:endParaRPr>
          </a:p>
          <a:p>
            <a:pPr marL="400050"/>
            <a:r>
              <a:rPr lang="en-US" altLang="en-US" sz="1800" dirty="0"/>
              <a:t>Frequent contract modifications</a:t>
            </a:r>
          </a:p>
          <a:p>
            <a:pPr marL="400050"/>
            <a:endParaRPr lang="en-US" altLang="en-US" sz="2000" dirty="0"/>
          </a:p>
          <a:p>
            <a:pPr marL="400050"/>
            <a:r>
              <a:rPr lang="en-US" altLang="en-US" sz="1800" dirty="0"/>
              <a:t>Conflicting payment and billing instructions</a:t>
            </a:r>
          </a:p>
          <a:p>
            <a:pPr marL="400050"/>
            <a:endParaRPr lang="en-US" altLang="en-US" sz="2000" dirty="0"/>
          </a:p>
          <a:p>
            <a:pPr marL="400050"/>
            <a:r>
              <a:rPr lang="en-US" altLang="en-US" sz="1800" dirty="0"/>
              <a:t>Large Transaction Line Invoice Submissions</a:t>
            </a:r>
          </a:p>
          <a:p>
            <a:pPr marL="800100" lvl="1"/>
            <a:r>
              <a:rPr lang="en-US" altLang="en-US" sz="1600" dirty="0">
                <a:solidFill>
                  <a:srgbClr val="000099"/>
                </a:solidFill>
              </a:rPr>
              <a:t>Creates challenges for manual entitlement</a:t>
            </a:r>
          </a:p>
          <a:p>
            <a:pPr marL="800100" lvl="1"/>
            <a:r>
              <a:rPr lang="en-US" altLang="en-US" sz="1600" dirty="0">
                <a:solidFill>
                  <a:srgbClr val="000099"/>
                </a:solidFill>
              </a:rPr>
              <a:t>Impacts </a:t>
            </a:r>
            <a:r>
              <a:rPr lang="en-US" altLang="en-US" sz="1600" dirty="0" err="1">
                <a:solidFill>
                  <a:srgbClr val="000099"/>
                </a:solidFill>
              </a:rPr>
              <a:t>prevalidation</a:t>
            </a:r>
            <a:r>
              <a:rPr lang="en-US" altLang="en-US" sz="1600" dirty="0">
                <a:solidFill>
                  <a:srgbClr val="000099"/>
                </a:solidFill>
              </a:rPr>
              <a:t> timeliness</a:t>
            </a:r>
          </a:p>
          <a:p>
            <a:pPr marL="800100" lvl="1"/>
            <a:endParaRPr lang="en-US" altLang="en-US" sz="1600" dirty="0">
              <a:solidFill>
                <a:srgbClr val="000099"/>
              </a:solidFill>
            </a:endParaRPr>
          </a:p>
          <a:p>
            <a:pPr marL="400050"/>
            <a:r>
              <a:rPr lang="en-US" altLang="en-US" sz="1800" dirty="0"/>
              <a:t>Frequent Billing (Cost) Reallocations</a:t>
            </a:r>
          </a:p>
          <a:p>
            <a:pPr marL="800100" lvl="1"/>
            <a:r>
              <a:rPr lang="en-US" altLang="en-US" sz="1600" dirty="0">
                <a:solidFill>
                  <a:srgbClr val="000099"/>
                </a:solidFill>
              </a:rPr>
              <a:t>Recurring debit/credit billings </a:t>
            </a:r>
          </a:p>
          <a:p>
            <a:pPr marL="800100" lvl="1"/>
            <a:endParaRPr lang="en-US" altLang="en-US" sz="1600" dirty="0">
              <a:solidFill>
                <a:srgbClr val="000099"/>
              </a:solidFill>
            </a:endParaRPr>
          </a:p>
          <a:p>
            <a:pPr marL="400050"/>
            <a:r>
              <a:rPr lang="en-US" altLang="en-US" sz="1800" dirty="0"/>
              <a:t>Canceling Funds</a:t>
            </a:r>
          </a:p>
          <a:p>
            <a:pPr marL="400050"/>
            <a:endParaRPr lang="en-US" altLang="en-US" sz="1800" dirty="0"/>
          </a:p>
          <a:p>
            <a:pPr marL="400050"/>
            <a:r>
              <a:rPr lang="en-US" altLang="en-US" sz="1800" dirty="0"/>
              <a:t>Destination Acceptance</a:t>
            </a:r>
          </a:p>
          <a:p>
            <a:pPr marL="800100" lvl="1"/>
            <a:endParaRPr lang="en-US" altLang="en-US" sz="1600" dirty="0">
              <a:solidFill>
                <a:srgbClr val="16216C"/>
              </a:solidFill>
            </a:endParaRPr>
          </a:p>
          <a:p>
            <a:pPr marL="457200" lvl="1" indent="0">
              <a:buNone/>
            </a:pPr>
            <a:endParaRPr lang="en-US" altLang="en-US" sz="1600" dirty="0"/>
          </a:p>
          <a:p>
            <a:endParaRPr lang="en-US" altLang="en-US" sz="1800" dirty="0">
              <a:solidFill>
                <a:srgbClr val="16216C"/>
              </a:solidFill>
            </a:endParaRPr>
          </a:p>
          <a:p>
            <a:pPr lvl="2"/>
            <a:endParaRPr lang="en-US" altLang="en-US" sz="1600" dirty="0"/>
          </a:p>
          <a:p>
            <a:endParaRPr lang="en-US" altLang="en-US" sz="1600" baseline="30000" dirty="0"/>
          </a:p>
          <a:p>
            <a:pPr marL="457200" lvl="1" indent="0">
              <a:buFont typeface="Wingdings 2" pitchFamily="18" charset="2"/>
              <a:buNone/>
            </a:pPr>
            <a:endParaRPr lang="en-US" altLang="en-US" sz="1600" dirty="0"/>
          </a:p>
          <a:p>
            <a:pPr lvl="1"/>
            <a:endParaRPr lang="en-US" altLang="en-US" sz="1600" dirty="0"/>
          </a:p>
          <a:p>
            <a:pPr lvl="1"/>
            <a:endParaRPr lang="en-US" altLang="en-US" sz="1600" dirty="0"/>
          </a:p>
          <a:p>
            <a:pPr marL="457200" lvl="1" indent="0">
              <a:buFont typeface="Wingdings 2" pitchFamily="18" charset="2"/>
              <a:buNone/>
            </a:pPr>
            <a:endParaRPr lang="en-US" altLang="en-US" sz="1600" dirty="0"/>
          </a:p>
          <a:p>
            <a:endParaRPr lang="en-US" alt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Integrity - Service - Innovation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3/27/2019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08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dist="12700" algn="ctr" rotWithShape="0">
                    <a:srgbClr val="FFFF00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eaLnBrk="1" hangingPunct="1"/>
            <a:r>
              <a:rPr lang="en-US" altLang="en-US" sz="2800" dirty="0">
                <a:solidFill>
                  <a:srgbClr val="000099"/>
                </a:solidFill>
              </a:rPr>
              <a:t>Top 5 Reasons for Returned Invoices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22300" y="889000"/>
            <a:ext cx="79883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rgbClr val="000066"/>
              </a:buClr>
              <a:buFont typeface="Wingdings 2" pitchFamily="18" charset="2"/>
              <a:buChar char=""/>
              <a:defRPr sz="2400">
                <a:solidFill>
                  <a:srgbClr val="000099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Font typeface="Wingdings 2" pitchFamily="18" charset="2"/>
              <a:buChar char="P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085850" indent="-228600">
              <a:spcBef>
                <a:spcPct val="20000"/>
              </a:spcBef>
              <a:buClr>
                <a:srgbClr val="000066"/>
              </a:buClr>
              <a:buFont typeface="Wingdings 2" pitchFamily="18" charset="2"/>
              <a:buChar char=""/>
              <a:defRPr sz="2000">
                <a:solidFill>
                  <a:srgbClr val="000000"/>
                </a:solidFill>
                <a:latin typeface="Arial" charset="0"/>
              </a:defRPr>
            </a:lvl3pPr>
            <a:lvl4pPr marL="1428750" indent="-228600">
              <a:spcBef>
                <a:spcPct val="20000"/>
              </a:spcBef>
              <a:buClr>
                <a:srgbClr val="000066"/>
              </a:buClr>
              <a:buFont typeface="Wingdings 2" pitchFamily="18" charset="2"/>
              <a:buChar char="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1771650" indent="-228600">
              <a:spcBef>
                <a:spcPct val="20000"/>
              </a:spcBef>
              <a:buClr>
                <a:srgbClr val="000066"/>
              </a:buClr>
              <a:buFont typeface="Wingdings 2" pitchFamily="18" charset="2"/>
              <a:buChar char="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2288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 2" pitchFamily="18" charset="2"/>
              <a:buChar char="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6860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 2" pitchFamily="18" charset="2"/>
              <a:buChar char="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1432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 2" pitchFamily="18" charset="2"/>
              <a:buChar char="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6004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 2" pitchFamily="18" charset="2"/>
              <a:buChar char="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altLang="en-US" sz="1800" dirty="0"/>
              <a:t>Invoice Not Billed IAW Contract (E-11)</a:t>
            </a:r>
          </a:p>
          <a:p>
            <a:pPr lvl="1"/>
            <a:r>
              <a:rPr lang="en-US" altLang="en-US" sz="1600" dirty="0">
                <a:solidFill>
                  <a:srgbClr val="000099"/>
                </a:solidFill>
              </a:rPr>
              <a:t>Item Information/ACRN missing/Incorrect. The contractor must review contractual terms and submit a corrected invoice for payment.</a:t>
            </a:r>
          </a:p>
          <a:p>
            <a:pPr lvl="1"/>
            <a:r>
              <a:rPr lang="en-US" altLang="en-US" sz="1600" dirty="0">
                <a:solidFill>
                  <a:srgbClr val="000099"/>
                </a:solidFill>
              </a:rPr>
              <a:t>Not billing at correct unit price on DD250 or Combo</a:t>
            </a:r>
          </a:p>
          <a:p>
            <a:pPr lvl="1"/>
            <a:endParaRPr lang="en-US" altLang="en-US" sz="1600" dirty="0">
              <a:solidFill>
                <a:srgbClr val="000099"/>
              </a:solidFill>
            </a:endParaRPr>
          </a:p>
          <a:p>
            <a:r>
              <a:rPr lang="en-US" altLang="en-US" sz="1800" dirty="0"/>
              <a:t>Invoice Returned per request (E-09)</a:t>
            </a:r>
          </a:p>
          <a:p>
            <a:pPr lvl="1"/>
            <a:r>
              <a:rPr lang="en-US" altLang="en-US" sz="1600" dirty="0">
                <a:solidFill>
                  <a:srgbClr val="000099"/>
                </a:solidFill>
              </a:rPr>
              <a:t>Invoice returned per request from Contractor, ACO/PCO instructions and/or DCAA.</a:t>
            </a:r>
          </a:p>
          <a:p>
            <a:pPr lvl="2"/>
            <a:endParaRPr lang="en-US" altLang="en-US" sz="1600" dirty="0">
              <a:solidFill>
                <a:srgbClr val="000099"/>
              </a:solidFill>
            </a:endParaRPr>
          </a:p>
          <a:p>
            <a:r>
              <a:rPr lang="en-US" altLang="en-US" sz="1800" dirty="0"/>
              <a:t>Error of DD250 Receiving Report (E-12)</a:t>
            </a:r>
          </a:p>
          <a:p>
            <a:pPr lvl="1"/>
            <a:r>
              <a:rPr lang="en-US" altLang="en-US" sz="1600" dirty="0">
                <a:solidFill>
                  <a:srgbClr val="000099"/>
                </a:solidFill>
              </a:rPr>
              <a:t>The contractor must ensure proper distribution of the DD250 is made to the CAO terminal prior to resubmitting the invoice for payment. </a:t>
            </a:r>
          </a:p>
          <a:p>
            <a:pPr lvl="1"/>
            <a:endParaRPr lang="en-US" altLang="en-US" sz="1600" dirty="0">
              <a:solidFill>
                <a:srgbClr val="000099"/>
              </a:solidFill>
            </a:endParaRPr>
          </a:p>
          <a:p>
            <a:r>
              <a:rPr lang="en-US" altLang="en-US" sz="1800" dirty="0"/>
              <a:t>DFAS Not Paying Office (E-01)</a:t>
            </a:r>
          </a:p>
          <a:p>
            <a:endParaRPr lang="en-US" altLang="en-US" sz="1800" dirty="0"/>
          </a:p>
          <a:p>
            <a:r>
              <a:rPr lang="en-US" altLang="en-US" sz="1800" dirty="0"/>
              <a:t>Inspection/Acceptance Problem (E-13)</a:t>
            </a:r>
            <a:endParaRPr lang="en-US" altLang="en-US" sz="1600" dirty="0"/>
          </a:p>
          <a:p>
            <a:pPr lvl="1"/>
            <a:endParaRPr lang="en-US" altLang="en-US" sz="1600" dirty="0">
              <a:solidFill>
                <a:srgbClr val="0000CC"/>
              </a:solidFill>
            </a:endParaRPr>
          </a:p>
          <a:p>
            <a:pPr marL="0" indent="0">
              <a:buNone/>
            </a:pPr>
            <a:endParaRPr lang="en-US" altLang="en-US" sz="1600" dirty="0"/>
          </a:p>
          <a:p>
            <a:pPr marL="457200" lvl="1" indent="0">
              <a:buNone/>
            </a:pPr>
            <a:endParaRPr lang="en-US" altLang="en-US" sz="1600" dirty="0"/>
          </a:p>
          <a:p>
            <a:pPr eaLnBrk="1" hangingPunct="1"/>
            <a:endParaRPr lang="en-US" altLang="en-US" sz="1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Integrity - Service - Innovation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3/27/2019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025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solidFill>
                  <a:srgbClr val="000099"/>
                </a:solidFill>
              </a:rPr>
              <a:t>Helpful Hints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838201"/>
            <a:ext cx="8391525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Acceptance Process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contractual acceptance terms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 WAWF acceptor acknowledgement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SHIP TO in section B and WAWF instructions matches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 Invoice Submission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 gross invoice amount *** </a:t>
            </a:r>
            <a:r>
              <a:rPr lang="en-US" sz="1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 Withhold Exception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Adhere to Special Pay Instructions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proper CLIN Structure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 Section B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Informational CLINS (i.e. 000101) are not billable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Contract Appropriation Life Cycle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Canceling Fund Invoice Submission Deadline – August 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 in MOCAS Data Share Initiative (MDSI)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Increases your awareness of contract activities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Integrity - Service - Innovation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3/27/2019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459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Integrity - Service - Innovation</a:t>
            </a:r>
          </a:p>
        </p:txBody>
      </p:sp>
    </p:spTree>
    <p:extLst>
      <p:ext uri="{BB962C8B-B14F-4D97-AF65-F5344CB8AC3E}">
        <p14:creationId xmlns:p14="http://schemas.microsoft.com/office/powerpoint/2010/main" val="40902095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87362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293685"/>
                </a:solidFill>
              </a:rPr>
              <a:t>Appropriation Life Cycle</a:t>
            </a:r>
            <a:endParaRPr lang="en-US" sz="28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889000"/>
            <a:ext cx="8991600" cy="152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5636" y="6447966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2286000" y="1153180"/>
            <a:ext cx="3436053" cy="79182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1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15" name="Group 976"/>
          <p:cNvGraphicFramePr>
            <a:graphicFrameLocks noGrp="1"/>
          </p:cNvGraphicFramePr>
          <p:nvPr>
            <p:ph idx="1"/>
          </p:nvPr>
        </p:nvGraphicFramePr>
        <p:xfrm>
          <a:off x="438992" y="4567382"/>
          <a:ext cx="8228016" cy="1828800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1313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3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7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72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87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107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84150"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sng" strike="noStrike" cap="none" normalizeH="0" baseline="0" dirty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Appropriation Types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2277" marR="92277" anchor="b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2277" marR="92277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2277" marR="92277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sng" strike="noStrike" cap="none" normalizeH="0" baseline="0" dirty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Available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2277" marR="92277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2277" marR="92277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sng" strike="noStrike" cap="none" normalizeH="0" baseline="0" dirty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Expired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2277" marR="92277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2277" marR="92277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sng" strike="noStrike" cap="none" normalizeH="0" baseline="0" dirty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Cancellation Date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2277" marR="92277" anchor="b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O &amp; M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2277" marR="92277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=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2277" marR="92277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1 Year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2277" marR="92277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+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2277" marR="92277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5 Years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2277" marR="92277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=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2277" marR="92277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September 30th of the 6th year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2277" marR="92277" anchor="b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R &amp; D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2277" marR="92277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=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2277" marR="92277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2 Year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2277" marR="92277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+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2277" marR="92277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5 Years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2277" marR="92277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=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2277" marR="92277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September 30th of the 7th year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2277" marR="92277" anchor="b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PROC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2277" marR="92277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=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2277" marR="92277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3 Year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2277" marR="92277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+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2277" marR="92277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5 Years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2277" marR="92277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=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2277" marR="92277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September 30th of the 8th year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2277" marR="92277" anchor="b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MILCON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2277" marR="92277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=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2277" marR="92277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5 Year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2277" marR="92277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+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2277" marR="92277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5 Years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2277" marR="92277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=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2277" marR="92277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September 30th of the 10th year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2277" marR="92277" anchor="b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AutoShape 966"/>
          <p:cNvSpPr>
            <a:spLocks noChangeArrowheads="1"/>
          </p:cNvSpPr>
          <p:nvPr/>
        </p:nvSpPr>
        <p:spPr bwMode="auto">
          <a:xfrm>
            <a:off x="6488113" y="3694113"/>
            <a:ext cx="2147887" cy="725487"/>
          </a:xfrm>
          <a:prstGeom prst="roundRect">
            <a:avLst>
              <a:gd name="adj" fmla="val 13745"/>
            </a:avLst>
          </a:prstGeom>
          <a:solidFill>
            <a:srgbClr val="FF0000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AutoShape 967"/>
          <p:cNvSpPr>
            <a:spLocks noChangeArrowheads="1"/>
          </p:cNvSpPr>
          <p:nvPr/>
        </p:nvSpPr>
        <p:spPr bwMode="auto">
          <a:xfrm>
            <a:off x="3506788" y="3694113"/>
            <a:ext cx="2147887" cy="725487"/>
          </a:xfrm>
          <a:prstGeom prst="roundRect">
            <a:avLst>
              <a:gd name="adj" fmla="val 13745"/>
            </a:avLst>
          </a:prstGeom>
          <a:solidFill>
            <a:srgbClr val="FFFF00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18" name="AutoShape 20"/>
          <p:cNvSpPr>
            <a:spLocks noChangeArrowheads="1"/>
          </p:cNvSpPr>
          <p:nvPr/>
        </p:nvSpPr>
        <p:spPr bwMode="white">
          <a:xfrm>
            <a:off x="331788" y="961370"/>
            <a:ext cx="2535237" cy="562630"/>
          </a:xfrm>
          <a:prstGeom prst="roundRect">
            <a:avLst>
              <a:gd name="adj" fmla="val 50000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  <a:latin typeface="Berlin Sans FB" panose="020E0602020502020306" pitchFamily="34" charset="0"/>
                <a:ea typeface="굴림" charset="-127"/>
              </a:rPr>
              <a:t>Current/Available</a:t>
            </a:r>
          </a:p>
        </p:txBody>
      </p:sp>
      <p:sp>
        <p:nvSpPr>
          <p:cNvPr id="19" name="AutoShape 21"/>
          <p:cNvSpPr>
            <a:spLocks noChangeArrowheads="1"/>
          </p:cNvSpPr>
          <p:nvPr/>
        </p:nvSpPr>
        <p:spPr bwMode="white">
          <a:xfrm>
            <a:off x="3505200" y="961370"/>
            <a:ext cx="2189163" cy="562630"/>
          </a:xfrm>
          <a:prstGeom prst="roundRect">
            <a:avLst>
              <a:gd name="adj" fmla="val 50000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  <a:latin typeface="Berlin Sans FB" panose="020E0602020502020306" pitchFamily="34" charset="0"/>
                <a:ea typeface="굴림" charset="-127"/>
              </a:rPr>
              <a:t>Expired</a:t>
            </a:r>
          </a:p>
        </p:txBody>
      </p:sp>
      <p:sp>
        <p:nvSpPr>
          <p:cNvPr id="20" name="AutoShape 22"/>
          <p:cNvSpPr>
            <a:spLocks noChangeArrowheads="1"/>
          </p:cNvSpPr>
          <p:nvPr/>
        </p:nvSpPr>
        <p:spPr bwMode="white">
          <a:xfrm>
            <a:off x="6477000" y="961370"/>
            <a:ext cx="2189163" cy="562630"/>
          </a:xfrm>
          <a:prstGeom prst="roundRect">
            <a:avLst>
              <a:gd name="adj" fmla="val 50000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  <a:latin typeface="Berlin Sans FB" panose="020E0602020502020306" pitchFamily="34" charset="0"/>
                <a:ea typeface="굴림" charset="-127"/>
              </a:rPr>
              <a:t>Cancelled</a:t>
            </a:r>
          </a:p>
        </p:txBody>
      </p:sp>
      <p:sp>
        <p:nvSpPr>
          <p:cNvPr id="21" name="AutoShape 23"/>
          <p:cNvSpPr>
            <a:spLocks noChangeArrowheads="1"/>
          </p:cNvSpPr>
          <p:nvPr/>
        </p:nvSpPr>
        <p:spPr bwMode="auto">
          <a:xfrm>
            <a:off x="517525" y="3694113"/>
            <a:ext cx="2147888" cy="725487"/>
          </a:xfrm>
          <a:prstGeom prst="roundRect">
            <a:avLst>
              <a:gd name="adj" fmla="val 13745"/>
            </a:avLst>
          </a:prstGeom>
          <a:solidFill>
            <a:srgbClr val="33CC33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504825" y="3783013"/>
            <a:ext cx="2181225" cy="52322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ko-KR" sz="1400" dirty="0">
                <a:latin typeface="Berlin Sans FB" panose="020E0602020502020306" pitchFamily="34" charset="0"/>
                <a:ea typeface="굴림" charset="-127"/>
              </a:rPr>
              <a:t>Available for Obligation</a:t>
            </a:r>
          </a:p>
          <a:p>
            <a:pPr algn="ctr"/>
            <a:r>
              <a:rPr lang="en-US" altLang="ko-KR" sz="1400" dirty="0">
                <a:latin typeface="Berlin Sans FB" panose="020E0602020502020306" pitchFamily="34" charset="0"/>
                <a:ea typeface="굴림" charset="-127"/>
              </a:rPr>
              <a:t>and Payment</a:t>
            </a:r>
          </a:p>
        </p:txBody>
      </p:sp>
      <p:pic>
        <p:nvPicPr>
          <p:cNvPr id="23" name="Picture 4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90600" y="1484120"/>
            <a:ext cx="1307918" cy="2119313"/>
          </a:xfrm>
          <a:prstGeom prst="rect">
            <a:avLst/>
          </a:prstGeom>
          <a:noFill/>
        </p:spPr>
      </p:pic>
      <p:pic>
        <p:nvPicPr>
          <p:cNvPr id="24" name="Picture 4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6688" y="1444433"/>
            <a:ext cx="1488059" cy="2213167"/>
          </a:xfrm>
          <a:prstGeom prst="rect">
            <a:avLst/>
          </a:prstGeom>
          <a:noFill/>
        </p:spPr>
      </p:pic>
      <p:pic>
        <p:nvPicPr>
          <p:cNvPr id="25" name="Picture 4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43725" y="1474596"/>
            <a:ext cx="1478978" cy="2128395"/>
          </a:xfrm>
          <a:prstGeom prst="rect">
            <a:avLst/>
          </a:prstGeom>
          <a:noFill/>
        </p:spPr>
      </p:pic>
      <p:sp>
        <p:nvSpPr>
          <p:cNvPr id="26" name="Text Box 48"/>
          <p:cNvSpPr txBox="1">
            <a:spLocks noChangeArrowheads="1"/>
          </p:cNvSpPr>
          <p:nvPr/>
        </p:nvSpPr>
        <p:spPr bwMode="auto">
          <a:xfrm>
            <a:off x="6475413" y="3795713"/>
            <a:ext cx="2181225" cy="52322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ko-KR" sz="1400" dirty="0">
                <a:latin typeface="Berlin Sans FB" panose="020E0602020502020306" pitchFamily="34" charset="0"/>
                <a:ea typeface="굴림" charset="-127"/>
              </a:rPr>
              <a:t>Must Obtain</a:t>
            </a:r>
          </a:p>
          <a:p>
            <a:pPr algn="ctr"/>
            <a:r>
              <a:rPr lang="en-US" altLang="ko-KR" sz="1400" dirty="0">
                <a:latin typeface="Berlin Sans FB" panose="020E0602020502020306" pitchFamily="34" charset="0"/>
                <a:ea typeface="굴림" charset="-127"/>
              </a:rPr>
              <a:t>New Funding</a:t>
            </a:r>
          </a:p>
        </p:txBody>
      </p:sp>
      <p:sp>
        <p:nvSpPr>
          <p:cNvPr id="27" name="Text Box 49"/>
          <p:cNvSpPr txBox="1">
            <a:spLocks noChangeArrowheads="1"/>
          </p:cNvSpPr>
          <p:nvPr/>
        </p:nvSpPr>
        <p:spPr bwMode="auto">
          <a:xfrm>
            <a:off x="3492500" y="3897313"/>
            <a:ext cx="2181225" cy="30480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ko-KR" sz="1400" dirty="0">
                <a:latin typeface="Berlin Sans FB" panose="020E0602020502020306" pitchFamily="34" charset="0"/>
                <a:ea typeface="굴림" charset="-127"/>
              </a:rPr>
              <a:t>Available for Payment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3/27/2019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Integrity - Service - Innovation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88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PSAH_PowerPoint_Template_FY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s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ontent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ontent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Content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Content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PSAH_Template_October 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Las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10457</TotalTime>
  <Words>669</Words>
  <Application>Microsoft Office PowerPoint</Application>
  <PresentationFormat>On-screen Show (4:3)</PresentationFormat>
  <Paragraphs>240</Paragraphs>
  <Slides>10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7" baseType="lpstr">
      <vt:lpstr>Arial</vt:lpstr>
      <vt:lpstr>Berlin Sans FB</vt:lpstr>
      <vt:lpstr>Calibri</vt:lpstr>
      <vt:lpstr>Cambria</vt:lpstr>
      <vt:lpstr>Times New Roman</vt:lpstr>
      <vt:lpstr>Wingdings</vt:lpstr>
      <vt:lpstr>Wingdings 2</vt:lpstr>
      <vt:lpstr>PSAH_PowerPoint_Template_FY14</vt:lpstr>
      <vt:lpstr>Content Slides</vt:lpstr>
      <vt:lpstr>Last Slide</vt:lpstr>
      <vt:lpstr>1_Content Slides</vt:lpstr>
      <vt:lpstr>2_Content Slides</vt:lpstr>
      <vt:lpstr>3_Content Slides</vt:lpstr>
      <vt:lpstr>4_Content Slides</vt:lpstr>
      <vt:lpstr>PSAH_Template_October 2011</vt:lpstr>
      <vt:lpstr>1_Last Slide</vt:lpstr>
      <vt:lpstr>Clip</vt:lpstr>
      <vt:lpstr>MOCAS Entitlement Overview</vt:lpstr>
      <vt:lpstr>Agenda</vt:lpstr>
      <vt:lpstr>Payment Process Overview</vt:lpstr>
      <vt:lpstr>Payment Process Overview</vt:lpstr>
      <vt:lpstr>Top Payment Challenges </vt:lpstr>
      <vt:lpstr>Top 5 Reasons for Returned Invoices</vt:lpstr>
      <vt:lpstr>Helpful Hints     </vt:lpstr>
      <vt:lpstr>PowerPoint Presentation</vt:lpstr>
      <vt:lpstr>Appropriation Life Cycle</vt:lpstr>
      <vt:lpstr>Requirements for a Proper Invoice</vt:lpstr>
    </vt:vector>
  </TitlesOfParts>
  <Company>DFAS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(2nd line if necessary)</dc:title>
  <dc:creator>HILL, DAMON CIV DFAS</dc:creator>
  <cp:lastModifiedBy>Postma, Sheri Marie CIV DFAS JAC (USA)</cp:lastModifiedBy>
  <cp:revision>172</cp:revision>
  <cp:lastPrinted>2019-03-18T20:36:53Z</cp:lastPrinted>
  <dcterms:created xsi:type="dcterms:W3CDTF">2014-03-12T12:44:03Z</dcterms:created>
  <dcterms:modified xsi:type="dcterms:W3CDTF">2024-10-09T17:33:18Z</dcterms:modified>
</cp:coreProperties>
</file>